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59" r:id="rId3"/>
    <p:sldId id="291" r:id="rId4"/>
    <p:sldId id="292" r:id="rId5"/>
    <p:sldId id="258" r:id="rId6"/>
    <p:sldId id="282" r:id="rId7"/>
    <p:sldId id="293" r:id="rId8"/>
    <p:sldId id="294" r:id="rId9"/>
    <p:sldId id="283" r:id="rId10"/>
    <p:sldId id="285" r:id="rId11"/>
    <p:sldId id="286" r:id="rId12"/>
    <p:sldId id="287" r:id="rId13"/>
    <p:sldId id="288" r:id="rId14"/>
    <p:sldId id="289" r:id="rId15"/>
    <p:sldId id="295" r:id="rId16"/>
    <p:sldId id="290" r:id="rId17"/>
    <p:sldId id="298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CC777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4" autoAdjust="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49CE-3D25-49BE-983A-05E1088AC6DF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8F46-7A8B-47D2-A4DE-173E80BFC6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7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1812-77CE-484E-85F6-6B2D04A9A8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如何充分應用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10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淨灘時學生問：這些垃圾是哪裡來的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為什麼只清理海灘上的垃圾，那海裡的呢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CN" sz="1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30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20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課綱以「學習重點」進行整合，其中「學習內容」比較偏向學習素材部分，「學習表現」比較偏向認知歷程、行動能力、態度的部分，二者需結合編織在一起，構築完整的學習。素養導向下的課程、教學及教材發展，乃在強調終身學習者的陶養，面對快速變遷的資訊及社會，除了重視「知識」之外，更要注重「行動」及「態度」，並透過「覺察及省思」將此三者串連為三位一體，以求自我精進並與時俱進。</a:t>
            </a:r>
            <a:endParaRPr lang="zh-TW" altLang="en-US" sz="1200" b="1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30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孟加拉 許多落後國家 政策制定比我們先進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41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孟加拉 許多落後國家 政策制定比我們先進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4081-6F42-4ED0-AD94-3484A128008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41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8F46-7A8B-47D2-A4DE-173E80BFC6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41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8F46-7A8B-47D2-A4DE-173E80BFC6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41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8F46-7A8B-47D2-A4DE-173E80BFC6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41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62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2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3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7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9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93AF-8502-41AA-BAD6-2E021DB731F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A407-3E90-4C23-B391-1F0272BBB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hyperlink" Target="https://www.youtube.com/watch?v=dbR1B6opIa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PtGa8pTdYI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hyperlink" Target="https://youtu.be/wcqW0OQkcGw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openxmlformats.org/officeDocument/2006/relationships/hyperlink" Target="https://www.youtube.com/watch?v=SXQavh733j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jpeg"/><Relationship Id="rId7" Type="http://schemas.openxmlformats.org/officeDocument/2006/relationships/image" Target="../media/image3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61.png"/><Relationship Id="rId4" Type="http://schemas.openxmlformats.org/officeDocument/2006/relationships/image" Target="../media/image60.JP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25970;&#25171;&#22411;.MP4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5910;&#38598;&#22411;.MP4" TargetMode="External"/><Relationship Id="rId11" Type="http://schemas.openxmlformats.org/officeDocument/2006/relationships/hyperlink" Target="https://www.youtube.com/watch?v=fS2Aq4TQspI" TargetMode="External"/><Relationship Id="rId5" Type="http://schemas.openxmlformats.org/officeDocument/2006/relationships/image" Target="../media/image66.png"/><Relationship Id="rId10" Type="http://schemas.openxmlformats.org/officeDocument/2006/relationships/image" Target="../media/image69.jpeg"/><Relationship Id="rId4" Type="http://schemas.openxmlformats.org/officeDocument/2006/relationships/image" Target="../media/image65.pn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hyperlink" Target="https://youtu.be/mmMQ8ct39p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CB7B6623-A6D3-41AF-BC98-E04B05BA5F29}"/>
              </a:ext>
            </a:extLst>
          </p:cNvPr>
          <p:cNvSpPr/>
          <p:nvPr/>
        </p:nvSpPr>
        <p:spPr>
          <a:xfrm>
            <a:off x="0" y="1"/>
            <a:ext cx="9144000" cy="6946533"/>
          </a:xfrm>
          <a:prstGeom prst="rect">
            <a:avLst/>
          </a:prstGeom>
          <a:solidFill>
            <a:srgbClr val="F8E9C4"/>
          </a:solidFill>
          <a:ln>
            <a:solidFill>
              <a:srgbClr val="CF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="" xmlns:a16="http://schemas.microsoft.com/office/drawing/2014/main" id="{E0236BF0-1950-419A-BDBB-53E565728913}"/>
              </a:ext>
            </a:extLst>
          </p:cNvPr>
          <p:cNvSpPr/>
          <p:nvPr/>
        </p:nvSpPr>
        <p:spPr>
          <a:xfrm>
            <a:off x="337627" y="365760"/>
            <a:ext cx="8517987" cy="6492240"/>
          </a:xfrm>
          <a:prstGeom prst="roundRect">
            <a:avLst/>
          </a:prstGeom>
          <a:solidFill>
            <a:srgbClr val="DBE4ED"/>
          </a:solidFill>
          <a:ln>
            <a:solidFill>
              <a:srgbClr val="DBE4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TW" altLang="en-US" smtClean="0"/>
              <a:t>ˋ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D927E67-6433-4019-9F6E-CE37E4BC2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062" r="8388" b="15583"/>
          <a:stretch/>
        </p:blipFill>
        <p:spPr>
          <a:xfrm>
            <a:off x="-154379" y="5062693"/>
            <a:ext cx="9298379" cy="1883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E5F37BD-2151-4B0A-973D-0E658E62F1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24623" b="34301"/>
          <a:stretch/>
        </p:blipFill>
        <p:spPr>
          <a:xfrm>
            <a:off x="337626" y="2132856"/>
            <a:ext cx="4860393" cy="3472782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70EAE543-ED49-45F0-98CF-F6DF17EE85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0739" r="34602"/>
          <a:stretch/>
        </p:blipFill>
        <p:spPr>
          <a:xfrm>
            <a:off x="611561" y="2276516"/>
            <a:ext cx="1526632" cy="182476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602020" y="1401062"/>
            <a:ext cx="377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小學生公益行動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78184" y="261122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高雄市林園國小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91166" y="361188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園離塑命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25" y="229484"/>
            <a:ext cx="1648188" cy="22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369755" y="457420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海差你一個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0140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58344" y="138632"/>
            <a:ext cx="185264" cy="24359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-106265" y="323679"/>
            <a:ext cx="263828" cy="34797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57563" y="552391"/>
            <a:ext cx="263828" cy="347970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36285" y="300834"/>
            <a:ext cx="458394" cy="601319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影響性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94680" y="2136424"/>
            <a:ext cx="5635039" cy="3693584"/>
            <a:chOff x="323528" y="910704"/>
            <a:chExt cx="6868452" cy="3532460"/>
          </a:xfrm>
        </p:grpSpPr>
        <p:pic>
          <p:nvPicPr>
            <p:cNvPr id="19" name="Picture 3" descr="slide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910704"/>
              <a:ext cx="6868452" cy="3532460"/>
            </a:xfrm>
            <a:prstGeom prst="rect">
              <a:avLst/>
            </a:prstGeom>
          </p:spPr>
        </p:pic>
        <p:grpSp>
          <p:nvGrpSpPr>
            <p:cNvPr id="20" name="Group 5"/>
            <p:cNvGrpSpPr/>
            <p:nvPr/>
          </p:nvGrpSpPr>
          <p:grpSpPr>
            <a:xfrm>
              <a:off x="482394" y="1672952"/>
              <a:ext cx="6334125" cy="609600"/>
              <a:chOff x="1558017" y="1208314"/>
              <a:chExt cx="6334125" cy="609600"/>
            </a:xfrm>
          </p:grpSpPr>
          <p:cxnSp>
            <p:nvCxnSpPr>
              <p:cNvPr id="21" name="Straight Connector 6"/>
              <p:cNvCxnSpPr/>
              <p:nvPr/>
            </p:nvCxnSpPr>
            <p:spPr>
              <a:xfrm>
                <a:off x="1558017" y="1428750"/>
                <a:ext cx="27432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7"/>
              <p:cNvCxnSpPr/>
              <p:nvPr/>
            </p:nvCxnSpPr>
            <p:spPr>
              <a:xfrm>
                <a:off x="1558017" y="1472294"/>
                <a:ext cx="27432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8"/>
              <p:cNvCxnSpPr/>
              <p:nvPr/>
            </p:nvCxnSpPr>
            <p:spPr>
              <a:xfrm>
                <a:off x="5148942" y="1428750"/>
                <a:ext cx="27432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9"/>
              <p:cNvCxnSpPr/>
              <p:nvPr/>
            </p:nvCxnSpPr>
            <p:spPr>
              <a:xfrm>
                <a:off x="5148942" y="1472294"/>
                <a:ext cx="27432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10" descr="yellow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1776" y="1208314"/>
                <a:ext cx="586740" cy="609600"/>
              </a:xfrm>
              <a:prstGeom prst="rect">
                <a:avLst/>
              </a:prstGeom>
            </p:spPr>
          </p:pic>
        </p:grpSp>
        <p:sp>
          <p:nvSpPr>
            <p:cNvPr id="3" name="矩形 2"/>
            <p:cNvSpPr/>
            <p:nvPr/>
          </p:nvSpPr>
          <p:spPr>
            <a:xfrm>
              <a:off x="646586" y="934760"/>
              <a:ext cx="6420165" cy="706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環保署版本</a:t>
              </a:r>
              <a:endPara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1 2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不重複、</a:t>
              </a:r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不微波、</a:t>
              </a:r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低耐熱、</a:t>
              </a:r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使用較安全、</a:t>
              </a:r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遠離熱酸鹼、</a:t>
              </a:r>
              <a:r>
                <a:rPr lang="en-US" altLang="zh-TW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類多應慎選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6586" y="2137033"/>
              <a:ext cx="4174638" cy="197214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自創版本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號寶特瓶，只能拿來裝冷飲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號厚臉皮，酸鹼我都行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號加了塑化劑，釋放毒物最容易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號皮薄又透光，滿天飛舞不健康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pp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最耐熱，身體健康免煩惱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號泡泡龍，容易致癌不能用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號最輕盈，台灣暫時不歡迎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4073317" y="2114309"/>
              <a:ext cx="2947015" cy="2073218"/>
              <a:chOff x="0" y="-282"/>
              <a:chExt cx="3010" cy="2117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auto">
              <a:xfrm flipV="1">
                <a:off x="0" y="1755"/>
                <a:ext cx="2724" cy="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3" name="Picture 42" descr="apple icon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" y="-282"/>
                <a:ext cx="2246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3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3" r="6010"/>
            <a:stretch/>
          </p:blipFill>
          <p:spPr bwMode="auto">
            <a:xfrm>
              <a:off x="4916856" y="2183630"/>
              <a:ext cx="200794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22789"/>
            <a:ext cx="2016224" cy="138264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26" y="771344"/>
            <a:ext cx="2116062" cy="12895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21644"/>
            <a:ext cx="2016224" cy="138264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33719" y="984926"/>
            <a:ext cx="2993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了解塑膠特性後，根據不同特性編寫塑膠數字口訣，搭設簡易攝影棚後，將口訣錄製成宣導影片，並輸出成海報和貼紙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07" y="780193"/>
            <a:ext cx="1739819" cy="12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732240" y="22070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可利用</a:t>
            </a:r>
            <a:r>
              <a:rPr lang="en-US" altLang="zh-TW" sz="1200" b="1" dirty="0" smtClean="0"/>
              <a:t>QR code</a:t>
            </a:r>
            <a:r>
              <a:rPr lang="zh-TW" altLang="en-US" sz="1200" b="1" dirty="0" smtClean="0"/>
              <a:t>快速掃描觀看塑膠數字口訣</a:t>
            </a:r>
            <a:endParaRPr lang="zh-TW" altLang="en-US" sz="1200" b="1" dirty="0"/>
          </a:p>
        </p:txBody>
      </p:sp>
      <p:sp>
        <p:nvSpPr>
          <p:cNvPr id="5" name="矩形 4"/>
          <p:cNvSpPr/>
          <p:nvPr/>
        </p:nvSpPr>
        <p:spPr>
          <a:xfrm>
            <a:off x="794680" y="5926047"/>
            <a:ext cx="5635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塑膠數字口訣  </a:t>
            </a:r>
            <a:r>
              <a:rPr lang="en-US" altLang="zh-TW" sz="1400" dirty="0" smtClean="0">
                <a:hlinkClick r:id="rId6"/>
              </a:rPr>
              <a:t>https</a:t>
            </a:r>
            <a:r>
              <a:rPr lang="en-US" altLang="zh-TW" sz="1400" dirty="0">
                <a:hlinkClick r:id="rId6"/>
              </a:rPr>
              <a:t>://</a:t>
            </a:r>
            <a:r>
              <a:rPr lang="en-US" altLang="zh-TW" sz="1400" dirty="0" smtClean="0">
                <a:hlinkClick r:id="rId6"/>
              </a:rPr>
              <a:t>www.youtube.com/watch?v=SPtGa8pTdYI</a:t>
            </a:r>
            <a:endParaRPr lang="en-US" altLang="zh-TW" sz="1400" dirty="0" smtClean="0"/>
          </a:p>
          <a:p>
            <a:endParaRPr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794680" y="6331290"/>
            <a:ext cx="566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塑膠數字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rap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400" dirty="0" smtClean="0">
                <a:hlinkClick r:id="rId12"/>
              </a:rPr>
              <a:t>https</a:t>
            </a:r>
            <a:r>
              <a:rPr lang="en-US" altLang="zh-TW" sz="1400" dirty="0">
                <a:hlinkClick r:id="rId12"/>
              </a:rPr>
              <a:t>://</a:t>
            </a:r>
            <a:r>
              <a:rPr lang="en-US" altLang="zh-TW" sz="1400" dirty="0" smtClean="0">
                <a:hlinkClick r:id="rId12"/>
              </a:rPr>
              <a:t>www.youtube.com/watch?v=dbR1B6opIao</a:t>
            </a:r>
            <a:endParaRPr lang="en-US" altLang="zh-TW" sz="1400" dirty="0" smtClean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/>
          <a:stretch/>
        </p:blipFill>
        <p:spPr bwMode="auto">
          <a:xfrm>
            <a:off x="3513193" y="780193"/>
            <a:ext cx="1556957" cy="1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401920" y="437297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</a:t>
            </a:r>
            <a:r>
              <a:rPr lang="en-US" altLang="zh-TW" sz="1600" dirty="0" smtClean="0">
                <a:solidFill>
                  <a:srgbClr val="FFFFFF"/>
                </a:solidFill>
                <a:latin typeface="Impact" pitchFamily="34" charset="0"/>
              </a:rPr>
              <a:t>2</a:t>
            </a:r>
            <a:endParaRPr kumimoji="0" lang="zh-CN" altLang="zh-CN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1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影響性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6890" y="900361"/>
            <a:ext cx="4837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製作定格動畫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海洋減塑大作戰，希望藉由動畫這種比較輕鬆有趣的方式，引起更多人的注意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社區民眾，也拍攝了台語版的宣導影片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不塑之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。這部片還讓我們意外獲得高雄區母語拍拍走影片第二名。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r="10555"/>
          <a:stretch/>
        </p:blipFill>
        <p:spPr>
          <a:xfrm>
            <a:off x="601339" y="2085285"/>
            <a:ext cx="1678289" cy="1343715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4"/>
          <a:stretch/>
        </p:blipFill>
        <p:spPr>
          <a:xfrm>
            <a:off x="4033365" y="2073321"/>
            <a:ext cx="1728192" cy="1355679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0"/>
          <a:stretch/>
        </p:blipFill>
        <p:spPr bwMode="auto">
          <a:xfrm>
            <a:off x="98359" y="3559567"/>
            <a:ext cx="3578409" cy="239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68" y="3605603"/>
            <a:ext cx="3343504" cy="234564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8"/>
          <a:stretch/>
        </p:blipFill>
        <p:spPr>
          <a:xfrm>
            <a:off x="7095982" y="3623372"/>
            <a:ext cx="1954279" cy="1462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2"/>
          <a:stretch/>
        </p:blipFill>
        <p:spPr>
          <a:xfrm>
            <a:off x="2314139" y="2085285"/>
            <a:ext cx="1679987" cy="13437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5153" y="6093296"/>
            <a:ext cx="5140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不塑之客影片 </a:t>
            </a:r>
            <a:r>
              <a:rPr lang="en-US" altLang="zh-TW" sz="1400" dirty="0" smtClean="0">
                <a:hlinkClick r:id="rId9"/>
              </a:rPr>
              <a:t>https</a:t>
            </a:r>
            <a:r>
              <a:rPr lang="en-US" altLang="zh-TW" sz="1400" dirty="0">
                <a:hlinkClick r:id="rId9"/>
              </a:rPr>
              <a:t>://</a:t>
            </a:r>
            <a:r>
              <a:rPr lang="en-US" altLang="zh-TW" sz="1400" dirty="0" smtClean="0">
                <a:hlinkClick r:id="rId9"/>
              </a:rPr>
              <a:t>www.youtube.com/watch?v=SXQavh733jg</a:t>
            </a:r>
            <a:endParaRPr lang="en-US" altLang="zh-TW" sz="1400" dirty="0" smtClean="0"/>
          </a:p>
          <a:p>
            <a:endParaRPr lang="zh-TW" altLang="en-US" sz="1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-106265" y="138633"/>
            <a:ext cx="1149873" cy="626071"/>
            <a:chOff x="-106265" y="138632"/>
            <a:chExt cx="1149873" cy="763521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Impact" pitchFamily="34" charset="0"/>
                </a:rPr>
                <a:t>2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9" y="1377414"/>
            <a:ext cx="3124822" cy="21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84168" y="923108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自製動畫：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海洋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減塑大作戰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13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922221" y="507452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085288" y="1496778"/>
            <a:ext cx="1895624" cy="1351837"/>
          </a:xfrm>
          <a:prstGeom prst="rect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7124039" y="1731005"/>
            <a:ext cx="18257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減塑大作戰手冊</a:t>
            </a:r>
            <a:endParaRPr lang="en-US" altLang="zh-TW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發出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1700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endParaRPr lang="en-US" altLang="zh-TW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完成數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1460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endParaRPr lang="en-US" altLang="zh-TW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完成率高達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86%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0420" r="2806" b="14521"/>
          <a:stretch/>
        </p:blipFill>
        <p:spPr>
          <a:xfrm>
            <a:off x="157564" y="1316112"/>
            <a:ext cx="2659286" cy="41297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b="11115"/>
          <a:stretch/>
        </p:blipFill>
        <p:spPr>
          <a:xfrm rot="16200000">
            <a:off x="3310288" y="2637017"/>
            <a:ext cx="2376887" cy="324077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84" y="3068957"/>
            <a:ext cx="2810770" cy="2376887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878346" y="1484784"/>
            <a:ext cx="4173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訂立出減塑的天龍八不，包含不外帶餐食、自備盛裝餐具、不主動索取吸管和塑膠提袋等，並將這些編成一本減塑手冊，讓全家人可以一起用集點的方式完成任務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106265" y="138632"/>
            <a:ext cx="1149873" cy="615041"/>
            <a:chOff x="-106265" y="138632"/>
            <a:chExt cx="1149873" cy="763521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Impact" pitchFamily="34" charset="0"/>
                </a:rPr>
                <a:t>2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5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922221" y="507452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延續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9980" y="1152718"/>
            <a:ext cx="2121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成立臉書社團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得來塑</a:t>
            </a:r>
          </a:p>
        </p:txBody>
      </p:sp>
      <p:sp>
        <p:nvSpPr>
          <p:cNvPr id="13" name="矩形 12"/>
          <p:cNvSpPr/>
          <p:nvPr/>
        </p:nvSpPr>
        <p:spPr>
          <a:xfrm>
            <a:off x="5783679" y="115271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宣導影片上傳平台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" y="1556999"/>
            <a:ext cx="1486832" cy="17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36" y="1574598"/>
            <a:ext cx="3063249" cy="172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58344" y="3417726"/>
            <a:ext cx="451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為了能讓收集的相關訊息可以更有效率的流通</a:t>
            </a:r>
            <a:r>
              <a:rPr lang="zh-TW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</a:t>
            </a:r>
            <a:r>
              <a:rPr lang="zh-TW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r>
              <a:rPr lang="zh-TW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</a:t>
            </a:r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</a:t>
            </a:r>
            <a:r>
              <a:rPr lang="zh-TW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zh-TW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放置相關宣導訊息。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85" y="1491272"/>
            <a:ext cx="3392843" cy="24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786868" y="4350500"/>
            <a:ext cx="3683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製作教學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及海報做為班級推廣之用</a:t>
            </a:r>
            <a:endParaRPr lang="zh-TW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5" y="4795912"/>
            <a:ext cx="2159245" cy="1635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7969"/>
            <a:ext cx="1211553" cy="221975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98723"/>
            <a:ext cx="1230581" cy="225461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b="20406"/>
          <a:stretch/>
        </p:blipFill>
        <p:spPr>
          <a:xfrm>
            <a:off x="5030733" y="4784265"/>
            <a:ext cx="1195427" cy="165908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60" y="4784265"/>
            <a:ext cx="2565320" cy="165236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-106265" y="138632"/>
            <a:ext cx="1149873" cy="615041"/>
            <a:chOff x="-106265" y="138632"/>
            <a:chExt cx="1149873" cy="763521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Impact" pitchFamily="34" charset="0"/>
                </a:rPr>
                <a:t>3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06265" y="138632"/>
            <a:ext cx="1149873" cy="615041"/>
            <a:chOff x="-106265" y="138632"/>
            <a:chExt cx="1149873" cy="763521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>
                  <a:solidFill>
                    <a:srgbClr val="FFFFFF"/>
                  </a:solidFill>
                  <a:latin typeface="Impact" pitchFamily="34" charset="0"/>
                </a:rPr>
                <a:t>3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922221" y="507452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延續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2440" y="10279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實際宣導活動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7563" y="1520587"/>
            <a:ext cx="8878933" cy="4644717"/>
            <a:chOff x="907108" y="1520587"/>
            <a:chExt cx="8129388" cy="462015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21" y="1533664"/>
              <a:ext cx="2944242" cy="220886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08" y="3909201"/>
              <a:ext cx="2974469" cy="2231541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20587"/>
              <a:ext cx="2498912" cy="222194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951" y="3909201"/>
              <a:ext cx="2509709" cy="2231541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50"/>
            <a:stretch/>
          </p:blipFill>
          <p:spPr>
            <a:xfrm>
              <a:off x="6516652" y="1525414"/>
              <a:ext cx="2519844" cy="2212284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6732240" y="3977751"/>
              <a:ext cx="21602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除了針對校內的小朋友之外，我們也利用</a:t>
              </a:r>
              <a:r>
                <a:rPr lang="zh-TW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校慶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或班親會</a:t>
              </a:r>
              <a:r>
                <a:rPr lang="zh-TW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把握</a:t>
              </a:r>
              <a:r>
                <a:rPr lang="zh-TW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機會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對來參加的家長和社區民眾做宣導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4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858344" y="138632"/>
            <a:ext cx="185264" cy="24359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-140078" y="533692"/>
            <a:ext cx="967662" cy="519044"/>
            <a:chOff x="-140078" y="533691"/>
            <a:chExt cx="967662" cy="534223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40078" y="553987"/>
              <a:ext cx="292105" cy="309143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34237" y="757179"/>
              <a:ext cx="292105" cy="309143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20061" y="533691"/>
              <a:ext cx="507523" cy="534223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388306" y="654927"/>
              <a:ext cx="3663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>
                  <a:solidFill>
                    <a:srgbClr val="FFFFFF"/>
                  </a:solidFill>
                  <a:latin typeface="Impact" pitchFamily="34" charset="0"/>
                </a:rPr>
                <a:t>4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858344" y="708558"/>
            <a:ext cx="3075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創新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9" y="1171972"/>
            <a:ext cx="1432451" cy="153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7096" y="2805822"/>
            <a:ext cx="1894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臉書社團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得來塑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6" y="607256"/>
            <a:ext cx="1658716" cy="266247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9" y="3372675"/>
            <a:ext cx="3585591" cy="230242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20061" y="5787205"/>
            <a:ext cx="342474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利用</a:t>
            </a:r>
            <a:r>
              <a:rPr lang="en-US" altLang="zh-TW" sz="1600" b="1" dirty="0"/>
              <a:t>QR </a:t>
            </a:r>
            <a:r>
              <a:rPr lang="en-US" altLang="zh-TW" sz="1600" b="1" dirty="0" smtClean="0"/>
              <a:t>code</a:t>
            </a:r>
            <a:r>
              <a:rPr lang="zh-TW" altLang="en-US" sz="1600" b="1" dirty="0" smtClean="0"/>
              <a:t>快速</a:t>
            </a:r>
            <a:r>
              <a:rPr lang="zh-TW" altLang="zh-TW" sz="1600" b="1" dirty="0" smtClean="0"/>
              <a:t>連結</a:t>
            </a:r>
            <a:r>
              <a:rPr lang="zh-TW" altLang="en-US" sz="1600" b="1" dirty="0" smtClean="0"/>
              <a:t>各項宣導作品</a:t>
            </a:r>
            <a:endParaRPr lang="zh-TW" alt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779726"/>
            <a:ext cx="2169920" cy="13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接點 16"/>
          <p:cNvCxnSpPr/>
          <p:nvPr/>
        </p:nvCxnSpPr>
        <p:spPr>
          <a:xfrm>
            <a:off x="3802418" y="606006"/>
            <a:ext cx="0" cy="50201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r="10555"/>
          <a:stretch/>
        </p:blipFill>
        <p:spPr>
          <a:xfrm>
            <a:off x="3924350" y="699104"/>
            <a:ext cx="2744213" cy="190040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4"/>
          <a:stretch/>
        </p:blipFill>
        <p:spPr>
          <a:xfrm>
            <a:off x="6717297" y="2184076"/>
            <a:ext cx="2286588" cy="1550473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969665" y="2728877"/>
            <a:ext cx="25745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獲得企業贊助硬體設備，讓各項媒體拍攝工作或製作，可以再傳承下去</a:t>
            </a:r>
            <a:endParaRPr lang="zh-TW" altLang="en-US" sz="1600" b="1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3994360" y="3910078"/>
            <a:ext cx="518611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317722" y="5505823"/>
            <a:ext cx="417036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/>
              <a:t>全校</a:t>
            </a:r>
            <a:r>
              <a:rPr lang="zh-TW" altLang="en-US" sz="1600" b="1" dirty="0" smtClean="0"/>
              <a:t>走廊設置飲水機，讓瓶裝水自校園絕跡</a:t>
            </a:r>
            <a:endParaRPr lang="zh-TW" altLang="en-US" sz="16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60" y="3988029"/>
            <a:ext cx="2408543" cy="145050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9" y="3988029"/>
            <a:ext cx="2422057" cy="14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06265" y="138632"/>
            <a:ext cx="1149873" cy="615041"/>
            <a:chOff x="-106265" y="138632"/>
            <a:chExt cx="1149873" cy="763521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>
                  <a:solidFill>
                    <a:srgbClr val="FFFFFF"/>
                  </a:solidFill>
                  <a:latin typeface="Impact" pitchFamily="34" charset="0"/>
                </a:rPr>
                <a:t>4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922221" y="438906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創新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57563" y="1124031"/>
            <a:ext cx="8798177" cy="4964817"/>
            <a:chOff x="629629" y="1124031"/>
            <a:chExt cx="8326111" cy="5149483"/>
          </a:xfrm>
        </p:grpSpPr>
        <p:pic>
          <p:nvPicPr>
            <p:cNvPr id="13" name="圖片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5" r="16783"/>
            <a:stretch/>
          </p:blipFill>
          <p:spPr bwMode="auto">
            <a:xfrm rot="16200000">
              <a:off x="6875848" y="1711603"/>
              <a:ext cx="1552451" cy="25597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" t="5786"/>
            <a:stretch/>
          </p:blipFill>
          <p:spPr bwMode="auto">
            <a:xfrm>
              <a:off x="5476591" y="3827539"/>
              <a:ext cx="3479149" cy="18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圖片 14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" r="3209"/>
            <a:stretch/>
          </p:blipFill>
          <p:spPr bwMode="auto">
            <a:xfrm>
              <a:off x="2874814" y="3827539"/>
              <a:ext cx="2490787" cy="18252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圖片 16">
              <a:hlinkClick r:id="rId6" action="ppaction://hlinkfile"/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15"/>
            <a:stretch/>
          </p:blipFill>
          <p:spPr>
            <a:xfrm>
              <a:off x="1462174" y="2467212"/>
              <a:ext cx="1327569" cy="1300491"/>
            </a:xfrm>
            <a:prstGeom prst="rect">
              <a:avLst/>
            </a:prstGeom>
          </p:spPr>
        </p:pic>
        <p:pic>
          <p:nvPicPr>
            <p:cNvPr id="18" name="圖片 17">
              <a:hlinkClick r:id="rId8" action="ppaction://hlinkfile"/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/>
          </p:blipFill>
          <p:spPr>
            <a:xfrm>
              <a:off x="757924" y="3827539"/>
              <a:ext cx="2031818" cy="1825249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7" b="27396"/>
            <a:stretch/>
          </p:blipFill>
          <p:spPr>
            <a:xfrm>
              <a:off x="3909942" y="1869004"/>
              <a:ext cx="1436754" cy="1898699"/>
            </a:xfrm>
            <a:prstGeom prst="rect">
              <a:avLst/>
            </a:prstGeom>
          </p:spPr>
        </p:pic>
        <p:sp>
          <p:nvSpPr>
            <p:cNvPr id="21" name="Rounded Rectangle 11"/>
            <p:cNvSpPr/>
            <p:nvPr/>
          </p:nvSpPr>
          <p:spPr>
            <a:xfrm>
              <a:off x="654725" y="1124033"/>
              <a:ext cx="2477101" cy="38416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2"/>
            <p:cNvSpPr/>
            <p:nvPr/>
          </p:nvSpPr>
          <p:spPr>
            <a:xfrm>
              <a:off x="2901397" y="1124033"/>
              <a:ext cx="3398813" cy="38416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13"/>
            <p:cNvSpPr/>
            <p:nvPr/>
          </p:nvSpPr>
          <p:spPr>
            <a:xfrm>
              <a:off x="5508105" y="1124033"/>
              <a:ext cx="2975386" cy="38416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14"/>
            <p:cNvSpPr/>
            <p:nvPr/>
          </p:nvSpPr>
          <p:spPr>
            <a:xfrm rot="10800000">
              <a:off x="827545" y="1508198"/>
              <a:ext cx="230428" cy="33973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5"/>
            <p:cNvSpPr/>
            <p:nvPr/>
          </p:nvSpPr>
          <p:spPr>
            <a:xfrm rot="10800000">
              <a:off x="3131825" y="1508198"/>
              <a:ext cx="230428" cy="33973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16"/>
            <p:cNvSpPr/>
            <p:nvPr/>
          </p:nvSpPr>
          <p:spPr>
            <a:xfrm rot="10800000">
              <a:off x="5803130" y="1508197"/>
              <a:ext cx="230428" cy="33973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134"/>
            <p:cNvGrpSpPr/>
            <p:nvPr/>
          </p:nvGrpSpPr>
          <p:grpSpPr>
            <a:xfrm>
              <a:off x="629629" y="1871870"/>
              <a:ext cx="648499" cy="865656"/>
              <a:chOff x="3287425" y="1417883"/>
              <a:chExt cx="648499" cy="649042"/>
            </a:xfrm>
          </p:grpSpPr>
          <p:sp>
            <p:nvSpPr>
              <p:cNvPr id="29" name="Oval 18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Oval 19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01</a:t>
                </a:r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129"/>
            <p:cNvGrpSpPr/>
            <p:nvPr/>
          </p:nvGrpSpPr>
          <p:grpSpPr>
            <a:xfrm>
              <a:off x="2925133" y="1871870"/>
              <a:ext cx="648499" cy="865656"/>
              <a:chOff x="2779491" y="2517212"/>
              <a:chExt cx="648499" cy="649042"/>
            </a:xfrm>
          </p:grpSpPr>
          <p:sp>
            <p:nvSpPr>
              <p:cNvPr id="32" name="Oval 21"/>
              <p:cNvSpPr>
                <a:spLocks noChangeAspect="1"/>
              </p:cNvSpPr>
              <p:nvPr/>
            </p:nvSpPr>
            <p:spPr>
              <a:xfrm>
                <a:off x="2779491" y="2517212"/>
                <a:ext cx="648499" cy="64904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Oval 22"/>
              <p:cNvSpPr>
                <a:spLocks noChangeAspect="1"/>
              </p:cNvSpPr>
              <p:nvPr/>
            </p:nvSpPr>
            <p:spPr>
              <a:xfrm>
                <a:off x="2854318" y="2592102"/>
                <a:ext cx="498845" cy="499263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02</a:t>
                </a:r>
                <a:endParaRPr lang="en-US" sz="1200" b="1" dirty="0">
                  <a:latin typeface="+mj-lt"/>
                </a:endParaRPr>
              </a:p>
            </p:txBody>
          </p:sp>
        </p:grpSp>
        <p:grpSp>
          <p:nvGrpSpPr>
            <p:cNvPr id="34" name="Group 130"/>
            <p:cNvGrpSpPr/>
            <p:nvPr/>
          </p:nvGrpSpPr>
          <p:grpSpPr>
            <a:xfrm>
              <a:off x="5580113" y="1871870"/>
              <a:ext cx="648499" cy="865656"/>
              <a:chOff x="3287425" y="3613920"/>
              <a:chExt cx="648499" cy="649042"/>
            </a:xfrm>
          </p:grpSpPr>
          <p:sp>
            <p:nvSpPr>
              <p:cNvPr id="35" name="Oval 25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6" name="Oval 26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03</a:t>
                </a:r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962655" y="1124033"/>
              <a:ext cx="1861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海灘塑膠垃圾收集機器人</a:t>
              </a:r>
              <a:endPara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218872" y="1124031"/>
              <a:ext cx="228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海上塑膠垃圾收集機器人</a:t>
              </a:r>
              <a:endPara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372201" y="1144638"/>
              <a:ext cx="1763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至游泳池實際測試效果</a:t>
              </a:r>
              <a:endPara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870445" y="5904182"/>
              <a:ext cx="469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讓玩具不再只是玩具，而是幫助人類的工具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45829" y="1701924"/>
              <a:ext cx="1537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測試影片檔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Freeform 11"/>
          <p:cNvSpPr>
            <a:spLocks/>
          </p:cNvSpPr>
          <p:nvPr/>
        </p:nvSpPr>
        <p:spPr bwMode="auto">
          <a:xfrm>
            <a:off x="7456661" y="1198680"/>
            <a:ext cx="1139825" cy="719889"/>
          </a:xfrm>
          <a:custGeom>
            <a:avLst/>
            <a:gdLst>
              <a:gd name="T0" fmla="*/ 75 w 385"/>
              <a:gd name="T1" fmla="*/ 72 h 182"/>
              <a:gd name="T2" fmla="*/ 168 w 385"/>
              <a:gd name="T3" fmla="*/ 54 h 182"/>
              <a:gd name="T4" fmla="*/ 229 w 385"/>
              <a:gd name="T5" fmla="*/ 9 h 182"/>
              <a:gd name="T6" fmla="*/ 313 w 385"/>
              <a:gd name="T7" fmla="*/ 45 h 182"/>
              <a:gd name="T8" fmla="*/ 381 w 385"/>
              <a:gd name="T9" fmla="*/ 84 h 182"/>
              <a:gd name="T10" fmla="*/ 319 w 385"/>
              <a:gd name="T11" fmla="*/ 127 h 182"/>
              <a:gd name="T12" fmla="*/ 228 w 385"/>
              <a:gd name="T13" fmla="*/ 143 h 182"/>
              <a:gd name="T14" fmla="*/ 156 w 385"/>
              <a:gd name="T15" fmla="*/ 181 h 182"/>
              <a:gd name="T16" fmla="*/ 85 w 385"/>
              <a:gd name="T17" fmla="*/ 148 h 182"/>
              <a:gd name="T18" fmla="*/ 8 w 385"/>
              <a:gd name="T19" fmla="*/ 111 h 182"/>
              <a:gd name="T20" fmla="*/ 75 w 385"/>
              <a:gd name="T2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5" h="182">
                <a:moveTo>
                  <a:pt x="75" y="72"/>
                </a:moveTo>
                <a:cubicBezTo>
                  <a:pt x="75" y="72"/>
                  <a:pt x="113" y="23"/>
                  <a:pt x="168" y="54"/>
                </a:cubicBezTo>
                <a:cubicBezTo>
                  <a:pt x="168" y="54"/>
                  <a:pt x="185" y="17"/>
                  <a:pt x="229" y="9"/>
                </a:cubicBezTo>
                <a:cubicBezTo>
                  <a:pt x="273" y="0"/>
                  <a:pt x="308" y="32"/>
                  <a:pt x="313" y="45"/>
                </a:cubicBezTo>
                <a:cubicBezTo>
                  <a:pt x="313" y="45"/>
                  <a:pt x="376" y="35"/>
                  <a:pt x="381" y="84"/>
                </a:cubicBezTo>
                <a:cubicBezTo>
                  <a:pt x="385" y="133"/>
                  <a:pt x="319" y="127"/>
                  <a:pt x="319" y="127"/>
                </a:cubicBezTo>
                <a:cubicBezTo>
                  <a:pt x="319" y="127"/>
                  <a:pt x="285" y="167"/>
                  <a:pt x="228" y="143"/>
                </a:cubicBezTo>
                <a:cubicBezTo>
                  <a:pt x="228" y="143"/>
                  <a:pt x="207" y="182"/>
                  <a:pt x="156" y="181"/>
                </a:cubicBezTo>
                <a:cubicBezTo>
                  <a:pt x="105" y="180"/>
                  <a:pt x="85" y="148"/>
                  <a:pt x="85" y="148"/>
                </a:cubicBezTo>
                <a:cubicBezTo>
                  <a:pt x="85" y="148"/>
                  <a:pt x="16" y="159"/>
                  <a:pt x="8" y="111"/>
                </a:cubicBezTo>
                <a:cubicBezTo>
                  <a:pt x="0" y="62"/>
                  <a:pt x="60" y="54"/>
                  <a:pt x="75" y="72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858344" y="138632"/>
            <a:ext cx="185264" cy="24359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-106265" y="323679"/>
            <a:ext cx="263828" cy="34797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157563" y="552391"/>
            <a:ext cx="263828" cy="347970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336285" y="300834"/>
            <a:ext cx="458394" cy="601319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22221" y="507452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期許歷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1021803" y="437296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創新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歷</a:t>
            </a:r>
            <a:endParaRPr lang="en-US" altLang="zh-CN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0" y="1693654"/>
            <a:ext cx="9144000" cy="5164346"/>
            <a:chOff x="0" y="1025959"/>
            <a:chExt cx="9144000" cy="58320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7" y="1040952"/>
              <a:ext cx="6550917" cy="5817048"/>
            </a:xfrm>
            <a:prstGeom prst="rect">
              <a:avLst/>
            </a:prstGeom>
          </p:spPr>
        </p:pic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0" y="1025959"/>
              <a:ext cx="9144000" cy="5830008"/>
            </a:xfrm>
            <a:prstGeom prst="rect">
              <a:avLst/>
            </a:prstGeom>
            <a:solidFill>
              <a:srgbClr val="26313E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3652838" y="2127705"/>
              <a:ext cx="1522412" cy="1285838"/>
            </a:xfrm>
            <a:custGeom>
              <a:avLst/>
              <a:gdLst>
                <a:gd name="T0" fmla="*/ 97 w 514"/>
                <a:gd name="T1" fmla="*/ 141 h 315"/>
                <a:gd name="T2" fmla="*/ 227 w 514"/>
                <a:gd name="T3" fmla="*/ 0 h 315"/>
                <a:gd name="T4" fmla="*/ 348 w 514"/>
                <a:gd name="T5" fmla="*/ 92 h 315"/>
                <a:gd name="T6" fmla="*/ 474 w 514"/>
                <a:gd name="T7" fmla="*/ 154 h 315"/>
                <a:gd name="T8" fmla="*/ 384 w 514"/>
                <a:gd name="T9" fmla="*/ 315 h 315"/>
                <a:gd name="T10" fmla="*/ 71 w 514"/>
                <a:gd name="T11" fmla="*/ 315 h 315"/>
                <a:gd name="T12" fmla="*/ 0 w 514"/>
                <a:gd name="T13" fmla="*/ 223 h 315"/>
                <a:gd name="T14" fmla="*/ 97 w 514"/>
                <a:gd name="T15" fmla="*/ 14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315">
                  <a:moveTo>
                    <a:pt x="97" y="141"/>
                  </a:moveTo>
                  <a:cubicBezTo>
                    <a:pt x="97" y="141"/>
                    <a:pt x="87" y="0"/>
                    <a:pt x="227" y="0"/>
                  </a:cubicBezTo>
                  <a:cubicBezTo>
                    <a:pt x="328" y="0"/>
                    <a:pt x="348" y="92"/>
                    <a:pt x="348" y="92"/>
                  </a:cubicBezTo>
                  <a:cubicBezTo>
                    <a:pt x="348" y="92"/>
                    <a:pt x="433" y="68"/>
                    <a:pt x="474" y="154"/>
                  </a:cubicBezTo>
                  <a:cubicBezTo>
                    <a:pt x="514" y="238"/>
                    <a:pt x="450" y="315"/>
                    <a:pt x="384" y="315"/>
                  </a:cubicBezTo>
                  <a:cubicBezTo>
                    <a:pt x="330" y="315"/>
                    <a:pt x="108" y="315"/>
                    <a:pt x="71" y="315"/>
                  </a:cubicBezTo>
                  <a:cubicBezTo>
                    <a:pt x="34" y="315"/>
                    <a:pt x="0" y="283"/>
                    <a:pt x="0" y="223"/>
                  </a:cubicBezTo>
                  <a:cubicBezTo>
                    <a:pt x="0" y="168"/>
                    <a:pt x="44" y="141"/>
                    <a:pt x="97" y="141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3033713" y="3182133"/>
              <a:ext cx="438150" cy="371756"/>
            </a:xfrm>
            <a:custGeom>
              <a:avLst/>
              <a:gdLst>
                <a:gd name="T0" fmla="*/ 28 w 148"/>
                <a:gd name="T1" fmla="*/ 41 h 91"/>
                <a:gd name="T2" fmla="*/ 65 w 148"/>
                <a:gd name="T3" fmla="*/ 0 h 91"/>
                <a:gd name="T4" fmla="*/ 100 w 148"/>
                <a:gd name="T5" fmla="*/ 27 h 91"/>
                <a:gd name="T6" fmla="*/ 136 w 148"/>
                <a:gd name="T7" fmla="*/ 44 h 91"/>
                <a:gd name="T8" fmla="*/ 110 w 148"/>
                <a:gd name="T9" fmla="*/ 91 h 91"/>
                <a:gd name="T10" fmla="*/ 20 w 148"/>
                <a:gd name="T11" fmla="*/ 91 h 91"/>
                <a:gd name="T12" fmla="*/ 0 w 148"/>
                <a:gd name="T13" fmla="*/ 64 h 91"/>
                <a:gd name="T14" fmla="*/ 28 w 148"/>
                <a:gd name="T15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28" y="41"/>
                  </a:moveTo>
                  <a:cubicBezTo>
                    <a:pt x="28" y="41"/>
                    <a:pt x="25" y="0"/>
                    <a:pt x="65" y="0"/>
                  </a:cubicBezTo>
                  <a:cubicBezTo>
                    <a:pt x="94" y="0"/>
                    <a:pt x="100" y="27"/>
                    <a:pt x="100" y="27"/>
                  </a:cubicBezTo>
                  <a:cubicBezTo>
                    <a:pt x="100" y="27"/>
                    <a:pt x="124" y="19"/>
                    <a:pt x="136" y="44"/>
                  </a:cubicBezTo>
                  <a:cubicBezTo>
                    <a:pt x="148" y="68"/>
                    <a:pt x="129" y="91"/>
                    <a:pt x="110" y="91"/>
                  </a:cubicBezTo>
                  <a:cubicBezTo>
                    <a:pt x="95" y="91"/>
                    <a:pt x="31" y="91"/>
                    <a:pt x="20" y="91"/>
                  </a:cubicBezTo>
                  <a:cubicBezTo>
                    <a:pt x="10" y="91"/>
                    <a:pt x="0" y="81"/>
                    <a:pt x="0" y="64"/>
                  </a:cubicBezTo>
                  <a:cubicBezTo>
                    <a:pt x="0" y="48"/>
                    <a:pt x="12" y="41"/>
                    <a:pt x="28" y="41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539750" y="1610254"/>
              <a:ext cx="755650" cy="636359"/>
            </a:xfrm>
            <a:custGeom>
              <a:avLst/>
              <a:gdLst>
                <a:gd name="T0" fmla="*/ 48 w 255"/>
                <a:gd name="T1" fmla="*/ 70 h 156"/>
                <a:gd name="T2" fmla="*/ 113 w 255"/>
                <a:gd name="T3" fmla="*/ 0 h 156"/>
                <a:gd name="T4" fmla="*/ 172 w 255"/>
                <a:gd name="T5" fmla="*/ 46 h 156"/>
                <a:gd name="T6" fmla="*/ 235 w 255"/>
                <a:gd name="T7" fmla="*/ 76 h 156"/>
                <a:gd name="T8" fmla="*/ 191 w 255"/>
                <a:gd name="T9" fmla="*/ 156 h 156"/>
                <a:gd name="T10" fmla="*/ 35 w 255"/>
                <a:gd name="T11" fmla="*/ 156 h 156"/>
                <a:gd name="T12" fmla="*/ 0 w 255"/>
                <a:gd name="T13" fmla="*/ 110 h 156"/>
                <a:gd name="T14" fmla="*/ 48 w 255"/>
                <a:gd name="T15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56">
                  <a:moveTo>
                    <a:pt x="48" y="70"/>
                  </a:moveTo>
                  <a:cubicBezTo>
                    <a:pt x="48" y="70"/>
                    <a:pt x="43" y="0"/>
                    <a:pt x="113" y="0"/>
                  </a:cubicBezTo>
                  <a:cubicBezTo>
                    <a:pt x="162" y="0"/>
                    <a:pt x="172" y="46"/>
                    <a:pt x="172" y="46"/>
                  </a:cubicBezTo>
                  <a:cubicBezTo>
                    <a:pt x="172" y="46"/>
                    <a:pt x="215" y="34"/>
                    <a:pt x="235" y="76"/>
                  </a:cubicBezTo>
                  <a:cubicBezTo>
                    <a:pt x="255" y="118"/>
                    <a:pt x="223" y="156"/>
                    <a:pt x="191" y="156"/>
                  </a:cubicBezTo>
                  <a:cubicBezTo>
                    <a:pt x="164" y="156"/>
                    <a:pt x="53" y="156"/>
                    <a:pt x="35" y="156"/>
                  </a:cubicBezTo>
                  <a:cubicBezTo>
                    <a:pt x="17" y="156"/>
                    <a:pt x="0" y="140"/>
                    <a:pt x="0" y="110"/>
                  </a:cubicBezTo>
                  <a:cubicBezTo>
                    <a:pt x="0" y="83"/>
                    <a:pt x="22" y="70"/>
                    <a:pt x="48" y="70"/>
                  </a:cubicBezTo>
                  <a:close/>
                </a:path>
              </a:pathLst>
            </a:custGeom>
            <a:solidFill>
              <a:srgbClr val="98D2E3">
                <a:alpha val="7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6156328" y="1611080"/>
              <a:ext cx="835025" cy="706335"/>
            </a:xfrm>
            <a:custGeom>
              <a:avLst/>
              <a:gdLst>
                <a:gd name="T0" fmla="*/ 53 w 282"/>
                <a:gd name="T1" fmla="*/ 77 h 173"/>
                <a:gd name="T2" fmla="*/ 124 w 282"/>
                <a:gd name="T3" fmla="*/ 0 h 173"/>
                <a:gd name="T4" fmla="*/ 191 w 282"/>
                <a:gd name="T5" fmla="*/ 51 h 173"/>
                <a:gd name="T6" fmla="*/ 260 w 282"/>
                <a:gd name="T7" fmla="*/ 85 h 173"/>
                <a:gd name="T8" fmla="*/ 211 w 282"/>
                <a:gd name="T9" fmla="*/ 173 h 173"/>
                <a:gd name="T10" fmla="*/ 39 w 282"/>
                <a:gd name="T11" fmla="*/ 173 h 173"/>
                <a:gd name="T12" fmla="*/ 0 w 282"/>
                <a:gd name="T13" fmla="*/ 123 h 173"/>
                <a:gd name="T14" fmla="*/ 53 w 282"/>
                <a:gd name="T15" fmla="*/ 7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73">
                  <a:moveTo>
                    <a:pt x="53" y="77"/>
                  </a:moveTo>
                  <a:cubicBezTo>
                    <a:pt x="53" y="77"/>
                    <a:pt x="47" y="0"/>
                    <a:pt x="124" y="0"/>
                  </a:cubicBezTo>
                  <a:cubicBezTo>
                    <a:pt x="180" y="0"/>
                    <a:pt x="191" y="51"/>
                    <a:pt x="191" y="51"/>
                  </a:cubicBezTo>
                  <a:cubicBezTo>
                    <a:pt x="191" y="51"/>
                    <a:pt x="237" y="37"/>
                    <a:pt x="260" y="85"/>
                  </a:cubicBezTo>
                  <a:cubicBezTo>
                    <a:pt x="282" y="131"/>
                    <a:pt x="247" y="173"/>
                    <a:pt x="211" y="173"/>
                  </a:cubicBezTo>
                  <a:cubicBezTo>
                    <a:pt x="181" y="173"/>
                    <a:pt x="59" y="173"/>
                    <a:pt x="39" y="173"/>
                  </a:cubicBezTo>
                  <a:cubicBezTo>
                    <a:pt x="18" y="173"/>
                    <a:pt x="0" y="155"/>
                    <a:pt x="0" y="123"/>
                  </a:cubicBezTo>
                  <a:cubicBezTo>
                    <a:pt x="0" y="92"/>
                    <a:pt x="24" y="77"/>
                    <a:pt x="53" y="77"/>
                  </a:cubicBezTo>
                  <a:close/>
                </a:path>
              </a:pathLst>
            </a:custGeom>
            <a:solidFill>
              <a:srgbClr val="98D2E3">
                <a:alpha val="7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5211766" y="3268942"/>
              <a:ext cx="790575" cy="513897"/>
            </a:xfrm>
            <a:custGeom>
              <a:avLst/>
              <a:gdLst>
                <a:gd name="T0" fmla="*/ 52 w 267"/>
                <a:gd name="T1" fmla="*/ 50 h 126"/>
                <a:gd name="T2" fmla="*/ 117 w 267"/>
                <a:gd name="T3" fmla="*/ 37 h 126"/>
                <a:gd name="T4" fmla="*/ 159 w 267"/>
                <a:gd name="T5" fmla="*/ 6 h 126"/>
                <a:gd name="T6" fmla="*/ 217 w 267"/>
                <a:gd name="T7" fmla="*/ 31 h 126"/>
                <a:gd name="T8" fmla="*/ 264 w 267"/>
                <a:gd name="T9" fmla="*/ 58 h 126"/>
                <a:gd name="T10" fmla="*/ 221 w 267"/>
                <a:gd name="T11" fmla="*/ 88 h 126"/>
                <a:gd name="T12" fmla="*/ 158 w 267"/>
                <a:gd name="T13" fmla="*/ 99 h 126"/>
                <a:gd name="T14" fmla="*/ 108 w 267"/>
                <a:gd name="T15" fmla="*/ 125 h 126"/>
                <a:gd name="T16" fmla="*/ 59 w 267"/>
                <a:gd name="T17" fmla="*/ 102 h 126"/>
                <a:gd name="T18" fmla="*/ 5 w 267"/>
                <a:gd name="T19" fmla="*/ 77 h 126"/>
                <a:gd name="T20" fmla="*/ 52 w 267"/>
                <a:gd name="T21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126">
                  <a:moveTo>
                    <a:pt x="52" y="50"/>
                  </a:moveTo>
                  <a:cubicBezTo>
                    <a:pt x="52" y="50"/>
                    <a:pt x="78" y="16"/>
                    <a:pt x="117" y="37"/>
                  </a:cubicBezTo>
                  <a:cubicBezTo>
                    <a:pt x="117" y="37"/>
                    <a:pt x="128" y="12"/>
                    <a:pt x="159" y="6"/>
                  </a:cubicBezTo>
                  <a:cubicBezTo>
                    <a:pt x="189" y="0"/>
                    <a:pt x="213" y="22"/>
                    <a:pt x="217" y="31"/>
                  </a:cubicBezTo>
                  <a:cubicBezTo>
                    <a:pt x="217" y="31"/>
                    <a:pt x="260" y="24"/>
                    <a:pt x="264" y="58"/>
                  </a:cubicBezTo>
                  <a:cubicBezTo>
                    <a:pt x="267" y="92"/>
                    <a:pt x="221" y="88"/>
                    <a:pt x="221" y="88"/>
                  </a:cubicBezTo>
                  <a:cubicBezTo>
                    <a:pt x="221" y="88"/>
                    <a:pt x="197" y="115"/>
                    <a:pt x="158" y="99"/>
                  </a:cubicBezTo>
                  <a:cubicBezTo>
                    <a:pt x="158" y="99"/>
                    <a:pt x="144" y="126"/>
                    <a:pt x="108" y="125"/>
                  </a:cubicBezTo>
                  <a:cubicBezTo>
                    <a:pt x="73" y="124"/>
                    <a:pt x="59" y="102"/>
                    <a:pt x="59" y="102"/>
                  </a:cubicBezTo>
                  <a:cubicBezTo>
                    <a:pt x="59" y="102"/>
                    <a:pt x="11" y="110"/>
                    <a:pt x="5" y="77"/>
                  </a:cubicBezTo>
                  <a:cubicBezTo>
                    <a:pt x="0" y="42"/>
                    <a:pt x="42" y="37"/>
                    <a:pt x="52" y="50"/>
                  </a:cubicBezTo>
                  <a:close/>
                </a:path>
              </a:pathLst>
            </a:custGeom>
            <a:solidFill>
              <a:srgbClr val="98D2E3">
                <a:alpha val="5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3344864" y="1279953"/>
              <a:ext cx="790575" cy="513899"/>
            </a:xfrm>
            <a:custGeom>
              <a:avLst/>
              <a:gdLst>
                <a:gd name="T0" fmla="*/ 52 w 267"/>
                <a:gd name="T1" fmla="*/ 50 h 126"/>
                <a:gd name="T2" fmla="*/ 117 w 267"/>
                <a:gd name="T3" fmla="*/ 37 h 126"/>
                <a:gd name="T4" fmla="*/ 159 w 267"/>
                <a:gd name="T5" fmla="*/ 6 h 126"/>
                <a:gd name="T6" fmla="*/ 217 w 267"/>
                <a:gd name="T7" fmla="*/ 31 h 126"/>
                <a:gd name="T8" fmla="*/ 264 w 267"/>
                <a:gd name="T9" fmla="*/ 58 h 126"/>
                <a:gd name="T10" fmla="*/ 221 w 267"/>
                <a:gd name="T11" fmla="*/ 88 h 126"/>
                <a:gd name="T12" fmla="*/ 158 w 267"/>
                <a:gd name="T13" fmla="*/ 99 h 126"/>
                <a:gd name="T14" fmla="*/ 108 w 267"/>
                <a:gd name="T15" fmla="*/ 125 h 126"/>
                <a:gd name="T16" fmla="*/ 59 w 267"/>
                <a:gd name="T17" fmla="*/ 102 h 126"/>
                <a:gd name="T18" fmla="*/ 5 w 267"/>
                <a:gd name="T19" fmla="*/ 77 h 126"/>
                <a:gd name="T20" fmla="*/ 52 w 267"/>
                <a:gd name="T21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126">
                  <a:moveTo>
                    <a:pt x="52" y="50"/>
                  </a:moveTo>
                  <a:cubicBezTo>
                    <a:pt x="52" y="50"/>
                    <a:pt x="78" y="16"/>
                    <a:pt x="117" y="37"/>
                  </a:cubicBezTo>
                  <a:cubicBezTo>
                    <a:pt x="117" y="37"/>
                    <a:pt x="128" y="12"/>
                    <a:pt x="159" y="6"/>
                  </a:cubicBezTo>
                  <a:cubicBezTo>
                    <a:pt x="189" y="0"/>
                    <a:pt x="213" y="22"/>
                    <a:pt x="217" y="31"/>
                  </a:cubicBezTo>
                  <a:cubicBezTo>
                    <a:pt x="217" y="31"/>
                    <a:pt x="260" y="24"/>
                    <a:pt x="264" y="58"/>
                  </a:cubicBezTo>
                  <a:cubicBezTo>
                    <a:pt x="267" y="92"/>
                    <a:pt x="221" y="88"/>
                    <a:pt x="221" y="88"/>
                  </a:cubicBezTo>
                  <a:cubicBezTo>
                    <a:pt x="221" y="88"/>
                    <a:pt x="197" y="115"/>
                    <a:pt x="158" y="99"/>
                  </a:cubicBezTo>
                  <a:cubicBezTo>
                    <a:pt x="158" y="99"/>
                    <a:pt x="144" y="126"/>
                    <a:pt x="108" y="125"/>
                  </a:cubicBezTo>
                  <a:cubicBezTo>
                    <a:pt x="73" y="124"/>
                    <a:pt x="59" y="102"/>
                    <a:pt x="59" y="102"/>
                  </a:cubicBezTo>
                  <a:cubicBezTo>
                    <a:pt x="59" y="102"/>
                    <a:pt x="11" y="110"/>
                    <a:pt x="5" y="77"/>
                  </a:cubicBezTo>
                  <a:cubicBezTo>
                    <a:pt x="0" y="42"/>
                    <a:pt x="42" y="37"/>
                    <a:pt x="52" y="50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5076828" y="1693654"/>
              <a:ext cx="468313" cy="306152"/>
            </a:xfrm>
            <a:custGeom>
              <a:avLst/>
              <a:gdLst>
                <a:gd name="T0" fmla="*/ 31 w 158"/>
                <a:gd name="T1" fmla="*/ 30 h 75"/>
                <a:gd name="T2" fmla="*/ 69 w 158"/>
                <a:gd name="T3" fmla="*/ 23 h 75"/>
                <a:gd name="T4" fmla="*/ 94 w 158"/>
                <a:gd name="T5" fmla="*/ 4 h 75"/>
                <a:gd name="T6" fmla="*/ 129 w 158"/>
                <a:gd name="T7" fmla="*/ 19 h 75"/>
                <a:gd name="T8" fmla="*/ 157 w 158"/>
                <a:gd name="T9" fmla="*/ 35 h 75"/>
                <a:gd name="T10" fmla="*/ 131 w 158"/>
                <a:gd name="T11" fmla="*/ 53 h 75"/>
                <a:gd name="T12" fmla="*/ 94 w 158"/>
                <a:gd name="T13" fmla="*/ 59 h 75"/>
                <a:gd name="T14" fmla="*/ 64 w 158"/>
                <a:gd name="T15" fmla="*/ 75 h 75"/>
                <a:gd name="T16" fmla="*/ 35 w 158"/>
                <a:gd name="T17" fmla="*/ 61 h 75"/>
                <a:gd name="T18" fmla="*/ 3 w 158"/>
                <a:gd name="T19" fmla="*/ 46 h 75"/>
                <a:gd name="T20" fmla="*/ 31 w 158"/>
                <a:gd name="T21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75">
                  <a:moveTo>
                    <a:pt x="31" y="30"/>
                  </a:moveTo>
                  <a:cubicBezTo>
                    <a:pt x="31" y="30"/>
                    <a:pt x="46" y="10"/>
                    <a:pt x="69" y="23"/>
                  </a:cubicBezTo>
                  <a:cubicBezTo>
                    <a:pt x="69" y="23"/>
                    <a:pt x="76" y="7"/>
                    <a:pt x="94" y="4"/>
                  </a:cubicBezTo>
                  <a:cubicBezTo>
                    <a:pt x="112" y="0"/>
                    <a:pt x="126" y="14"/>
                    <a:pt x="129" y="19"/>
                  </a:cubicBezTo>
                  <a:cubicBezTo>
                    <a:pt x="129" y="19"/>
                    <a:pt x="155" y="15"/>
                    <a:pt x="157" y="35"/>
                  </a:cubicBezTo>
                  <a:cubicBezTo>
                    <a:pt x="158" y="55"/>
                    <a:pt x="131" y="53"/>
                    <a:pt x="131" y="53"/>
                  </a:cubicBezTo>
                  <a:cubicBezTo>
                    <a:pt x="131" y="53"/>
                    <a:pt x="117" y="69"/>
                    <a:pt x="94" y="59"/>
                  </a:cubicBezTo>
                  <a:cubicBezTo>
                    <a:pt x="94" y="59"/>
                    <a:pt x="85" y="75"/>
                    <a:pt x="64" y="75"/>
                  </a:cubicBezTo>
                  <a:cubicBezTo>
                    <a:pt x="43" y="74"/>
                    <a:pt x="35" y="61"/>
                    <a:pt x="35" y="61"/>
                  </a:cubicBezTo>
                  <a:cubicBezTo>
                    <a:pt x="35" y="61"/>
                    <a:pt x="6" y="66"/>
                    <a:pt x="3" y="46"/>
                  </a:cubicBezTo>
                  <a:cubicBezTo>
                    <a:pt x="0" y="26"/>
                    <a:pt x="25" y="22"/>
                    <a:pt x="31" y="30"/>
                  </a:cubicBezTo>
                  <a:close/>
                </a:path>
              </a:pathLst>
            </a:custGeom>
            <a:solidFill>
              <a:srgbClr val="98D2E3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1558926" y="4393240"/>
              <a:ext cx="314325" cy="428612"/>
            </a:xfrm>
            <a:prstGeom prst="ellipse">
              <a:avLst/>
            </a:prstGeom>
            <a:solidFill>
              <a:srgbClr val="7BBFA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Freeform 15"/>
            <p:cNvSpPr>
              <a:spLocks noEditPoints="1"/>
            </p:cNvSpPr>
            <p:nvPr/>
          </p:nvSpPr>
          <p:spPr bwMode="auto">
            <a:xfrm>
              <a:off x="1632001" y="4505939"/>
              <a:ext cx="168174" cy="194451"/>
            </a:xfrm>
            <a:custGeom>
              <a:avLst/>
              <a:gdLst>
                <a:gd name="T0" fmla="*/ 3 w 90"/>
                <a:gd name="T1" fmla="*/ 0 h 76"/>
                <a:gd name="T2" fmla="*/ 3 w 90"/>
                <a:gd name="T3" fmla="*/ 0 h 76"/>
                <a:gd name="T4" fmla="*/ 86 w 90"/>
                <a:gd name="T5" fmla="*/ 0 h 76"/>
                <a:gd name="T6" fmla="*/ 90 w 90"/>
                <a:gd name="T7" fmla="*/ 4 h 76"/>
                <a:gd name="T8" fmla="*/ 90 w 90"/>
                <a:gd name="T9" fmla="*/ 4 h 76"/>
                <a:gd name="T10" fmla="*/ 90 w 90"/>
                <a:gd name="T11" fmla="*/ 64 h 76"/>
                <a:gd name="T12" fmla="*/ 86 w 90"/>
                <a:gd name="T13" fmla="*/ 67 h 76"/>
                <a:gd name="T14" fmla="*/ 86 w 90"/>
                <a:gd name="T15" fmla="*/ 67 h 76"/>
                <a:gd name="T16" fmla="*/ 48 w 90"/>
                <a:gd name="T17" fmla="*/ 67 h 76"/>
                <a:gd name="T18" fmla="*/ 48 w 90"/>
                <a:gd name="T19" fmla="*/ 71 h 76"/>
                <a:gd name="T20" fmla="*/ 48 w 90"/>
                <a:gd name="T21" fmla="*/ 71 h 76"/>
                <a:gd name="T22" fmla="*/ 67 w 90"/>
                <a:gd name="T23" fmla="*/ 71 h 76"/>
                <a:gd name="T24" fmla="*/ 69 w 90"/>
                <a:gd name="T25" fmla="*/ 73 h 76"/>
                <a:gd name="T26" fmla="*/ 67 w 90"/>
                <a:gd name="T27" fmla="*/ 76 h 76"/>
                <a:gd name="T28" fmla="*/ 22 w 90"/>
                <a:gd name="T29" fmla="*/ 76 h 76"/>
                <a:gd name="T30" fmla="*/ 20 w 90"/>
                <a:gd name="T31" fmla="*/ 73 h 76"/>
                <a:gd name="T32" fmla="*/ 22 w 90"/>
                <a:gd name="T33" fmla="*/ 71 h 76"/>
                <a:gd name="T34" fmla="*/ 41 w 90"/>
                <a:gd name="T35" fmla="*/ 71 h 76"/>
                <a:gd name="T36" fmla="*/ 41 w 90"/>
                <a:gd name="T37" fmla="*/ 71 h 76"/>
                <a:gd name="T38" fmla="*/ 41 w 90"/>
                <a:gd name="T39" fmla="*/ 67 h 76"/>
                <a:gd name="T40" fmla="*/ 3 w 90"/>
                <a:gd name="T41" fmla="*/ 67 h 76"/>
                <a:gd name="T42" fmla="*/ 0 w 90"/>
                <a:gd name="T43" fmla="*/ 64 h 76"/>
                <a:gd name="T44" fmla="*/ 0 w 90"/>
                <a:gd name="T45" fmla="*/ 64 h 76"/>
                <a:gd name="T46" fmla="*/ 0 w 90"/>
                <a:gd name="T47" fmla="*/ 4 h 76"/>
                <a:gd name="T48" fmla="*/ 3 w 90"/>
                <a:gd name="T49" fmla="*/ 0 h 76"/>
                <a:gd name="T50" fmla="*/ 43 w 90"/>
                <a:gd name="T51" fmla="*/ 16 h 76"/>
                <a:gd name="T52" fmla="*/ 43 w 90"/>
                <a:gd name="T53" fmla="*/ 16 h 76"/>
                <a:gd name="T54" fmla="*/ 55 w 90"/>
                <a:gd name="T55" fmla="*/ 21 h 76"/>
                <a:gd name="T56" fmla="*/ 59 w 90"/>
                <a:gd name="T57" fmla="*/ 32 h 76"/>
                <a:gd name="T58" fmla="*/ 56 w 90"/>
                <a:gd name="T59" fmla="*/ 42 h 76"/>
                <a:gd name="T60" fmla="*/ 62 w 90"/>
                <a:gd name="T61" fmla="*/ 48 h 76"/>
                <a:gd name="T62" fmla="*/ 62 w 90"/>
                <a:gd name="T63" fmla="*/ 51 h 76"/>
                <a:gd name="T64" fmla="*/ 59 w 90"/>
                <a:gd name="T65" fmla="*/ 51 h 76"/>
                <a:gd name="T66" fmla="*/ 53 w 90"/>
                <a:gd name="T67" fmla="*/ 45 h 76"/>
                <a:gd name="T68" fmla="*/ 43 w 90"/>
                <a:gd name="T69" fmla="*/ 48 h 76"/>
                <a:gd name="T70" fmla="*/ 32 w 90"/>
                <a:gd name="T71" fmla="*/ 44 h 76"/>
                <a:gd name="T72" fmla="*/ 27 w 90"/>
                <a:gd name="T73" fmla="*/ 32 h 76"/>
                <a:gd name="T74" fmla="*/ 43 w 90"/>
                <a:gd name="T75" fmla="*/ 16 h 76"/>
                <a:gd name="T76" fmla="*/ 43 w 90"/>
                <a:gd name="T77" fmla="*/ 20 h 76"/>
                <a:gd name="T78" fmla="*/ 43 w 90"/>
                <a:gd name="T79" fmla="*/ 20 h 76"/>
                <a:gd name="T80" fmla="*/ 31 w 90"/>
                <a:gd name="T81" fmla="*/ 32 h 76"/>
                <a:gd name="T82" fmla="*/ 35 w 90"/>
                <a:gd name="T83" fmla="*/ 41 h 76"/>
                <a:gd name="T84" fmla="*/ 43 w 90"/>
                <a:gd name="T85" fmla="*/ 44 h 76"/>
                <a:gd name="T86" fmla="*/ 52 w 90"/>
                <a:gd name="T87" fmla="*/ 41 h 76"/>
                <a:gd name="T88" fmla="*/ 55 w 90"/>
                <a:gd name="T89" fmla="*/ 32 h 76"/>
                <a:gd name="T90" fmla="*/ 52 w 90"/>
                <a:gd name="T91" fmla="*/ 24 h 76"/>
                <a:gd name="T92" fmla="*/ 43 w 90"/>
                <a:gd name="T93" fmla="*/ 20 h 76"/>
                <a:gd name="T94" fmla="*/ 77 w 90"/>
                <a:gd name="T95" fmla="*/ 51 h 76"/>
                <a:gd name="T96" fmla="*/ 77 w 90"/>
                <a:gd name="T97" fmla="*/ 51 h 76"/>
                <a:gd name="T98" fmla="*/ 80 w 90"/>
                <a:gd name="T99" fmla="*/ 54 h 76"/>
                <a:gd name="T100" fmla="*/ 77 w 90"/>
                <a:gd name="T101" fmla="*/ 57 h 76"/>
                <a:gd name="T102" fmla="*/ 73 w 90"/>
                <a:gd name="T103" fmla="*/ 54 h 76"/>
                <a:gd name="T104" fmla="*/ 77 w 90"/>
                <a:gd name="T105" fmla="*/ 51 h 76"/>
                <a:gd name="T106" fmla="*/ 83 w 90"/>
                <a:gd name="T107" fmla="*/ 7 h 76"/>
                <a:gd name="T108" fmla="*/ 83 w 90"/>
                <a:gd name="T109" fmla="*/ 7 h 76"/>
                <a:gd name="T110" fmla="*/ 7 w 90"/>
                <a:gd name="T111" fmla="*/ 7 h 76"/>
                <a:gd name="T112" fmla="*/ 7 w 90"/>
                <a:gd name="T113" fmla="*/ 60 h 76"/>
                <a:gd name="T114" fmla="*/ 83 w 90"/>
                <a:gd name="T115" fmla="*/ 60 h 76"/>
                <a:gd name="T116" fmla="*/ 83 w 90"/>
                <a:gd name="T11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8" y="0"/>
                    <a:pt x="90" y="2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6"/>
                    <a:pt x="88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9" y="71"/>
                    <a:pt x="69" y="72"/>
                    <a:pt x="69" y="73"/>
                  </a:cubicBezTo>
                  <a:cubicBezTo>
                    <a:pt x="69" y="75"/>
                    <a:pt x="69" y="76"/>
                    <a:pt x="67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0" y="75"/>
                    <a:pt x="20" y="73"/>
                  </a:cubicBezTo>
                  <a:cubicBezTo>
                    <a:pt x="20" y="72"/>
                    <a:pt x="21" y="71"/>
                    <a:pt x="2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lose/>
                  <a:moveTo>
                    <a:pt x="43" y="16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7" y="16"/>
                    <a:pt x="52" y="18"/>
                    <a:pt x="55" y="21"/>
                  </a:cubicBezTo>
                  <a:cubicBezTo>
                    <a:pt x="58" y="24"/>
                    <a:pt x="59" y="28"/>
                    <a:pt x="59" y="32"/>
                  </a:cubicBezTo>
                  <a:cubicBezTo>
                    <a:pt x="59" y="36"/>
                    <a:pt x="58" y="39"/>
                    <a:pt x="56" y="4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1" y="52"/>
                    <a:pt x="60" y="52"/>
                    <a:pt x="59" y="5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0" y="47"/>
                    <a:pt x="47" y="48"/>
                    <a:pt x="43" y="48"/>
                  </a:cubicBezTo>
                  <a:cubicBezTo>
                    <a:pt x="39" y="48"/>
                    <a:pt x="35" y="47"/>
                    <a:pt x="32" y="44"/>
                  </a:cubicBezTo>
                  <a:cubicBezTo>
                    <a:pt x="29" y="41"/>
                    <a:pt x="27" y="37"/>
                    <a:pt x="27" y="32"/>
                  </a:cubicBezTo>
                  <a:cubicBezTo>
                    <a:pt x="27" y="23"/>
                    <a:pt x="34" y="16"/>
                    <a:pt x="43" y="16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36" y="20"/>
                    <a:pt x="31" y="26"/>
                    <a:pt x="31" y="32"/>
                  </a:cubicBezTo>
                  <a:cubicBezTo>
                    <a:pt x="31" y="35"/>
                    <a:pt x="33" y="38"/>
                    <a:pt x="35" y="41"/>
                  </a:cubicBezTo>
                  <a:cubicBezTo>
                    <a:pt x="37" y="43"/>
                    <a:pt x="40" y="44"/>
                    <a:pt x="43" y="44"/>
                  </a:cubicBezTo>
                  <a:cubicBezTo>
                    <a:pt x="47" y="44"/>
                    <a:pt x="50" y="43"/>
                    <a:pt x="52" y="41"/>
                  </a:cubicBezTo>
                  <a:cubicBezTo>
                    <a:pt x="54" y="38"/>
                    <a:pt x="55" y="35"/>
                    <a:pt x="55" y="32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1"/>
                    <a:pt x="46" y="20"/>
                    <a:pt x="43" y="20"/>
                  </a:cubicBezTo>
                  <a:close/>
                  <a:moveTo>
                    <a:pt x="77" y="51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80" y="52"/>
                    <a:pt x="80" y="54"/>
                  </a:cubicBezTo>
                  <a:cubicBezTo>
                    <a:pt x="80" y="56"/>
                    <a:pt x="78" y="57"/>
                    <a:pt x="77" y="57"/>
                  </a:cubicBezTo>
                  <a:cubicBezTo>
                    <a:pt x="75" y="57"/>
                    <a:pt x="73" y="56"/>
                    <a:pt x="73" y="54"/>
                  </a:cubicBezTo>
                  <a:cubicBezTo>
                    <a:pt x="73" y="52"/>
                    <a:pt x="75" y="51"/>
                    <a:pt x="77" y="51"/>
                  </a:cubicBezTo>
                  <a:close/>
                  <a:moveTo>
                    <a:pt x="83" y="7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5"/>
                    <a:pt x="7" y="43"/>
                    <a:pt x="7" y="60"/>
                  </a:cubicBezTo>
                  <a:cubicBezTo>
                    <a:pt x="32" y="60"/>
                    <a:pt x="57" y="60"/>
                    <a:pt x="83" y="60"/>
                  </a:cubicBezTo>
                  <a:cubicBezTo>
                    <a:pt x="83" y="43"/>
                    <a:pt x="83" y="25"/>
                    <a:pt x="8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Oval 17"/>
            <p:cNvSpPr>
              <a:spLocks noChangeArrowheads="1"/>
            </p:cNvSpPr>
            <p:nvPr/>
          </p:nvSpPr>
          <p:spPr bwMode="auto">
            <a:xfrm>
              <a:off x="3444878" y="4393240"/>
              <a:ext cx="314325" cy="428612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Freeform 18"/>
            <p:cNvSpPr>
              <a:spLocks noEditPoints="1"/>
            </p:cNvSpPr>
            <p:nvPr/>
          </p:nvSpPr>
          <p:spPr bwMode="auto">
            <a:xfrm>
              <a:off x="3518187" y="4484722"/>
              <a:ext cx="168711" cy="216360"/>
            </a:xfrm>
            <a:custGeom>
              <a:avLst/>
              <a:gdLst>
                <a:gd name="T0" fmla="*/ 70 w 90"/>
                <a:gd name="T1" fmla="*/ 47 h 85"/>
                <a:gd name="T2" fmla="*/ 74 w 90"/>
                <a:gd name="T3" fmla="*/ 44 h 85"/>
                <a:gd name="T4" fmla="*/ 77 w 90"/>
                <a:gd name="T5" fmla="*/ 47 h 85"/>
                <a:gd name="T6" fmla="*/ 77 w 90"/>
                <a:gd name="T7" fmla="*/ 81 h 85"/>
                <a:gd name="T8" fmla="*/ 74 w 90"/>
                <a:gd name="T9" fmla="*/ 85 h 85"/>
                <a:gd name="T10" fmla="*/ 73 w 90"/>
                <a:gd name="T11" fmla="*/ 85 h 85"/>
                <a:gd name="T12" fmla="*/ 16 w 90"/>
                <a:gd name="T13" fmla="*/ 85 h 85"/>
                <a:gd name="T14" fmla="*/ 13 w 90"/>
                <a:gd name="T15" fmla="*/ 81 h 85"/>
                <a:gd name="T16" fmla="*/ 13 w 90"/>
                <a:gd name="T17" fmla="*/ 81 h 85"/>
                <a:gd name="T18" fmla="*/ 13 w 90"/>
                <a:gd name="T19" fmla="*/ 47 h 85"/>
                <a:gd name="T20" fmla="*/ 16 w 90"/>
                <a:gd name="T21" fmla="*/ 44 h 85"/>
                <a:gd name="T22" fmla="*/ 20 w 90"/>
                <a:gd name="T23" fmla="*/ 47 h 85"/>
                <a:gd name="T24" fmla="*/ 20 w 90"/>
                <a:gd name="T25" fmla="*/ 78 h 85"/>
                <a:gd name="T26" fmla="*/ 31 w 90"/>
                <a:gd name="T27" fmla="*/ 78 h 85"/>
                <a:gd name="T28" fmla="*/ 31 w 90"/>
                <a:gd name="T29" fmla="*/ 43 h 85"/>
                <a:gd name="T30" fmla="*/ 33 w 90"/>
                <a:gd name="T31" fmla="*/ 41 h 85"/>
                <a:gd name="T32" fmla="*/ 33 w 90"/>
                <a:gd name="T33" fmla="*/ 41 h 85"/>
                <a:gd name="T34" fmla="*/ 57 w 90"/>
                <a:gd name="T35" fmla="*/ 41 h 85"/>
                <a:gd name="T36" fmla="*/ 59 w 90"/>
                <a:gd name="T37" fmla="*/ 43 h 85"/>
                <a:gd name="T38" fmla="*/ 59 w 90"/>
                <a:gd name="T39" fmla="*/ 43 h 85"/>
                <a:gd name="T40" fmla="*/ 59 w 90"/>
                <a:gd name="T41" fmla="*/ 78 h 85"/>
                <a:gd name="T42" fmla="*/ 70 w 90"/>
                <a:gd name="T43" fmla="*/ 78 h 85"/>
                <a:gd name="T44" fmla="*/ 70 w 90"/>
                <a:gd name="T45" fmla="*/ 47 h 85"/>
                <a:gd name="T46" fmla="*/ 35 w 90"/>
                <a:gd name="T47" fmla="*/ 78 h 85"/>
                <a:gd name="T48" fmla="*/ 35 w 90"/>
                <a:gd name="T49" fmla="*/ 78 h 85"/>
                <a:gd name="T50" fmla="*/ 55 w 90"/>
                <a:gd name="T51" fmla="*/ 78 h 85"/>
                <a:gd name="T52" fmla="*/ 55 w 90"/>
                <a:gd name="T53" fmla="*/ 46 h 85"/>
                <a:gd name="T54" fmla="*/ 35 w 90"/>
                <a:gd name="T55" fmla="*/ 46 h 85"/>
                <a:gd name="T56" fmla="*/ 35 w 90"/>
                <a:gd name="T57" fmla="*/ 78 h 85"/>
                <a:gd name="T58" fmla="*/ 6 w 90"/>
                <a:gd name="T59" fmla="*/ 48 h 85"/>
                <a:gd name="T60" fmla="*/ 6 w 90"/>
                <a:gd name="T61" fmla="*/ 48 h 85"/>
                <a:gd name="T62" fmla="*/ 1 w 90"/>
                <a:gd name="T63" fmla="*/ 48 h 85"/>
                <a:gd name="T64" fmla="*/ 1 w 90"/>
                <a:gd name="T65" fmla="*/ 43 h 85"/>
                <a:gd name="T66" fmla="*/ 43 w 90"/>
                <a:gd name="T67" fmla="*/ 2 h 85"/>
                <a:gd name="T68" fmla="*/ 47 w 90"/>
                <a:gd name="T69" fmla="*/ 2 h 85"/>
                <a:gd name="T70" fmla="*/ 48 w 90"/>
                <a:gd name="T71" fmla="*/ 2 h 85"/>
                <a:gd name="T72" fmla="*/ 89 w 90"/>
                <a:gd name="T73" fmla="*/ 43 h 85"/>
                <a:gd name="T74" fmla="*/ 89 w 90"/>
                <a:gd name="T75" fmla="*/ 48 h 85"/>
                <a:gd name="T76" fmla="*/ 84 w 90"/>
                <a:gd name="T77" fmla="*/ 48 h 85"/>
                <a:gd name="T78" fmla="*/ 45 w 90"/>
                <a:gd name="T79" fmla="*/ 9 h 85"/>
                <a:gd name="T80" fmla="*/ 6 w 90"/>
                <a:gd name="T81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85">
                  <a:moveTo>
                    <a:pt x="70" y="47"/>
                  </a:moveTo>
                  <a:cubicBezTo>
                    <a:pt x="70" y="45"/>
                    <a:pt x="72" y="44"/>
                    <a:pt x="74" y="44"/>
                  </a:cubicBezTo>
                  <a:cubicBezTo>
                    <a:pt x="75" y="44"/>
                    <a:pt x="77" y="45"/>
                    <a:pt x="77" y="47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83"/>
                    <a:pt x="75" y="85"/>
                    <a:pt x="74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85"/>
                    <a:pt x="13" y="83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5" y="44"/>
                    <a:pt x="16" y="44"/>
                  </a:cubicBezTo>
                  <a:cubicBezTo>
                    <a:pt x="18" y="44"/>
                    <a:pt x="20" y="45"/>
                    <a:pt x="20" y="4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2"/>
                    <a:pt x="32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47"/>
                    <a:pt x="70" y="47"/>
                    <a:pt x="70" y="47"/>
                  </a:cubicBezTo>
                  <a:close/>
                  <a:moveTo>
                    <a:pt x="35" y="78"/>
                  </a:moveTo>
                  <a:cubicBezTo>
                    <a:pt x="35" y="78"/>
                    <a:pt x="35" y="78"/>
                    <a:pt x="3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78"/>
                    <a:pt x="35" y="78"/>
                    <a:pt x="35" y="78"/>
                  </a:cubicBezTo>
                  <a:close/>
                  <a:moveTo>
                    <a:pt x="6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2" y="49"/>
                    <a:pt x="1" y="48"/>
                  </a:cubicBezTo>
                  <a:cubicBezTo>
                    <a:pt x="0" y="47"/>
                    <a:pt x="0" y="45"/>
                    <a:pt x="1" y="4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6" y="0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90" y="45"/>
                    <a:pt x="90" y="47"/>
                    <a:pt x="89" y="48"/>
                  </a:cubicBezTo>
                  <a:cubicBezTo>
                    <a:pt x="88" y="49"/>
                    <a:pt x="85" y="49"/>
                    <a:pt x="84" y="4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6" y="48"/>
                    <a:pt x="6" y="48"/>
                    <a:pt x="6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7227891" y="4393240"/>
              <a:ext cx="314325" cy="428612"/>
            </a:xfrm>
            <a:prstGeom prst="ellipse">
              <a:avLst/>
            </a:prstGeom>
            <a:solidFill>
              <a:srgbClr val="FBE22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Freeform 21"/>
            <p:cNvSpPr>
              <a:spLocks noEditPoints="1"/>
            </p:cNvSpPr>
            <p:nvPr/>
          </p:nvSpPr>
          <p:spPr bwMode="auto">
            <a:xfrm>
              <a:off x="7301200" y="4491353"/>
              <a:ext cx="168711" cy="224577"/>
            </a:xfrm>
            <a:custGeom>
              <a:avLst/>
              <a:gdLst>
                <a:gd name="T0" fmla="*/ 25 w 90"/>
                <a:gd name="T1" fmla="*/ 71 h 88"/>
                <a:gd name="T2" fmla="*/ 14 w 90"/>
                <a:gd name="T3" fmla="*/ 75 h 88"/>
                <a:gd name="T4" fmla="*/ 14 w 90"/>
                <a:gd name="T5" fmla="*/ 66 h 88"/>
                <a:gd name="T6" fmla="*/ 11 w 90"/>
                <a:gd name="T7" fmla="*/ 0 h 88"/>
                <a:gd name="T8" fmla="*/ 87 w 90"/>
                <a:gd name="T9" fmla="*/ 4 h 88"/>
                <a:gd name="T10" fmla="*/ 90 w 90"/>
                <a:gd name="T11" fmla="*/ 23 h 88"/>
                <a:gd name="T12" fmla="*/ 90 w 90"/>
                <a:gd name="T13" fmla="*/ 50 h 88"/>
                <a:gd name="T14" fmla="*/ 90 w 90"/>
                <a:gd name="T15" fmla="*/ 77 h 88"/>
                <a:gd name="T16" fmla="*/ 80 w 90"/>
                <a:gd name="T17" fmla="*/ 88 h 88"/>
                <a:gd name="T18" fmla="*/ 3 w 90"/>
                <a:gd name="T19" fmla="*/ 84 h 88"/>
                <a:gd name="T20" fmla="*/ 3 w 90"/>
                <a:gd name="T21" fmla="*/ 57 h 88"/>
                <a:gd name="T22" fmla="*/ 3 w 90"/>
                <a:gd name="T23" fmla="*/ 31 h 88"/>
                <a:gd name="T24" fmla="*/ 3 w 90"/>
                <a:gd name="T25" fmla="*/ 4 h 88"/>
                <a:gd name="T26" fmla="*/ 80 w 90"/>
                <a:gd name="T27" fmla="*/ 7 h 88"/>
                <a:gd name="T28" fmla="*/ 8 w 90"/>
                <a:gd name="T29" fmla="*/ 8 h 88"/>
                <a:gd name="T30" fmla="*/ 7 w 90"/>
                <a:gd name="T31" fmla="*/ 11 h 88"/>
                <a:gd name="T32" fmla="*/ 8 w 90"/>
                <a:gd name="T33" fmla="*/ 26 h 88"/>
                <a:gd name="T34" fmla="*/ 11 w 90"/>
                <a:gd name="T35" fmla="*/ 27 h 88"/>
                <a:gd name="T36" fmla="*/ 82 w 90"/>
                <a:gd name="T37" fmla="*/ 26 h 88"/>
                <a:gd name="T38" fmla="*/ 83 w 90"/>
                <a:gd name="T39" fmla="*/ 23 h 88"/>
                <a:gd name="T40" fmla="*/ 82 w 90"/>
                <a:gd name="T41" fmla="*/ 8 h 88"/>
                <a:gd name="T42" fmla="*/ 80 w 90"/>
                <a:gd name="T43" fmla="*/ 34 h 88"/>
                <a:gd name="T44" fmla="*/ 11 w 90"/>
                <a:gd name="T45" fmla="*/ 34 h 88"/>
                <a:gd name="T46" fmla="*/ 8 w 90"/>
                <a:gd name="T47" fmla="*/ 35 h 88"/>
                <a:gd name="T48" fmla="*/ 7 w 90"/>
                <a:gd name="T49" fmla="*/ 50 h 88"/>
                <a:gd name="T50" fmla="*/ 8 w 90"/>
                <a:gd name="T51" fmla="*/ 53 h 88"/>
                <a:gd name="T52" fmla="*/ 80 w 90"/>
                <a:gd name="T53" fmla="*/ 54 h 88"/>
                <a:gd name="T54" fmla="*/ 82 w 90"/>
                <a:gd name="T55" fmla="*/ 53 h 88"/>
                <a:gd name="T56" fmla="*/ 83 w 90"/>
                <a:gd name="T57" fmla="*/ 38 h 88"/>
                <a:gd name="T58" fmla="*/ 82 w 90"/>
                <a:gd name="T59" fmla="*/ 35 h 88"/>
                <a:gd name="T60" fmla="*/ 80 w 90"/>
                <a:gd name="T61" fmla="*/ 61 h 88"/>
                <a:gd name="T62" fmla="*/ 11 w 90"/>
                <a:gd name="T63" fmla="*/ 61 h 88"/>
                <a:gd name="T64" fmla="*/ 8 w 90"/>
                <a:gd name="T65" fmla="*/ 62 h 88"/>
                <a:gd name="T66" fmla="*/ 8 w 90"/>
                <a:gd name="T67" fmla="*/ 79 h 88"/>
                <a:gd name="T68" fmla="*/ 11 w 90"/>
                <a:gd name="T69" fmla="*/ 81 h 88"/>
                <a:gd name="T70" fmla="*/ 82 w 90"/>
                <a:gd name="T71" fmla="*/ 80 h 88"/>
                <a:gd name="T72" fmla="*/ 83 w 90"/>
                <a:gd name="T73" fmla="*/ 65 h 88"/>
                <a:gd name="T74" fmla="*/ 82 w 90"/>
                <a:gd name="T75" fmla="*/ 62 h 88"/>
                <a:gd name="T76" fmla="*/ 19 w 90"/>
                <a:gd name="T77" fmla="*/ 11 h 88"/>
                <a:gd name="T78" fmla="*/ 23 w 90"/>
                <a:gd name="T79" fmla="*/ 22 h 88"/>
                <a:gd name="T80" fmla="*/ 14 w 90"/>
                <a:gd name="T81" fmla="*/ 22 h 88"/>
                <a:gd name="T82" fmla="*/ 14 w 90"/>
                <a:gd name="T83" fmla="*/ 13 h 88"/>
                <a:gd name="T84" fmla="*/ 20 w 90"/>
                <a:gd name="T85" fmla="*/ 16 h 88"/>
                <a:gd name="T86" fmla="*/ 17 w 90"/>
                <a:gd name="T87" fmla="*/ 16 h 88"/>
                <a:gd name="T88" fmla="*/ 17 w 90"/>
                <a:gd name="T89" fmla="*/ 19 h 88"/>
                <a:gd name="T90" fmla="*/ 20 w 90"/>
                <a:gd name="T91" fmla="*/ 19 h 88"/>
                <a:gd name="T92" fmla="*/ 20 w 90"/>
                <a:gd name="T93" fmla="*/ 16 h 88"/>
                <a:gd name="T94" fmla="*/ 19 w 90"/>
                <a:gd name="T95" fmla="*/ 38 h 88"/>
                <a:gd name="T96" fmla="*/ 23 w 90"/>
                <a:gd name="T97" fmla="*/ 48 h 88"/>
                <a:gd name="T98" fmla="*/ 14 w 90"/>
                <a:gd name="T99" fmla="*/ 48 h 88"/>
                <a:gd name="T100" fmla="*/ 14 w 90"/>
                <a:gd name="T101" fmla="*/ 40 h 88"/>
                <a:gd name="T102" fmla="*/ 20 w 90"/>
                <a:gd name="T103" fmla="*/ 42 h 88"/>
                <a:gd name="T104" fmla="*/ 17 w 90"/>
                <a:gd name="T105" fmla="*/ 42 h 88"/>
                <a:gd name="T106" fmla="*/ 17 w 90"/>
                <a:gd name="T107" fmla="*/ 45 h 88"/>
                <a:gd name="T108" fmla="*/ 20 w 90"/>
                <a:gd name="T109" fmla="*/ 45 h 88"/>
                <a:gd name="T110" fmla="*/ 20 w 90"/>
                <a:gd name="T111" fmla="*/ 43 h 88"/>
                <a:gd name="T112" fmla="*/ 20 w 90"/>
                <a:gd name="T113" fmla="*/ 69 h 88"/>
                <a:gd name="T114" fmla="*/ 17 w 90"/>
                <a:gd name="T115" fmla="*/ 69 h 88"/>
                <a:gd name="T116" fmla="*/ 17 w 90"/>
                <a:gd name="T117" fmla="*/ 72 h 88"/>
                <a:gd name="T118" fmla="*/ 20 w 90"/>
                <a:gd name="T119" fmla="*/ 72 h 88"/>
                <a:gd name="T120" fmla="*/ 20 w 90"/>
                <a:gd name="T121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88">
                  <a:moveTo>
                    <a:pt x="19" y="65"/>
                  </a:moveTo>
                  <a:cubicBezTo>
                    <a:pt x="20" y="65"/>
                    <a:pt x="22" y="65"/>
                    <a:pt x="23" y="66"/>
                  </a:cubicBezTo>
                  <a:cubicBezTo>
                    <a:pt x="24" y="67"/>
                    <a:pt x="25" y="69"/>
                    <a:pt x="25" y="71"/>
                  </a:cubicBezTo>
                  <a:cubicBezTo>
                    <a:pt x="25" y="72"/>
                    <a:pt x="24" y="74"/>
                    <a:pt x="23" y="75"/>
                  </a:cubicBezTo>
                  <a:cubicBezTo>
                    <a:pt x="22" y="76"/>
                    <a:pt x="20" y="77"/>
                    <a:pt x="19" y="77"/>
                  </a:cubicBezTo>
                  <a:cubicBezTo>
                    <a:pt x="17" y="77"/>
                    <a:pt x="15" y="76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4"/>
                    <a:pt x="12" y="72"/>
                    <a:pt x="12" y="71"/>
                  </a:cubicBezTo>
                  <a:cubicBezTo>
                    <a:pt x="12" y="69"/>
                    <a:pt x="13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5"/>
                    <a:pt x="17" y="65"/>
                    <a:pt x="19" y="65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5" y="2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5"/>
                    <a:pt x="90" y="8"/>
                    <a:pt x="90" y="11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6"/>
                    <a:pt x="89" y="29"/>
                    <a:pt x="88" y="31"/>
                  </a:cubicBezTo>
                  <a:cubicBezTo>
                    <a:pt x="89" y="33"/>
                    <a:pt x="90" y="35"/>
                    <a:pt x="90" y="38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3"/>
                    <a:pt x="89" y="55"/>
                    <a:pt x="88" y="57"/>
                  </a:cubicBezTo>
                  <a:cubicBezTo>
                    <a:pt x="89" y="59"/>
                    <a:pt x="90" y="62"/>
                    <a:pt x="90" y="65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80"/>
                    <a:pt x="89" y="82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5" y="86"/>
                    <a:pt x="83" y="88"/>
                    <a:pt x="80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8" y="88"/>
                    <a:pt x="5" y="86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2"/>
                    <a:pt x="0" y="80"/>
                    <a:pt x="0" y="7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2"/>
                    <a:pt x="1" y="59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5"/>
                    <a:pt x="1" y="33"/>
                    <a:pt x="3" y="31"/>
                  </a:cubicBezTo>
                  <a:cubicBezTo>
                    <a:pt x="1" y="29"/>
                    <a:pt x="0" y="26"/>
                    <a:pt x="0" y="2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8" y="0"/>
                    <a:pt x="11" y="0"/>
                  </a:cubicBezTo>
                  <a:close/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8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2" y="27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5"/>
                    <a:pt x="83" y="24"/>
                    <a:pt x="83" y="23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9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1" y="7"/>
                    <a:pt x="80" y="7"/>
                  </a:cubicBezTo>
                  <a:close/>
                  <a:moveTo>
                    <a:pt x="80" y="34"/>
                  </a:move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9" y="34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7" y="37"/>
                    <a:pt x="7" y="3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3"/>
                    <a:pt x="10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2"/>
                    <a:pt x="83" y="51"/>
                    <a:pt x="83" y="5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6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1" y="34"/>
                    <a:pt x="80" y="34"/>
                  </a:cubicBezTo>
                  <a:close/>
                  <a:moveTo>
                    <a:pt x="80" y="61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9" y="6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7" y="64"/>
                    <a:pt x="7" y="65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8"/>
                    <a:pt x="8" y="79"/>
                    <a:pt x="8" y="79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0"/>
                    <a:pt x="10" y="81"/>
                    <a:pt x="1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1" y="81"/>
                    <a:pt x="82" y="80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3" y="79"/>
                    <a:pt x="83" y="78"/>
                    <a:pt x="83" y="77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3" y="63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1"/>
                    <a:pt x="81" y="61"/>
                    <a:pt x="80" y="6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4"/>
                    <a:pt x="25" y="15"/>
                    <a:pt x="25" y="17"/>
                  </a:cubicBezTo>
                  <a:cubicBezTo>
                    <a:pt x="25" y="19"/>
                    <a:pt x="24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3"/>
                    <a:pt x="20" y="23"/>
                    <a:pt x="19" y="23"/>
                  </a:cubicBezTo>
                  <a:cubicBezTo>
                    <a:pt x="17" y="23"/>
                    <a:pt x="15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0"/>
                    <a:pt x="12" y="19"/>
                    <a:pt x="12" y="17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7" y="11"/>
                    <a:pt x="19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6" y="18"/>
                    <a:pt x="17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2" y="38"/>
                    <a:pt x="23" y="40"/>
                  </a:cubicBezTo>
                  <a:cubicBezTo>
                    <a:pt x="24" y="41"/>
                    <a:pt x="25" y="42"/>
                    <a:pt x="25" y="44"/>
                  </a:cubicBezTo>
                  <a:cubicBezTo>
                    <a:pt x="25" y="46"/>
                    <a:pt x="24" y="47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50"/>
                    <a:pt x="20" y="50"/>
                    <a:pt x="19" y="50"/>
                  </a:cubicBezTo>
                  <a:cubicBezTo>
                    <a:pt x="17" y="50"/>
                    <a:pt x="15" y="50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7"/>
                    <a:pt x="12" y="46"/>
                    <a:pt x="12" y="44"/>
                  </a:cubicBezTo>
                  <a:cubicBezTo>
                    <a:pt x="12" y="42"/>
                    <a:pt x="13" y="41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7" y="38"/>
                    <a:pt x="19" y="38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6" y="43"/>
                    <a:pt x="16" y="44"/>
                  </a:cubicBezTo>
                  <a:cubicBezTo>
                    <a:pt x="16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6"/>
                    <a:pt x="18" y="46"/>
                    <a:pt x="19" y="46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1" y="45"/>
                    <a:pt x="21" y="44"/>
                  </a:cubicBezTo>
                  <a:cubicBezTo>
                    <a:pt x="21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69"/>
                  </a:move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8" y="69"/>
                    <a:pt x="18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6" y="70"/>
                    <a:pt x="16" y="71"/>
                  </a:cubicBezTo>
                  <a:cubicBezTo>
                    <a:pt x="16" y="71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3"/>
                    <a:pt x="18" y="73"/>
                    <a:pt x="19" y="73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1"/>
                    <a:pt x="21" y="71"/>
                  </a:cubicBezTo>
                  <a:cubicBezTo>
                    <a:pt x="21" y="70"/>
                    <a:pt x="20" y="70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5338765" y="4393240"/>
              <a:ext cx="314325" cy="428612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Freeform 24"/>
            <p:cNvSpPr>
              <a:spLocks noEditPoints="1"/>
            </p:cNvSpPr>
            <p:nvPr/>
          </p:nvSpPr>
          <p:spPr bwMode="auto">
            <a:xfrm>
              <a:off x="5411839" y="4488701"/>
              <a:ext cx="168174" cy="230054"/>
            </a:xfrm>
            <a:custGeom>
              <a:avLst/>
              <a:gdLst>
                <a:gd name="T0" fmla="*/ 45 w 90"/>
                <a:gd name="T1" fmla="*/ 66 h 90"/>
                <a:gd name="T2" fmla="*/ 56 w 90"/>
                <a:gd name="T3" fmla="*/ 10 h 90"/>
                <a:gd name="T4" fmla="*/ 62 w 90"/>
                <a:gd name="T5" fmla="*/ 12 h 90"/>
                <a:gd name="T6" fmla="*/ 71 w 90"/>
                <a:gd name="T7" fmla="*/ 8 h 90"/>
                <a:gd name="T8" fmla="*/ 82 w 90"/>
                <a:gd name="T9" fmla="*/ 24 h 90"/>
                <a:gd name="T10" fmla="*/ 80 w 90"/>
                <a:gd name="T11" fmla="*/ 34 h 90"/>
                <a:gd name="T12" fmla="*/ 90 w 90"/>
                <a:gd name="T13" fmla="*/ 38 h 90"/>
                <a:gd name="T14" fmla="*/ 86 w 90"/>
                <a:gd name="T15" fmla="*/ 56 h 90"/>
                <a:gd name="T16" fmla="*/ 78 w 90"/>
                <a:gd name="T17" fmla="*/ 62 h 90"/>
                <a:gd name="T18" fmla="*/ 82 w 90"/>
                <a:gd name="T19" fmla="*/ 71 h 90"/>
                <a:gd name="T20" fmla="*/ 66 w 90"/>
                <a:gd name="T21" fmla="*/ 82 h 90"/>
                <a:gd name="T22" fmla="*/ 59 w 90"/>
                <a:gd name="T23" fmla="*/ 79 h 90"/>
                <a:gd name="T24" fmla="*/ 52 w 90"/>
                <a:gd name="T25" fmla="*/ 90 h 90"/>
                <a:gd name="T26" fmla="*/ 33 w 90"/>
                <a:gd name="T27" fmla="*/ 87 h 90"/>
                <a:gd name="T28" fmla="*/ 30 w 90"/>
                <a:gd name="T29" fmla="*/ 79 h 90"/>
                <a:gd name="T30" fmla="*/ 28 w 90"/>
                <a:gd name="T31" fmla="*/ 78 h 90"/>
                <a:gd name="T32" fmla="*/ 18 w 90"/>
                <a:gd name="T33" fmla="*/ 82 h 90"/>
                <a:gd name="T34" fmla="*/ 7 w 90"/>
                <a:gd name="T35" fmla="*/ 66 h 90"/>
                <a:gd name="T36" fmla="*/ 9 w 90"/>
                <a:gd name="T37" fmla="*/ 56 h 90"/>
                <a:gd name="T38" fmla="*/ 0 w 90"/>
                <a:gd name="T39" fmla="*/ 52 h 90"/>
                <a:gd name="T40" fmla="*/ 9 w 90"/>
                <a:gd name="T41" fmla="*/ 34 h 90"/>
                <a:gd name="T42" fmla="*/ 7 w 90"/>
                <a:gd name="T43" fmla="*/ 24 h 90"/>
                <a:gd name="T44" fmla="*/ 7 w 90"/>
                <a:gd name="T45" fmla="*/ 19 h 90"/>
                <a:gd name="T46" fmla="*/ 28 w 90"/>
                <a:gd name="T47" fmla="*/ 12 h 90"/>
                <a:gd name="T48" fmla="*/ 37 w 90"/>
                <a:gd name="T49" fmla="*/ 0 h 90"/>
                <a:gd name="T50" fmla="*/ 56 w 90"/>
                <a:gd name="T51" fmla="*/ 3 h 90"/>
                <a:gd name="T52" fmla="*/ 56 w 90"/>
                <a:gd name="T53" fmla="*/ 17 h 90"/>
                <a:gd name="T54" fmla="*/ 49 w 90"/>
                <a:gd name="T55" fmla="*/ 12 h 90"/>
                <a:gd name="T56" fmla="*/ 40 w 90"/>
                <a:gd name="T57" fmla="*/ 12 h 90"/>
                <a:gd name="T58" fmla="*/ 29 w 90"/>
                <a:gd name="T59" fmla="*/ 19 h 90"/>
                <a:gd name="T60" fmla="*/ 15 w 90"/>
                <a:gd name="T61" fmla="*/ 21 h 90"/>
                <a:gd name="T62" fmla="*/ 17 w 90"/>
                <a:gd name="T63" fmla="*/ 33 h 90"/>
                <a:gd name="T64" fmla="*/ 7 w 90"/>
                <a:gd name="T65" fmla="*/ 41 h 90"/>
                <a:gd name="T66" fmla="*/ 15 w 90"/>
                <a:gd name="T67" fmla="*/ 52 h 90"/>
                <a:gd name="T68" fmla="*/ 18 w 90"/>
                <a:gd name="T69" fmla="*/ 65 h 90"/>
                <a:gd name="T70" fmla="*/ 24 w 90"/>
                <a:gd name="T71" fmla="*/ 71 h 90"/>
                <a:gd name="T72" fmla="*/ 38 w 90"/>
                <a:gd name="T73" fmla="*/ 74 h 90"/>
                <a:gd name="T74" fmla="*/ 49 w 90"/>
                <a:gd name="T75" fmla="*/ 83 h 90"/>
                <a:gd name="T76" fmla="*/ 52 w 90"/>
                <a:gd name="T77" fmla="*/ 74 h 90"/>
                <a:gd name="T78" fmla="*/ 61 w 90"/>
                <a:gd name="T79" fmla="*/ 71 h 90"/>
                <a:gd name="T80" fmla="*/ 75 w 90"/>
                <a:gd name="T81" fmla="*/ 69 h 90"/>
                <a:gd name="T82" fmla="*/ 73 w 90"/>
                <a:gd name="T83" fmla="*/ 57 h 90"/>
                <a:gd name="T84" fmla="*/ 83 w 90"/>
                <a:gd name="T85" fmla="*/ 49 h 90"/>
                <a:gd name="T86" fmla="*/ 74 w 90"/>
                <a:gd name="T87" fmla="*/ 38 h 90"/>
                <a:gd name="T88" fmla="*/ 71 w 90"/>
                <a:gd name="T89" fmla="*/ 25 h 90"/>
                <a:gd name="T90" fmla="*/ 65 w 90"/>
                <a:gd name="T91" fmla="*/ 19 h 90"/>
                <a:gd name="T92" fmla="*/ 45 w 90"/>
                <a:gd name="T93" fmla="*/ 28 h 90"/>
                <a:gd name="T94" fmla="*/ 45 w 90"/>
                <a:gd name="T9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" h="90">
                  <a:moveTo>
                    <a:pt x="45" y="24"/>
                  </a:moveTo>
                  <a:cubicBezTo>
                    <a:pt x="56" y="24"/>
                    <a:pt x="66" y="33"/>
                    <a:pt x="66" y="45"/>
                  </a:cubicBezTo>
                  <a:cubicBezTo>
                    <a:pt x="66" y="57"/>
                    <a:pt x="56" y="66"/>
                    <a:pt x="45" y="66"/>
                  </a:cubicBezTo>
                  <a:cubicBezTo>
                    <a:pt x="33" y="66"/>
                    <a:pt x="23" y="57"/>
                    <a:pt x="23" y="45"/>
                  </a:cubicBezTo>
                  <a:cubicBezTo>
                    <a:pt x="23" y="33"/>
                    <a:pt x="33" y="24"/>
                    <a:pt x="45" y="24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8" y="10"/>
                    <a:pt x="59" y="11"/>
                  </a:cubicBezTo>
                  <a:cubicBezTo>
                    <a:pt x="60" y="11"/>
                    <a:pt x="61" y="12"/>
                    <a:pt x="62" y="1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6"/>
                    <a:pt x="70" y="6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20"/>
                    <a:pt x="83" y="22"/>
                    <a:pt x="82" y="24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9"/>
                    <a:pt x="79" y="30"/>
                    <a:pt x="79" y="31"/>
                  </a:cubicBezTo>
                  <a:cubicBezTo>
                    <a:pt x="79" y="32"/>
                    <a:pt x="80" y="33"/>
                    <a:pt x="80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8" y="34"/>
                    <a:pt x="90" y="35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5"/>
                    <a:pt x="88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57"/>
                    <a:pt x="79" y="58"/>
                    <a:pt x="79" y="59"/>
                  </a:cubicBezTo>
                  <a:cubicBezTo>
                    <a:pt x="79" y="60"/>
                    <a:pt x="78" y="61"/>
                    <a:pt x="78" y="62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3" y="68"/>
                    <a:pt x="83" y="70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4"/>
                    <a:pt x="67" y="84"/>
                    <a:pt x="66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8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8" y="80"/>
                    <a:pt x="57" y="80"/>
                    <a:pt x="56" y="80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8"/>
                    <a:pt x="54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5" y="90"/>
                    <a:pt x="33" y="88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0"/>
                    <a:pt x="31" y="80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9"/>
                    <a:pt x="28" y="78"/>
                    <a:pt x="28" y="78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0"/>
                    <a:pt x="6" y="68"/>
                    <a:pt x="7" y="6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1"/>
                    <a:pt x="11" y="60"/>
                    <a:pt x="10" y="59"/>
                  </a:cubicBezTo>
                  <a:cubicBezTo>
                    <a:pt x="10" y="58"/>
                    <a:pt x="10" y="57"/>
                    <a:pt x="9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3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2"/>
                    <a:pt x="6" y="20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2" y="6"/>
                    <a:pt x="23" y="8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31" y="10"/>
                    <a:pt x="33" y="1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10"/>
                    <a:pt x="56" y="10"/>
                    <a:pt x="56" y="10"/>
                  </a:cubicBezTo>
                  <a:close/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3" y="16"/>
                    <a:pt x="52" y="16"/>
                  </a:cubicBezTo>
                  <a:cubicBezTo>
                    <a:pt x="50" y="15"/>
                    <a:pt x="49" y="14"/>
                    <a:pt x="49" y="12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4"/>
                    <a:pt x="39" y="15"/>
                    <a:pt x="38" y="16"/>
                  </a:cubicBezTo>
                  <a:cubicBezTo>
                    <a:pt x="35" y="16"/>
                    <a:pt x="32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0" y="28"/>
                    <a:pt x="19" y="29"/>
                  </a:cubicBezTo>
                  <a:cubicBezTo>
                    <a:pt x="18" y="30"/>
                    <a:pt x="17" y="32"/>
                    <a:pt x="17" y="33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5" y="39"/>
                    <a:pt x="14" y="41"/>
                    <a:pt x="12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5" y="50"/>
                    <a:pt x="15" y="52"/>
                  </a:cubicBezTo>
                  <a:cubicBezTo>
                    <a:pt x="16" y="54"/>
                    <a:pt x="16" y="55"/>
                    <a:pt x="17" y="57"/>
                  </a:cubicBezTo>
                  <a:cubicBezTo>
                    <a:pt x="17" y="58"/>
                    <a:pt x="18" y="60"/>
                    <a:pt x="19" y="61"/>
                  </a:cubicBezTo>
                  <a:cubicBezTo>
                    <a:pt x="20" y="62"/>
                    <a:pt x="20" y="64"/>
                    <a:pt x="18" y="6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0"/>
                    <a:pt x="27" y="70"/>
                    <a:pt x="29" y="71"/>
                  </a:cubicBezTo>
                  <a:cubicBezTo>
                    <a:pt x="30" y="72"/>
                    <a:pt x="32" y="72"/>
                    <a:pt x="33" y="73"/>
                  </a:cubicBezTo>
                  <a:cubicBezTo>
                    <a:pt x="35" y="74"/>
                    <a:pt x="36" y="74"/>
                    <a:pt x="38" y="74"/>
                  </a:cubicBezTo>
                  <a:cubicBezTo>
                    <a:pt x="39" y="75"/>
                    <a:pt x="40" y="76"/>
                    <a:pt x="40" y="78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6"/>
                    <a:pt x="50" y="75"/>
                    <a:pt x="52" y="74"/>
                  </a:cubicBezTo>
                  <a:cubicBezTo>
                    <a:pt x="53" y="74"/>
                    <a:pt x="55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9" y="72"/>
                    <a:pt x="61" y="71"/>
                  </a:cubicBezTo>
                  <a:cubicBezTo>
                    <a:pt x="62" y="70"/>
                    <a:pt x="64" y="70"/>
                    <a:pt x="65" y="71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0" y="64"/>
                    <a:pt x="70" y="62"/>
                    <a:pt x="70" y="61"/>
                  </a:cubicBezTo>
                  <a:cubicBezTo>
                    <a:pt x="71" y="60"/>
                    <a:pt x="72" y="58"/>
                    <a:pt x="73" y="57"/>
                  </a:cubicBezTo>
                  <a:cubicBezTo>
                    <a:pt x="73" y="55"/>
                    <a:pt x="74" y="54"/>
                    <a:pt x="74" y="52"/>
                  </a:cubicBezTo>
                  <a:cubicBezTo>
                    <a:pt x="74" y="50"/>
                    <a:pt x="76" y="49"/>
                    <a:pt x="77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4" y="40"/>
                    <a:pt x="74" y="38"/>
                  </a:cubicBezTo>
                  <a:cubicBezTo>
                    <a:pt x="74" y="36"/>
                    <a:pt x="73" y="35"/>
                    <a:pt x="73" y="33"/>
                  </a:cubicBezTo>
                  <a:cubicBezTo>
                    <a:pt x="72" y="32"/>
                    <a:pt x="71" y="30"/>
                    <a:pt x="70" y="29"/>
                  </a:cubicBezTo>
                  <a:cubicBezTo>
                    <a:pt x="70" y="28"/>
                    <a:pt x="70" y="26"/>
                    <a:pt x="71" y="25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20"/>
                    <a:pt x="62" y="20"/>
                    <a:pt x="61" y="19"/>
                  </a:cubicBezTo>
                  <a:cubicBezTo>
                    <a:pt x="59" y="18"/>
                    <a:pt x="58" y="18"/>
                    <a:pt x="56" y="17"/>
                  </a:cubicBezTo>
                  <a:close/>
                  <a:moveTo>
                    <a:pt x="45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35" y="28"/>
                    <a:pt x="27" y="35"/>
                    <a:pt x="27" y="45"/>
                  </a:cubicBezTo>
                  <a:cubicBezTo>
                    <a:pt x="27" y="54"/>
                    <a:pt x="35" y="62"/>
                    <a:pt x="45" y="62"/>
                  </a:cubicBezTo>
                  <a:cubicBezTo>
                    <a:pt x="54" y="62"/>
                    <a:pt x="62" y="54"/>
                    <a:pt x="62" y="45"/>
                  </a:cubicBezTo>
                  <a:cubicBezTo>
                    <a:pt x="62" y="36"/>
                    <a:pt x="54" y="28"/>
                    <a:pt x="4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Freeform 42"/>
            <p:cNvSpPr>
              <a:spLocks/>
            </p:cNvSpPr>
            <p:nvPr/>
          </p:nvSpPr>
          <p:spPr bwMode="auto">
            <a:xfrm>
              <a:off x="1716091" y="2570228"/>
              <a:ext cx="1990725" cy="1683836"/>
            </a:xfrm>
            <a:custGeom>
              <a:avLst/>
              <a:gdLst>
                <a:gd name="T0" fmla="*/ 1254 w 1254"/>
                <a:gd name="T1" fmla="*/ 0 h 770"/>
                <a:gd name="T2" fmla="*/ 0 w 1254"/>
                <a:gd name="T3" fmla="*/ 0 h 770"/>
                <a:gd name="T4" fmla="*/ 0 w 1254"/>
                <a:gd name="T5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4" h="770">
                  <a:moveTo>
                    <a:pt x="1254" y="0"/>
                  </a:moveTo>
                  <a:lnTo>
                    <a:pt x="0" y="0"/>
                  </a:lnTo>
                  <a:lnTo>
                    <a:pt x="0" y="770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Freeform 43"/>
            <p:cNvSpPr>
              <a:spLocks/>
            </p:cNvSpPr>
            <p:nvPr/>
          </p:nvSpPr>
          <p:spPr bwMode="auto">
            <a:xfrm>
              <a:off x="3603628" y="3542077"/>
              <a:ext cx="417513" cy="680095"/>
            </a:xfrm>
            <a:custGeom>
              <a:avLst/>
              <a:gdLst>
                <a:gd name="T0" fmla="*/ 0 w 263"/>
                <a:gd name="T1" fmla="*/ 311 h 311"/>
                <a:gd name="T2" fmla="*/ 0 w 263"/>
                <a:gd name="T3" fmla="*/ 160 h 311"/>
                <a:gd name="T4" fmla="*/ 263 w 263"/>
                <a:gd name="T5" fmla="*/ 160 h 311"/>
                <a:gd name="T6" fmla="*/ 263 w 263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311">
                  <a:moveTo>
                    <a:pt x="0" y="311"/>
                  </a:moveTo>
                  <a:lnTo>
                    <a:pt x="0" y="160"/>
                  </a:lnTo>
                  <a:lnTo>
                    <a:pt x="263" y="160"/>
                  </a:lnTo>
                  <a:lnTo>
                    <a:pt x="263" y="0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Freeform 44"/>
            <p:cNvSpPr>
              <a:spLocks/>
            </p:cNvSpPr>
            <p:nvPr/>
          </p:nvSpPr>
          <p:spPr bwMode="auto">
            <a:xfrm>
              <a:off x="4818063" y="3542077"/>
              <a:ext cx="677862" cy="680095"/>
            </a:xfrm>
            <a:custGeom>
              <a:avLst/>
              <a:gdLst>
                <a:gd name="T0" fmla="*/ 0 w 427"/>
                <a:gd name="T1" fmla="*/ 0 h 311"/>
                <a:gd name="T2" fmla="*/ 0 w 427"/>
                <a:gd name="T3" fmla="*/ 155 h 311"/>
                <a:gd name="T4" fmla="*/ 427 w 427"/>
                <a:gd name="T5" fmla="*/ 155 h 311"/>
                <a:gd name="T6" fmla="*/ 427 w 427"/>
                <a:gd name="T7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311">
                  <a:moveTo>
                    <a:pt x="0" y="0"/>
                  </a:moveTo>
                  <a:lnTo>
                    <a:pt x="0" y="155"/>
                  </a:lnTo>
                  <a:lnTo>
                    <a:pt x="427" y="155"/>
                  </a:lnTo>
                  <a:lnTo>
                    <a:pt x="427" y="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Freeform 45"/>
            <p:cNvSpPr>
              <a:spLocks/>
            </p:cNvSpPr>
            <p:nvPr/>
          </p:nvSpPr>
          <p:spPr bwMode="auto">
            <a:xfrm>
              <a:off x="5226050" y="2904762"/>
              <a:ext cx="2160588" cy="1338321"/>
            </a:xfrm>
            <a:custGeom>
              <a:avLst/>
              <a:gdLst>
                <a:gd name="T0" fmla="*/ 1361 w 1361"/>
                <a:gd name="T1" fmla="*/ 612 h 612"/>
                <a:gd name="T2" fmla="*/ 1361 w 1361"/>
                <a:gd name="T3" fmla="*/ 0 h 612"/>
                <a:gd name="T4" fmla="*/ 0 w 1361"/>
                <a:gd name="T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1" h="612">
                  <a:moveTo>
                    <a:pt x="1361" y="612"/>
                  </a:moveTo>
                  <a:lnTo>
                    <a:pt x="1361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Rectangle 46"/>
            <p:cNvSpPr>
              <a:spLocks noChangeArrowheads="1"/>
            </p:cNvSpPr>
            <p:nvPr/>
          </p:nvSpPr>
          <p:spPr bwMode="auto">
            <a:xfrm>
              <a:off x="6570761" y="5126085"/>
              <a:ext cx="17235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BE22D"/>
                  </a:solidFill>
                  <a:latin typeface="微軟正黑體" pitchFamily="34" charset="-120"/>
                  <a:ea typeface="微軟正黑體" pitchFamily="34" charset="-120"/>
                </a:rPr>
                <a:t>共同理念人士</a:t>
              </a:r>
              <a:endParaRPr lang="zh-CN" altLang="zh-CN" sz="2000" b="1" dirty="0">
                <a:solidFill>
                  <a:srgbClr val="FBE22D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599" name="Rectangle 47"/>
            <p:cNvSpPr>
              <a:spLocks noChangeArrowheads="1"/>
            </p:cNvSpPr>
            <p:nvPr/>
          </p:nvSpPr>
          <p:spPr bwMode="auto">
            <a:xfrm>
              <a:off x="4651311" y="5126085"/>
              <a:ext cx="17235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EA5514"/>
                  </a:solidFill>
                  <a:latin typeface="微軟正黑體" pitchFamily="34" charset="-120"/>
                  <a:ea typeface="微軟正黑體" pitchFamily="34" charset="-120"/>
                </a:rPr>
                <a:t>社群網站群眾</a:t>
              </a:r>
              <a:endParaRPr lang="zh-CN" altLang="zh-CN" sz="2000" b="1" dirty="0">
                <a:solidFill>
                  <a:srgbClr val="EA5514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600" name="Rectangle 48"/>
            <p:cNvSpPr>
              <a:spLocks noChangeArrowheads="1"/>
            </p:cNvSpPr>
            <p:nvPr/>
          </p:nvSpPr>
          <p:spPr bwMode="auto">
            <a:xfrm>
              <a:off x="2977660" y="5126085"/>
              <a:ext cx="12105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A9D25A"/>
                  </a:solidFill>
                  <a:latin typeface="微軟正黑體" pitchFamily="34" charset="-120"/>
                  <a:ea typeface="微軟正黑體" pitchFamily="34" charset="-120"/>
                </a:rPr>
                <a:t>社區民眾</a:t>
              </a:r>
              <a:endParaRPr lang="zh-CN" altLang="zh-CN" sz="2000" b="1" dirty="0">
                <a:solidFill>
                  <a:srgbClr val="A9D25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601" name="Rectangle 49"/>
            <p:cNvSpPr>
              <a:spLocks noChangeArrowheads="1"/>
            </p:cNvSpPr>
            <p:nvPr/>
          </p:nvSpPr>
          <p:spPr bwMode="auto">
            <a:xfrm>
              <a:off x="977970" y="5126085"/>
              <a:ext cx="14670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7BBFAA"/>
                  </a:solidFill>
                  <a:latin typeface="微軟正黑體" pitchFamily="34" charset="-120"/>
                  <a:ea typeface="微軟正黑體" pitchFamily="34" charset="-120"/>
                </a:rPr>
                <a:t>學校親師生</a:t>
              </a:r>
              <a:endParaRPr lang="zh-CN" altLang="zh-CN" sz="2000" b="1" dirty="0">
                <a:solidFill>
                  <a:srgbClr val="7BBFA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3659271" y="2750199"/>
              <a:ext cx="14157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園離塑命</a:t>
              </a:r>
              <a:endParaRPr lang="zh-CN" altLang="zh-CN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2208213" y="2015489"/>
              <a:ext cx="754062" cy="636359"/>
            </a:xfrm>
            <a:custGeom>
              <a:avLst/>
              <a:gdLst>
                <a:gd name="T0" fmla="*/ 48 w 255"/>
                <a:gd name="T1" fmla="*/ 70 h 156"/>
                <a:gd name="T2" fmla="*/ 113 w 255"/>
                <a:gd name="T3" fmla="*/ 0 h 156"/>
                <a:gd name="T4" fmla="*/ 172 w 255"/>
                <a:gd name="T5" fmla="*/ 46 h 156"/>
                <a:gd name="T6" fmla="*/ 235 w 255"/>
                <a:gd name="T7" fmla="*/ 76 h 156"/>
                <a:gd name="T8" fmla="*/ 191 w 255"/>
                <a:gd name="T9" fmla="*/ 156 h 156"/>
                <a:gd name="T10" fmla="*/ 35 w 255"/>
                <a:gd name="T11" fmla="*/ 156 h 156"/>
                <a:gd name="T12" fmla="*/ 0 w 255"/>
                <a:gd name="T13" fmla="*/ 110 h 156"/>
                <a:gd name="T14" fmla="*/ 48 w 255"/>
                <a:gd name="T15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56">
                  <a:moveTo>
                    <a:pt x="48" y="70"/>
                  </a:moveTo>
                  <a:cubicBezTo>
                    <a:pt x="48" y="70"/>
                    <a:pt x="43" y="0"/>
                    <a:pt x="113" y="0"/>
                  </a:cubicBezTo>
                  <a:cubicBezTo>
                    <a:pt x="162" y="0"/>
                    <a:pt x="172" y="46"/>
                    <a:pt x="172" y="46"/>
                  </a:cubicBezTo>
                  <a:cubicBezTo>
                    <a:pt x="172" y="46"/>
                    <a:pt x="215" y="34"/>
                    <a:pt x="235" y="76"/>
                  </a:cubicBezTo>
                  <a:cubicBezTo>
                    <a:pt x="255" y="118"/>
                    <a:pt x="223" y="156"/>
                    <a:pt x="191" y="156"/>
                  </a:cubicBezTo>
                  <a:cubicBezTo>
                    <a:pt x="164" y="156"/>
                    <a:pt x="53" y="156"/>
                    <a:pt x="35" y="156"/>
                  </a:cubicBezTo>
                  <a:cubicBezTo>
                    <a:pt x="17" y="156"/>
                    <a:pt x="0" y="140"/>
                    <a:pt x="0" y="110"/>
                  </a:cubicBezTo>
                  <a:cubicBezTo>
                    <a:pt x="0" y="83"/>
                    <a:pt x="22" y="70"/>
                    <a:pt x="48" y="70"/>
                  </a:cubicBezTo>
                  <a:close/>
                </a:path>
              </a:pathLst>
            </a:custGeom>
            <a:solidFill>
              <a:srgbClr val="98D2E3">
                <a:alpha val="29999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131589" y="2699514"/>
              <a:ext cx="1393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多樣傳播管道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832894" y="3982744"/>
              <a:ext cx="1393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多元宣導內容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5858376" y="2446600"/>
              <a:ext cx="1016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071364" y="5659731"/>
              <a:ext cx="1289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家長分享影片</a:t>
              </a:r>
              <a:endPara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28" name="Picture 4" descr="ãå½±çãçåçæå°çµæ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130" y="5864978"/>
              <a:ext cx="613742" cy="81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64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3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Freeform 29"/>
          <p:cNvSpPr>
            <a:spLocks noEditPoints="1"/>
          </p:cNvSpPr>
          <p:nvPr/>
        </p:nvSpPr>
        <p:spPr bwMode="auto">
          <a:xfrm>
            <a:off x="3957415" y="3871963"/>
            <a:ext cx="420018" cy="512478"/>
          </a:xfrm>
          <a:custGeom>
            <a:avLst/>
            <a:gdLst>
              <a:gd name="T0" fmla="*/ 71 w 99"/>
              <a:gd name="T1" fmla="*/ 2 h 89"/>
              <a:gd name="T2" fmla="*/ 92 w 99"/>
              <a:gd name="T3" fmla="*/ 37 h 89"/>
              <a:gd name="T4" fmla="*/ 91 w 99"/>
              <a:gd name="T5" fmla="*/ 41 h 89"/>
              <a:gd name="T6" fmla="*/ 52 w 99"/>
              <a:gd name="T7" fmla="*/ 61 h 89"/>
              <a:gd name="T8" fmla="*/ 32 w 99"/>
              <a:gd name="T9" fmla="*/ 21 h 89"/>
              <a:gd name="T10" fmla="*/ 68 w 99"/>
              <a:gd name="T11" fmla="*/ 6 h 89"/>
              <a:gd name="T12" fmla="*/ 60 w 99"/>
              <a:gd name="T13" fmla="*/ 11 h 89"/>
              <a:gd name="T14" fmla="*/ 65 w 99"/>
              <a:gd name="T15" fmla="*/ 23 h 89"/>
              <a:gd name="T16" fmla="*/ 50 w 99"/>
              <a:gd name="T17" fmla="*/ 29 h 89"/>
              <a:gd name="T18" fmla="*/ 36 w 99"/>
              <a:gd name="T19" fmla="*/ 24 h 89"/>
              <a:gd name="T20" fmla="*/ 63 w 99"/>
              <a:gd name="T21" fmla="*/ 51 h 89"/>
              <a:gd name="T22" fmla="*/ 58 w 99"/>
              <a:gd name="T23" fmla="*/ 39 h 89"/>
              <a:gd name="T24" fmla="*/ 73 w 99"/>
              <a:gd name="T25" fmla="*/ 33 h 89"/>
              <a:gd name="T26" fmla="*/ 78 w 99"/>
              <a:gd name="T27" fmla="*/ 43 h 89"/>
              <a:gd name="T28" fmla="*/ 68 w 99"/>
              <a:gd name="T29" fmla="*/ 6 h 89"/>
              <a:gd name="T30" fmla="*/ 52 w 99"/>
              <a:gd name="T31" fmla="*/ 63 h 89"/>
              <a:gd name="T32" fmla="*/ 19 w 99"/>
              <a:gd name="T33" fmla="*/ 10 h 89"/>
              <a:gd name="T34" fmla="*/ 4 w 99"/>
              <a:gd name="T35" fmla="*/ 8 h 89"/>
              <a:gd name="T36" fmla="*/ 4 w 99"/>
              <a:gd name="T37" fmla="*/ 15 h 89"/>
              <a:gd name="T38" fmla="*/ 43 w 99"/>
              <a:gd name="T39" fmla="*/ 67 h 89"/>
              <a:gd name="T40" fmla="*/ 39 w 99"/>
              <a:gd name="T41" fmla="*/ 76 h 89"/>
              <a:gd name="T42" fmla="*/ 43 w 99"/>
              <a:gd name="T43" fmla="*/ 85 h 89"/>
              <a:gd name="T44" fmla="*/ 61 w 99"/>
              <a:gd name="T45" fmla="*/ 85 h 89"/>
              <a:gd name="T46" fmla="*/ 65 w 99"/>
              <a:gd name="T47" fmla="*/ 76 h 89"/>
              <a:gd name="T48" fmla="*/ 96 w 99"/>
              <a:gd name="T49" fmla="*/ 50 h 89"/>
              <a:gd name="T50" fmla="*/ 93 w 99"/>
              <a:gd name="T51" fmla="*/ 44 h 89"/>
              <a:gd name="T52" fmla="*/ 52 w 99"/>
              <a:gd name="T53" fmla="*/ 63 h 89"/>
              <a:gd name="T54" fmla="*/ 56 w 99"/>
              <a:gd name="T55" fmla="*/ 72 h 89"/>
              <a:gd name="T56" fmla="*/ 56 w 99"/>
              <a:gd name="T57" fmla="*/ 80 h 89"/>
              <a:gd name="T58" fmla="*/ 52 w 99"/>
              <a:gd name="T59" fmla="*/ 81 h 89"/>
              <a:gd name="T60" fmla="*/ 48 w 99"/>
              <a:gd name="T61" fmla="*/ 80 h 89"/>
              <a:gd name="T62" fmla="*/ 48 w 99"/>
              <a:gd name="T63" fmla="*/ 72 h 89"/>
              <a:gd name="T64" fmla="*/ 56 w 99"/>
              <a:gd name="T65" fmla="*/ 72 h 89"/>
              <a:gd name="T66" fmla="*/ 56 w 99"/>
              <a:gd name="T67" fmla="*/ 13 h 89"/>
              <a:gd name="T68" fmla="*/ 53 w 99"/>
              <a:gd name="T69" fmla="*/ 25 h 89"/>
              <a:gd name="T70" fmla="*/ 56 w 99"/>
              <a:gd name="T71" fmla="*/ 13 h 89"/>
              <a:gd name="T72" fmla="*/ 70 w 99"/>
              <a:gd name="T73" fmla="*/ 37 h 89"/>
              <a:gd name="T74" fmla="*/ 67 w 99"/>
              <a:gd name="T75" fmla="*/ 49 h 89"/>
              <a:gd name="T76" fmla="*/ 70 w 99"/>
              <a:gd name="T77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89">
                <a:moveTo>
                  <a:pt x="68" y="1"/>
                </a:moveTo>
                <a:cubicBezTo>
                  <a:pt x="69" y="0"/>
                  <a:pt x="70" y="0"/>
                  <a:pt x="71" y="2"/>
                </a:cubicBezTo>
                <a:cubicBezTo>
                  <a:pt x="71" y="2"/>
                  <a:pt x="71" y="2"/>
                  <a:pt x="71" y="2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9"/>
                  <a:pt x="92" y="40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79" y="48"/>
                  <a:pt x="67" y="54"/>
                  <a:pt x="55" y="61"/>
                </a:cubicBezTo>
                <a:cubicBezTo>
                  <a:pt x="54" y="62"/>
                  <a:pt x="53" y="62"/>
                  <a:pt x="52" y="61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3"/>
                  <a:pt x="31" y="22"/>
                  <a:pt x="32" y="21"/>
                </a:cubicBezTo>
                <a:cubicBezTo>
                  <a:pt x="68" y="1"/>
                  <a:pt x="68" y="1"/>
                  <a:pt x="68" y="1"/>
                </a:cubicBezTo>
                <a:close/>
                <a:moveTo>
                  <a:pt x="68" y="6"/>
                </a:moveTo>
                <a:cubicBezTo>
                  <a:pt x="68" y="6"/>
                  <a:pt x="68" y="6"/>
                  <a:pt x="68" y="6"/>
                </a:cubicBezTo>
                <a:cubicBezTo>
                  <a:pt x="60" y="11"/>
                  <a:pt x="60" y="11"/>
                  <a:pt x="60" y="11"/>
                </a:cubicBezTo>
                <a:cubicBezTo>
                  <a:pt x="65" y="20"/>
                  <a:pt x="65" y="20"/>
                  <a:pt x="65" y="20"/>
                </a:cubicBezTo>
                <a:cubicBezTo>
                  <a:pt x="66" y="21"/>
                  <a:pt x="66" y="23"/>
                  <a:pt x="65" y="23"/>
                </a:cubicBez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1" y="30"/>
                  <a:pt x="50" y="29"/>
                </a:cubicBezTo>
                <a:cubicBezTo>
                  <a:pt x="45" y="19"/>
                  <a:pt x="45" y="19"/>
                  <a:pt x="45" y="19"/>
                </a:cubicBezTo>
                <a:cubicBezTo>
                  <a:pt x="36" y="24"/>
                  <a:pt x="36" y="24"/>
                  <a:pt x="36" y="24"/>
                </a:cubicBezTo>
                <a:cubicBezTo>
                  <a:pt x="55" y="56"/>
                  <a:pt x="55" y="56"/>
                  <a:pt x="55" y="56"/>
                </a:cubicBezTo>
                <a:cubicBezTo>
                  <a:pt x="63" y="51"/>
                  <a:pt x="63" y="51"/>
                  <a:pt x="63" y="51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1"/>
                  <a:pt x="57" y="39"/>
                  <a:pt x="58" y="39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2" y="32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8" y="43"/>
                  <a:pt x="78" y="43"/>
                  <a:pt x="78" y="43"/>
                </a:cubicBezTo>
                <a:cubicBezTo>
                  <a:pt x="87" y="38"/>
                  <a:pt x="87" y="38"/>
                  <a:pt x="87" y="38"/>
                </a:cubicBezTo>
                <a:cubicBezTo>
                  <a:pt x="68" y="6"/>
                  <a:pt x="68" y="6"/>
                  <a:pt x="68" y="6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0" y="63"/>
                  <a:pt x="50" y="64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9"/>
                  <a:pt x="0" y="11"/>
                </a:cubicBezTo>
                <a:cubicBezTo>
                  <a:pt x="0" y="14"/>
                  <a:pt x="2" y="15"/>
                  <a:pt x="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0" y="69"/>
                  <a:pt x="39" y="73"/>
                  <a:pt x="39" y="76"/>
                </a:cubicBezTo>
                <a:cubicBezTo>
                  <a:pt x="39" y="80"/>
                  <a:pt x="40" y="83"/>
                  <a:pt x="42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5" y="88"/>
                  <a:pt x="48" y="89"/>
                  <a:pt x="52" y="89"/>
                </a:cubicBezTo>
                <a:cubicBezTo>
                  <a:pt x="55" y="89"/>
                  <a:pt x="59" y="88"/>
                  <a:pt x="61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3" y="83"/>
                  <a:pt x="65" y="80"/>
                  <a:pt x="65" y="76"/>
                </a:cubicBezTo>
                <a:cubicBezTo>
                  <a:pt x="65" y="74"/>
                  <a:pt x="64" y="72"/>
                  <a:pt x="63" y="7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49"/>
                  <a:pt x="99" y="47"/>
                  <a:pt x="98" y="45"/>
                </a:cubicBezTo>
                <a:cubicBezTo>
                  <a:pt x="97" y="43"/>
                  <a:pt x="94" y="43"/>
                  <a:pt x="93" y="4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64"/>
                  <a:pt x="54" y="63"/>
                  <a:pt x="52" y="63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3"/>
                  <a:pt x="57" y="75"/>
                  <a:pt x="57" y="76"/>
                </a:cubicBezTo>
                <a:cubicBezTo>
                  <a:pt x="57" y="78"/>
                  <a:pt x="56" y="79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5" y="81"/>
                  <a:pt x="53" y="81"/>
                  <a:pt x="52" y="81"/>
                </a:cubicBezTo>
                <a:cubicBezTo>
                  <a:pt x="50" y="81"/>
                  <a:pt x="49" y="81"/>
                  <a:pt x="4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5"/>
                  <a:pt x="47" y="73"/>
                  <a:pt x="48" y="72"/>
                </a:cubicBezTo>
                <a:cubicBezTo>
                  <a:pt x="49" y="72"/>
                  <a:pt x="50" y="71"/>
                  <a:pt x="52" y="71"/>
                </a:cubicBezTo>
                <a:cubicBezTo>
                  <a:pt x="53" y="71"/>
                  <a:pt x="55" y="72"/>
                  <a:pt x="56" y="72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25"/>
                  <a:pt x="53" y="25"/>
                  <a:pt x="53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56" y="13"/>
                  <a:pt x="56" y="13"/>
                  <a:pt x="56" y="13"/>
                </a:cubicBezTo>
                <a:close/>
                <a:moveTo>
                  <a:pt x="70" y="37"/>
                </a:moveTo>
                <a:cubicBezTo>
                  <a:pt x="70" y="37"/>
                  <a:pt x="70" y="37"/>
                  <a:pt x="70" y="37"/>
                </a:cubicBezTo>
                <a:cubicBezTo>
                  <a:pt x="63" y="42"/>
                  <a:pt x="63" y="42"/>
                  <a:pt x="63" y="42"/>
                </a:cubicBezTo>
                <a:cubicBezTo>
                  <a:pt x="67" y="49"/>
                  <a:pt x="67" y="49"/>
                  <a:pt x="67" y="49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37"/>
                  <a:pt x="70" y="37"/>
                  <a:pt x="7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384437" y="4515713"/>
            <a:ext cx="139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736244" y="1295526"/>
            <a:ext cx="132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4000" b="1" dirty="0" smtClean="0">
                <a:solidFill>
                  <a:srgbClr val="EA5514"/>
                </a:solidFill>
              </a:rPr>
              <a:t>12.5</a:t>
            </a:r>
            <a:r>
              <a:rPr lang="zh-CN" altLang="zh-CN" sz="4000" b="1" dirty="0" smtClean="0">
                <a:solidFill>
                  <a:srgbClr val="EA5514"/>
                </a:solidFill>
              </a:rPr>
              <a:t>%</a:t>
            </a:r>
            <a:endParaRPr lang="zh-CN" altLang="zh-CN" sz="4000" b="1" dirty="0">
              <a:solidFill>
                <a:srgbClr val="EA5514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06265" y="138633"/>
            <a:ext cx="1149873" cy="587744"/>
            <a:chOff x="-106265" y="138632"/>
            <a:chExt cx="1149873" cy="763521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en-US" altLang="zh-TW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社區概況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「塑膠垃圾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28692"/>
            <a:ext cx="2379212" cy="23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57" y="3455168"/>
            <a:ext cx="2383535" cy="2121090"/>
          </a:xfrm>
          <a:prstGeom prst="rect">
            <a:avLst/>
          </a:prstGeom>
        </p:spPr>
      </p:pic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736244" y="2228874"/>
            <a:ext cx="132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4000" b="1" dirty="0" smtClean="0">
                <a:solidFill>
                  <a:srgbClr val="00B050"/>
                </a:solidFill>
              </a:rPr>
              <a:t>65.0</a:t>
            </a:r>
            <a:r>
              <a:rPr lang="zh-CN" altLang="zh-CN" sz="4000" b="1" dirty="0" smtClean="0">
                <a:solidFill>
                  <a:srgbClr val="00B050"/>
                </a:solidFill>
              </a:rPr>
              <a:t>%</a:t>
            </a:r>
            <a:endParaRPr lang="zh-CN" altLang="zh-CN" sz="4000" b="1" dirty="0">
              <a:solidFill>
                <a:srgbClr val="00B050"/>
              </a:solidFill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736244" y="3214523"/>
            <a:ext cx="132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4000" b="1" dirty="0" smtClean="0">
                <a:solidFill>
                  <a:schemeClr val="tx2">
                    <a:lumMod val="75000"/>
                  </a:schemeClr>
                </a:solidFill>
              </a:rPr>
              <a:t>33.3</a:t>
            </a:r>
            <a:r>
              <a:rPr lang="zh-CN" altLang="zh-CN" sz="4000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zh-CN" altLang="zh-CN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04" y="931952"/>
            <a:ext cx="1023937" cy="11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8" y="2152251"/>
            <a:ext cx="400050" cy="11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34" y="3408787"/>
            <a:ext cx="923925" cy="4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5" y="4288847"/>
            <a:ext cx="1756130" cy="1588425"/>
          </a:xfrm>
          <a:prstGeom prst="rect">
            <a:avLst/>
          </a:prstGeom>
        </p:spPr>
      </p:pic>
      <p:pic>
        <p:nvPicPr>
          <p:cNvPr id="1026" name="Picture 2" descr="ãæåå·¥æ¥­å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463229"/>
            <a:ext cx="2846149" cy="21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84436" y="134630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是個臨海的城鎮，同時也是石化工業的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面積：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工廠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從業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65%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地緣特色：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緊臨台灣海峽。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3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629" grpId="0" animBg="1"/>
          <p:bldP spid="25637" grpId="0"/>
          <p:bldP spid="25640" grpId="0"/>
          <p:bldP spid="46" grpId="0"/>
          <p:bldP spid="34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629" grpId="0" animBg="1"/>
          <p:bldP spid="25637" grpId="0"/>
          <p:bldP spid="25640" grpId="0"/>
          <p:bldP spid="46" grpId="0"/>
          <p:bldP spid="34" grpId="0"/>
          <p:bldP spid="3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39025" cy="52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94868" y="5805264"/>
            <a:ext cx="43924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圖片來源：成大海洋生物及鯨豚研究中心</a:t>
            </a:r>
          </a:p>
        </p:txBody>
      </p:sp>
    </p:spTree>
    <p:extLst>
      <p:ext uri="{BB962C8B-B14F-4D97-AF65-F5344CB8AC3E}">
        <p14:creationId xmlns:p14="http://schemas.microsoft.com/office/powerpoint/2010/main" val="38668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56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413801" y="348489"/>
            <a:ext cx="197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法新社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7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157566" y="2182646"/>
            <a:ext cx="2180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1600" b="1" dirty="0" smtClean="0">
                <a:solidFill>
                  <a:srgbClr val="98D2E3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endParaRPr lang="zh-CN" altLang="en-US" sz="1600" b="1" dirty="0">
              <a:solidFill>
                <a:srgbClr val="98D2E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高雄市林園區林園國小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336285" y="3122044"/>
            <a:ext cx="20489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1600" b="1" dirty="0">
                <a:solidFill>
                  <a:srgbClr val="A9D25A"/>
                </a:solidFill>
                <a:latin typeface="微軟正黑體" pitchFamily="34" charset="-120"/>
                <a:ea typeface="微軟正黑體" pitchFamily="34" charset="-120"/>
              </a:rPr>
              <a:t>參與</a:t>
            </a:r>
            <a:r>
              <a:rPr lang="zh-TW" altLang="en-US" sz="1600" b="1" dirty="0" smtClean="0">
                <a:solidFill>
                  <a:srgbClr val="A9D25A"/>
                </a:solidFill>
                <a:latin typeface="微軟正黑體" pitchFamily="34" charset="-120"/>
                <a:ea typeface="微軟正黑體" pitchFamily="34" charset="-120"/>
              </a:rPr>
              <a:t>成員</a:t>
            </a:r>
            <a:endParaRPr lang="en-US" altLang="zh-TW" sz="1600" b="1" dirty="0" smtClean="0">
              <a:solidFill>
                <a:srgbClr val="A9D25A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6-10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藝術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才能班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美術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endParaRPr lang="zh-CN" altLang="en-US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57996" y="4150241"/>
            <a:ext cx="172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TW" altLang="en-US" sz="1600" b="1" dirty="0">
                <a:solidFill>
                  <a:srgbClr val="FBE22D"/>
                </a:solidFill>
                <a:latin typeface="微軟正黑體" pitchFamily="34" charset="-120"/>
                <a:ea typeface="微軟正黑體" pitchFamily="34" charset="-120"/>
              </a:rPr>
              <a:t>執行時間</a:t>
            </a:r>
            <a:endParaRPr lang="zh-CN" altLang="en-US" sz="1600" b="1" dirty="0">
              <a:solidFill>
                <a:srgbClr val="FBE22D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106/09/01-107/03/02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06265" y="138633"/>
            <a:ext cx="1149873" cy="587744"/>
            <a:chOff x="-106265" y="138632"/>
            <a:chExt cx="1149873" cy="763521"/>
          </a:xfrm>
        </p:grpSpPr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93" y="451471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隊伍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7" y="5580534"/>
            <a:ext cx="3361953" cy="127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493963" y="980728"/>
            <a:ext cx="6040437" cy="4896544"/>
            <a:chOff x="2493963" y="260431"/>
            <a:chExt cx="6040437" cy="585438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8" b="15218"/>
            <a:stretch/>
          </p:blipFill>
          <p:spPr>
            <a:xfrm>
              <a:off x="3694049" y="260431"/>
              <a:ext cx="1663730" cy="3194684"/>
            </a:xfrm>
            <a:prstGeom prst="rect">
              <a:avLst/>
            </a:prstGeom>
          </p:spPr>
        </p:pic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6122988" y="1886534"/>
              <a:ext cx="527050" cy="694481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auto">
            <a:xfrm>
              <a:off x="6122988" y="2985423"/>
              <a:ext cx="527050" cy="692364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auto">
            <a:xfrm>
              <a:off x="6122988" y="4082193"/>
              <a:ext cx="527050" cy="694481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auto">
            <a:xfrm>
              <a:off x="4752980" y="2235890"/>
              <a:ext cx="1370013" cy="3209857"/>
            </a:xfrm>
            <a:custGeom>
              <a:avLst/>
              <a:gdLst>
                <a:gd name="T0" fmla="*/ 863 w 863"/>
                <a:gd name="T1" fmla="*/ 0 h 1516"/>
                <a:gd name="T2" fmla="*/ 0 w 863"/>
                <a:gd name="T3" fmla="*/ 0 h 1516"/>
                <a:gd name="T4" fmla="*/ 0 w 863"/>
                <a:gd name="T5" fmla="*/ 1516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3" h="1516">
                  <a:moveTo>
                    <a:pt x="863" y="0"/>
                  </a:moveTo>
                  <a:lnTo>
                    <a:pt x="0" y="0"/>
                  </a:lnTo>
                  <a:lnTo>
                    <a:pt x="0" y="1516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auto">
            <a:xfrm>
              <a:off x="5089530" y="3332665"/>
              <a:ext cx="1033463" cy="2113085"/>
            </a:xfrm>
            <a:custGeom>
              <a:avLst/>
              <a:gdLst>
                <a:gd name="T0" fmla="*/ 651 w 651"/>
                <a:gd name="T1" fmla="*/ 0 h 998"/>
                <a:gd name="T2" fmla="*/ 0 w 651"/>
                <a:gd name="T3" fmla="*/ 0 h 998"/>
                <a:gd name="T4" fmla="*/ 0 w 651"/>
                <a:gd name="T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1" h="998">
                  <a:moveTo>
                    <a:pt x="651" y="0"/>
                  </a:moveTo>
                  <a:lnTo>
                    <a:pt x="0" y="0"/>
                  </a:lnTo>
                  <a:lnTo>
                    <a:pt x="0" y="998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auto">
            <a:xfrm>
              <a:off x="5438780" y="4429433"/>
              <a:ext cx="684213" cy="1016314"/>
            </a:xfrm>
            <a:custGeom>
              <a:avLst/>
              <a:gdLst>
                <a:gd name="T0" fmla="*/ 431 w 431"/>
                <a:gd name="T1" fmla="*/ 0 h 480"/>
                <a:gd name="T2" fmla="*/ 0 w 431"/>
                <a:gd name="T3" fmla="*/ 0 h 480"/>
                <a:gd name="T4" fmla="*/ 0 w 431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480">
                  <a:moveTo>
                    <a:pt x="431" y="0"/>
                  </a:moveTo>
                  <a:lnTo>
                    <a:pt x="0" y="0"/>
                  </a:lnTo>
                  <a:lnTo>
                    <a:pt x="0" y="480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auto">
            <a:xfrm>
              <a:off x="2493963" y="1886534"/>
              <a:ext cx="527050" cy="694481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auto">
            <a:xfrm>
              <a:off x="2493963" y="2985423"/>
              <a:ext cx="527050" cy="692364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auto">
            <a:xfrm>
              <a:off x="2493963" y="4082193"/>
              <a:ext cx="527050" cy="694481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auto">
            <a:xfrm>
              <a:off x="3021013" y="2235890"/>
              <a:ext cx="1370012" cy="3209857"/>
            </a:xfrm>
            <a:custGeom>
              <a:avLst/>
              <a:gdLst>
                <a:gd name="T0" fmla="*/ 0 w 863"/>
                <a:gd name="T1" fmla="*/ 0 h 1516"/>
                <a:gd name="T2" fmla="*/ 863 w 863"/>
                <a:gd name="T3" fmla="*/ 0 h 1516"/>
                <a:gd name="T4" fmla="*/ 863 w 863"/>
                <a:gd name="T5" fmla="*/ 1516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3" h="1516">
                  <a:moveTo>
                    <a:pt x="0" y="0"/>
                  </a:moveTo>
                  <a:lnTo>
                    <a:pt x="863" y="0"/>
                  </a:lnTo>
                  <a:lnTo>
                    <a:pt x="863" y="1516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auto">
            <a:xfrm>
              <a:off x="3021013" y="3332665"/>
              <a:ext cx="1033462" cy="2113085"/>
            </a:xfrm>
            <a:custGeom>
              <a:avLst/>
              <a:gdLst>
                <a:gd name="T0" fmla="*/ 0 w 651"/>
                <a:gd name="T1" fmla="*/ 0 h 998"/>
                <a:gd name="T2" fmla="*/ 651 w 651"/>
                <a:gd name="T3" fmla="*/ 0 h 998"/>
                <a:gd name="T4" fmla="*/ 651 w 651"/>
                <a:gd name="T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1" h="998">
                  <a:moveTo>
                    <a:pt x="0" y="0"/>
                  </a:moveTo>
                  <a:lnTo>
                    <a:pt x="651" y="0"/>
                  </a:lnTo>
                  <a:lnTo>
                    <a:pt x="651" y="998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auto">
            <a:xfrm>
              <a:off x="3021013" y="4429433"/>
              <a:ext cx="685800" cy="1016314"/>
            </a:xfrm>
            <a:custGeom>
              <a:avLst/>
              <a:gdLst>
                <a:gd name="T0" fmla="*/ 0 w 432"/>
                <a:gd name="T1" fmla="*/ 0 h 480"/>
                <a:gd name="T2" fmla="*/ 432 w 432"/>
                <a:gd name="T3" fmla="*/ 0 h 480"/>
                <a:gd name="T4" fmla="*/ 432 w 432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480">
                  <a:moveTo>
                    <a:pt x="0" y="0"/>
                  </a:moveTo>
                  <a:lnTo>
                    <a:pt x="432" y="0"/>
                  </a:lnTo>
                  <a:lnTo>
                    <a:pt x="432" y="480"/>
                  </a:lnTo>
                </a:path>
              </a:pathLst>
            </a:custGeom>
            <a:noFill/>
            <a:ln w="6350" cap="flat" cmpd="sng">
              <a:solidFill>
                <a:srgbClr val="C0C0C0"/>
              </a:solidFill>
              <a:prstDash val="dash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7" name="Freeform 33"/>
            <p:cNvSpPr>
              <a:spLocks noEditPoints="1"/>
            </p:cNvSpPr>
            <p:nvPr/>
          </p:nvSpPr>
          <p:spPr bwMode="auto">
            <a:xfrm>
              <a:off x="2630488" y="2077093"/>
              <a:ext cx="254000" cy="313363"/>
            </a:xfrm>
            <a:custGeom>
              <a:avLst/>
              <a:gdLst>
                <a:gd name="T0" fmla="*/ 100 w 129"/>
                <a:gd name="T1" fmla="*/ 66 h 119"/>
                <a:gd name="T2" fmla="*/ 105 w 129"/>
                <a:gd name="T3" fmla="*/ 61 h 119"/>
                <a:gd name="T4" fmla="*/ 110 w 129"/>
                <a:gd name="T5" fmla="*/ 66 h 119"/>
                <a:gd name="T6" fmla="*/ 110 w 129"/>
                <a:gd name="T7" fmla="*/ 115 h 119"/>
                <a:gd name="T8" fmla="*/ 105 w 129"/>
                <a:gd name="T9" fmla="*/ 119 h 119"/>
                <a:gd name="T10" fmla="*/ 105 w 129"/>
                <a:gd name="T11" fmla="*/ 119 h 119"/>
                <a:gd name="T12" fmla="*/ 24 w 129"/>
                <a:gd name="T13" fmla="*/ 119 h 119"/>
                <a:gd name="T14" fmla="*/ 19 w 129"/>
                <a:gd name="T15" fmla="*/ 115 h 119"/>
                <a:gd name="T16" fmla="*/ 19 w 129"/>
                <a:gd name="T17" fmla="*/ 114 h 119"/>
                <a:gd name="T18" fmla="*/ 19 w 129"/>
                <a:gd name="T19" fmla="*/ 66 h 119"/>
                <a:gd name="T20" fmla="*/ 24 w 129"/>
                <a:gd name="T21" fmla="*/ 61 h 119"/>
                <a:gd name="T22" fmla="*/ 29 w 129"/>
                <a:gd name="T23" fmla="*/ 66 h 119"/>
                <a:gd name="T24" fmla="*/ 29 w 129"/>
                <a:gd name="T25" fmla="*/ 110 h 119"/>
                <a:gd name="T26" fmla="*/ 45 w 129"/>
                <a:gd name="T27" fmla="*/ 110 h 119"/>
                <a:gd name="T28" fmla="*/ 45 w 129"/>
                <a:gd name="T29" fmla="*/ 61 h 119"/>
                <a:gd name="T30" fmla="*/ 48 w 129"/>
                <a:gd name="T31" fmla="*/ 58 h 119"/>
                <a:gd name="T32" fmla="*/ 48 w 129"/>
                <a:gd name="T33" fmla="*/ 58 h 119"/>
                <a:gd name="T34" fmla="*/ 81 w 129"/>
                <a:gd name="T35" fmla="*/ 58 h 119"/>
                <a:gd name="T36" fmla="*/ 85 w 129"/>
                <a:gd name="T37" fmla="*/ 61 h 119"/>
                <a:gd name="T38" fmla="*/ 85 w 129"/>
                <a:gd name="T39" fmla="*/ 61 h 119"/>
                <a:gd name="T40" fmla="*/ 85 w 129"/>
                <a:gd name="T41" fmla="*/ 110 h 119"/>
                <a:gd name="T42" fmla="*/ 100 w 129"/>
                <a:gd name="T43" fmla="*/ 110 h 119"/>
                <a:gd name="T44" fmla="*/ 100 w 129"/>
                <a:gd name="T45" fmla="*/ 66 h 119"/>
                <a:gd name="T46" fmla="*/ 51 w 129"/>
                <a:gd name="T47" fmla="*/ 110 h 119"/>
                <a:gd name="T48" fmla="*/ 51 w 129"/>
                <a:gd name="T49" fmla="*/ 110 h 119"/>
                <a:gd name="T50" fmla="*/ 79 w 129"/>
                <a:gd name="T51" fmla="*/ 110 h 119"/>
                <a:gd name="T52" fmla="*/ 79 w 129"/>
                <a:gd name="T53" fmla="*/ 64 h 119"/>
                <a:gd name="T54" fmla="*/ 51 w 129"/>
                <a:gd name="T55" fmla="*/ 64 h 119"/>
                <a:gd name="T56" fmla="*/ 51 w 129"/>
                <a:gd name="T57" fmla="*/ 110 h 119"/>
                <a:gd name="T58" fmla="*/ 9 w 129"/>
                <a:gd name="T59" fmla="*/ 68 h 119"/>
                <a:gd name="T60" fmla="*/ 9 w 129"/>
                <a:gd name="T61" fmla="*/ 68 h 119"/>
                <a:gd name="T62" fmla="*/ 65 w 129"/>
                <a:gd name="T63" fmla="*/ 12 h 119"/>
                <a:gd name="T64" fmla="*/ 120 w 129"/>
                <a:gd name="T65" fmla="*/ 68 h 119"/>
                <a:gd name="T66" fmla="*/ 127 w 129"/>
                <a:gd name="T67" fmla="*/ 68 h 119"/>
                <a:gd name="T68" fmla="*/ 127 w 129"/>
                <a:gd name="T69" fmla="*/ 61 h 119"/>
                <a:gd name="T70" fmla="*/ 68 w 129"/>
                <a:gd name="T71" fmla="*/ 2 h 119"/>
                <a:gd name="T72" fmla="*/ 68 w 129"/>
                <a:gd name="T73" fmla="*/ 2 h 119"/>
                <a:gd name="T74" fmla="*/ 61 w 129"/>
                <a:gd name="T75" fmla="*/ 2 h 119"/>
                <a:gd name="T76" fmla="*/ 2 w 129"/>
                <a:gd name="T77" fmla="*/ 61 h 119"/>
                <a:gd name="T78" fmla="*/ 2 w 129"/>
                <a:gd name="T79" fmla="*/ 68 h 119"/>
                <a:gd name="T80" fmla="*/ 9 w 129"/>
                <a:gd name="T81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119">
                  <a:moveTo>
                    <a:pt x="100" y="66"/>
                  </a:moveTo>
                  <a:cubicBezTo>
                    <a:pt x="100" y="64"/>
                    <a:pt x="103" y="61"/>
                    <a:pt x="105" y="61"/>
                  </a:cubicBezTo>
                  <a:cubicBezTo>
                    <a:pt x="108" y="61"/>
                    <a:pt x="110" y="64"/>
                    <a:pt x="110" y="6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7"/>
                    <a:pt x="108" y="119"/>
                    <a:pt x="105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1" y="119"/>
                    <a:pt x="19" y="117"/>
                    <a:pt x="19" y="115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4"/>
                    <a:pt x="21" y="61"/>
                    <a:pt x="24" y="61"/>
                  </a:cubicBezTo>
                  <a:cubicBezTo>
                    <a:pt x="27" y="61"/>
                    <a:pt x="29" y="64"/>
                    <a:pt x="29" y="66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6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3" y="58"/>
                    <a:pt x="85" y="59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66"/>
                    <a:pt x="100" y="66"/>
                    <a:pt x="100" y="66"/>
                  </a:cubicBezTo>
                  <a:close/>
                  <a:moveTo>
                    <a:pt x="51" y="110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110"/>
                    <a:pt x="51" y="110"/>
                    <a:pt x="51" y="110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2" y="70"/>
                    <a:pt x="125" y="70"/>
                    <a:pt x="127" y="68"/>
                  </a:cubicBezTo>
                  <a:cubicBezTo>
                    <a:pt x="129" y="66"/>
                    <a:pt x="129" y="63"/>
                    <a:pt x="127" y="6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6" y="0"/>
                    <a:pt x="63" y="0"/>
                    <a:pt x="61" y="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ubicBezTo>
                    <a:pt x="4" y="70"/>
                    <a:pt x="7" y="70"/>
                    <a:pt x="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98" name="Freeform 34"/>
            <p:cNvSpPr>
              <a:spLocks noEditPoints="1"/>
            </p:cNvSpPr>
            <p:nvPr/>
          </p:nvSpPr>
          <p:spPr bwMode="auto">
            <a:xfrm>
              <a:off x="2670970" y="3163210"/>
              <a:ext cx="173037" cy="326067"/>
            </a:xfrm>
            <a:custGeom>
              <a:avLst/>
              <a:gdLst>
                <a:gd name="T0" fmla="*/ 77 w 88"/>
                <a:gd name="T1" fmla="*/ 33 h 124"/>
                <a:gd name="T2" fmla="*/ 67 w 88"/>
                <a:gd name="T3" fmla="*/ 57 h 124"/>
                <a:gd name="T4" fmla="*/ 67 w 88"/>
                <a:gd name="T5" fmla="*/ 57 h 124"/>
                <a:gd name="T6" fmla="*/ 85 w 88"/>
                <a:gd name="T7" fmla="*/ 79 h 124"/>
                <a:gd name="T8" fmla="*/ 88 w 88"/>
                <a:gd name="T9" fmla="*/ 104 h 124"/>
                <a:gd name="T10" fmla="*/ 79 w 88"/>
                <a:gd name="T11" fmla="*/ 115 h 124"/>
                <a:gd name="T12" fmla="*/ 69 w 88"/>
                <a:gd name="T13" fmla="*/ 115 h 124"/>
                <a:gd name="T14" fmla="*/ 64 w 88"/>
                <a:gd name="T15" fmla="*/ 124 h 124"/>
                <a:gd name="T16" fmla="*/ 23 w 88"/>
                <a:gd name="T17" fmla="*/ 124 h 124"/>
                <a:gd name="T18" fmla="*/ 19 w 88"/>
                <a:gd name="T19" fmla="*/ 119 h 124"/>
                <a:gd name="T20" fmla="*/ 9 w 88"/>
                <a:gd name="T21" fmla="*/ 115 h 124"/>
                <a:gd name="T22" fmla="*/ 2 w 88"/>
                <a:gd name="T23" fmla="*/ 111 h 124"/>
                <a:gd name="T24" fmla="*/ 0 w 88"/>
                <a:gd name="T25" fmla="*/ 93 h 124"/>
                <a:gd name="T26" fmla="*/ 20 w 88"/>
                <a:gd name="T27" fmla="*/ 57 h 124"/>
                <a:gd name="T28" fmla="*/ 20 w 88"/>
                <a:gd name="T29" fmla="*/ 57 h 124"/>
                <a:gd name="T30" fmla="*/ 44 w 88"/>
                <a:gd name="T31" fmla="*/ 0 h 124"/>
                <a:gd name="T32" fmla="*/ 22 w 88"/>
                <a:gd name="T33" fmla="*/ 105 h 124"/>
                <a:gd name="T34" fmla="*/ 25 w 88"/>
                <a:gd name="T35" fmla="*/ 89 h 124"/>
                <a:gd name="T36" fmla="*/ 28 w 88"/>
                <a:gd name="T37" fmla="*/ 109 h 124"/>
                <a:gd name="T38" fmla="*/ 28 w 88"/>
                <a:gd name="T39" fmla="*/ 114 h 124"/>
                <a:gd name="T40" fmla="*/ 59 w 88"/>
                <a:gd name="T41" fmla="*/ 110 h 124"/>
                <a:gd name="T42" fmla="*/ 59 w 88"/>
                <a:gd name="T43" fmla="*/ 109 h 124"/>
                <a:gd name="T44" fmla="*/ 62 w 88"/>
                <a:gd name="T45" fmla="*/ 89 h 124"/>
                <a:gd name="T46" fmla="*/ 65 w 88"/>
                <a:gd name="T47" fmla="*/ 105 h 124"/>
                <a:gd name="T48" fmla="*/ 78 w 88"/>
                <a:gd name="T49" fmla="*/ 104 h 124"/>
                <a:gd name="T50" fmla="*/ 76 w 88"/>
                <a:gd name="T51" fmla="*/ 83 h 124"/>
                <a:gd name="T52" fmla="*/ 59 w 88"/>
                <a:gd name="T53" fmla="*/ 63 h 124"/>
                <a:gd name="T54" fmla="*/ 28 w 88"/>
                <a:gd name="T55" fmla="*/ 63 h 124"/>
                <a:gd name="T56" fmla="*/ 10 w 88"/>
                <a:gd name="T57" fmla="*/ 93 h 124"/>
                <a:gd name="T58" fmla="*/ 10 w 88"/>
                <a:gd name="T59" fmla="*/ 105 h 124"/>
                <a:gd name="T60" fmla="*/ 44 w 88"/>
                <a:gd name="T61" fmla="*/ 9 h 124"/>
                <a:gd name="T62" fmla="*/ 20 w 88"/>
                <a:gd name="T63" fmla="*/ 33 h 124"/>
                <a:gd name="T64" fmla="*/ 68 w 88"/>
                <a:gd name="T65" fmla="*/ 3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24">
                  <a:moveTo>
                    <a:pt x="44" y="0"/>
                  </a:moveTo>
                  <a:cubicBezTo>
                    <a:pt x="62" y="0"/>
                    <a:pt x="77" y="15"/>
                    <a:pt x="77" y="33"/>
                  </a:cubicBezTo>
                  <a:cubicBezTo>
                    <a:pt x="77" y="43"/>
                    <a:pt x="74" y="51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4" y="64"/>
                    <a:pt x="81" y="70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83"/>
                    <a:pt x="88" y="88"/>
                    <a:pt x="88" y="9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6"/>
                    <a:pt x="87" y="109"/>
                    <a:pt x="85" y="111"/>
                  </a:cubicBezTo>
                  <a:cubicBezTo>
                    <a:pt x="84" y="113"/>
                    <a:pt x="82" y="114"/>
                    <a:pt x="79" y="115"/>
                  </a:cubicBezTo>
                  <a:cubicBezTo>
                    <a:pt x="79" y="115"/>
                    <a:pt x="79" y="115"/>
                    <a:pt x="78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22"/>
                    <a:pt x="66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1" y="124"/>
                    <a:pt x="19" y="122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5"/>
                    <a:pt x="8" y="115"/>
                  </a:cubicBezTo>
                  <a:cubicBezTo>
                    <a:pt x="5" y="114"/>
                    <a:pt x="3" y="113"/>
                    <a:pt x="2" y="111"/>
                  </a:cubicBezTo>
                  <a:cubicBezTo>
                    <a:pt x="0" y="109"/>
                    <a:pt x="0" y="106"/>
                    <a:pt x="0" y="10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8"/>
                    <a:pt x="1" y="83"/>
                    <a:pt x="2" y="79"/>
                  </a:cubicBezTo>
                  <a:cubicBezTo>
                    <a:pt x="6" y="70"/>
                    <a:pt x="13" y="64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1"/>
                    <a:pt x="10" y="42"/>
                    <a:pt x="10" y="33"/>
                  </a:cubicBezTo>
                  <a:cubicBezTo>
                    <a:pt x="10" y="15"/>
                    <a:pt x="25" y="0"/>
                    <a:pt x="44" y="0"/>
                  </a:cubicBezTo>
                  <a:close/>
                  <a:moveTo>
                    <a:pt x="22" y="105"/>
                  </a:moveTo>
                  <a:cubicBezTo>
                    <a:pt x="22" y="105"/>
                    <a:pt x="22" y="105"/>
                    <a:pt x="22" y="105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24" y="89"/>
                    <a:pt x="25" y="89"/>
                  </a:cubicBezTo>
                  <a:cubicBezTo>
                    <a:pt x="27" y="89"/>
                    <a:pt x="28" y="90"/>
                    <a:pt x="28" y="9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0"/>
                    <a:pt x="60" y="89"/>
                    <a:pt x="62" y="89"/>
                  </a:cubicBezTo>
                  <a:cubicBezTo>
                    <a:pt x="63" y="89"/>
                    <a:pt x="65" y="90"/>
                    <a:pt x="65" y="92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89"/>
                    <a:pt x="77" y="86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3" y="75"/>
                    <a:pt x="65" y="69"/>
                    <a:pt x="59" y="63"/>
                  </a:cubicBezTo>
                  <a:cubicBezTo>
                    <a:pt x="55" y="66"/>
                    <a:pt x="49" y="67"/>
                    <a:pt x="44" y="67"/>
                  </a:cubicBezTo>
                  <a:cubicBezTo>
                    <a:pt x="38" y="67"/>
                    <a:pt x="33" y="66"/>
                    <a:pt x="28" y="63"/>
                  </a:cubicBezTo>
                  <a:cubicBezTo>
                    <a:pt x="23" y="69"/>
                    <a:pt x="15" y="75"/>
                    <a:pt x="11" y="83"/>
                  </a:cubicBezTo>
                  <a:cubicBezTo>
                    <a:pt x="10" y="86"/>
                    <a:pt x="10" y="89"/>
                    <a:pt x="10" y="9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10" y="104"/>
                    <a:pt x="10" y="105"/>
                  </a:cubicBezTo>
                  <a:cubicBezTo>
                    <a:pt x="22" y="105"/>
                    <a:pt x="22" y="105"/>
                    <a:pt x="22" y="105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30" y="9"/>
                    <a:pt x="20" y="20"/>
                    <a:pt x="20" y="33"/>
                  </a:cubicBezTo>
                  <a:cubicBezTo>
                    <a:pt x="20" y="47"/>
                    <a:pt x="31" y="57"/>
                    <a:pt x="44" y="57"/>
                  </a:cubicBezTo>
                  <a:cubicBezTo>
                    <a:pt x="57" y="57"/>
                    <a:pt x="68" y="47"/>
                    <a:pt x="68" y="33"/>
                  </a:cubicBezTo>
                  <a:cubicBezTo>
                    <a:pt x="68" y="20"/>
                    <a:pt x="57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899" name="Freeform 35"/>
            <p:cNvSpPr>
              <a:spLocks noEditPoints="1"/>
            </p:cNvSpPr>
            <p:nvPr/>
          </p:nvSpPr>
          <p:spPr bwMode="auto">
            <a:xfrm>
              <a:off x="6273801" y="2045331"/>
              <a:ext cx="220663" cy="374766"/>
            </a:xfrm>
            <a:custGeom>
              <a:avLst/>
              <a:gdLst>
                <a:gd name="T0" fmla="*/ 99 w 111"/>
                <a:gd name="T1" fmla="*/ 127 h 142"/>
                <a:gd name="T2" fmla="*/ 90 w 111"/>
                <a:gd name="T3" fmla="*/ 134 h 142"/>
                <a:gd name="T4" fmla="*/ 62 w 111"/>
                <a:gd name="T5" fmla="*/ 141 h 142"/>
                <a:gd name="T6" fmla="*/ 35 w 111"/>
                <a:gd name="T7" fmla="*/ 129 h 142"/>
                <a:gd name="T8" fmla="*/ 35 w 111"/>
                <a:gd name="T9" fmla="*/ 129 h 142"/>
                <a:gd name="T10" fmla="*/ 35 w 111"/>
                <a:gd name="T11" fmla="*/ 129 h 142"/>
                <a:gd name="T12" fmla="*/ 28 w 111"/>
                <a:gd name="T13" fmla="*/ 120 h 142"/>
                <a:gd name="T14" fmla="*/ 13 w 111"/>
                <a:gd name="T15" fmla="*/ 95 h 142"/>
                <a:gd name="T16" fmla="*/ 13 w 111"/>
                <a:gd name="T17" fmla="*/ 95 h 142"/>
                <a:gd name="T18" fmla="*/ 5 w 111"/>
                <a:gd name="T19" fmla="*/ 80 h 142"/>
                <a:gd name="T20" fmla="*/ 15 w 111"/>
                <a:gd name="T21" fmla="*/ 60 h 142"/>
                <a:gd name="T22" fmla="*/ 28 w 111"/>
                <a:gd name="T23" fmla="*/ 66 h 142"/>
                <a:gd name="T24" fmla="*/ 29 w 111"/>
                <a:gd name="T25" fmla="*/ 67 h 142"/>
                <a:gd name="T26" fmla="*/ 30 w 111"/>
                <a:gd name="T27" fmla="*/ 69 h 142"/>
                <a:gd name="T28" fmla="*/ 30 w 111"/>
                <a:gd name="T29" fmla="*/ 22 h 142"/>
                <a:gd name="T30" fmla="*/ 49 w 111"/>
                <a:gd name="T31" fmla="*/ 11 h 142"/>
                <a:gd name="T32" fmla="*/ 73 w 111"/>
                <a:gd name="T33" fmla="*/ 11 h 142"/>
                <a:gd name="T34" fmla="*/ 92 w 111"/>
                <a:gd name="T35" fmla="*/ 22 h 142"/>
                <a:gd name="T36" fmla="*/ 92 w 111"/>
                <a:gd name="T37" fmla="*/ 22 h 142"/>
                <a:gd name="T38" fmla="*/ 93 w 111"/>
                <a:gd name="T39" fmla="*/ 22 h 142"/>
                <a:gd name="T40" fmla="*/ 111 w 111"/>
                <a:gd name="T41" fmla="*/ 34 h 142"/>
                <a:gd name="T42" fmla="*/ 111 w 111"/>
                <a:gd name="T43" fmla="*/ 97 h 142"/>
                <a:gd name="T44" fmla="*/ 108 w 111"/>
                <a:gd name="T45" fmla="*/ 113 h 142"/>
                <a:gd name="T46" fmla="*/ 99 w 111"/>
                <a:gd name="T47" fmla="*/ 127 h 142"/>
                <a:gd name="T48" fmla="*/ 85 w 111"/>
                <a:gd name="T49" fmla="*/ 126 h 142"/>
                <a:gd name="T50" fmla="*/ 85 w 111"/>
                <a:gd name="T51" fmla="*/ 126 h 142"/>
                <a:gd name="T52" fmla="*/ 92 w 111"/>
                <a:gd name="T53" fmla="*/ 120 h 142"/>
                <a:gd name="T54" fmla="*/ 98 w 111"/>
                <a:gd name="T55" fmla="*/ 109 h 142"/>
                <a:gd name="T56" fmla="*/ 101 w 111"/>
                <a:gd name="T57" fmla="*/ 97 h 142"/>
                <a:gd name="T58" fmla="*/ 101 w 111"/>
                <a:gd name="T59" fmla="*/ 34 h 142"/>
                <a:gd name="T60" fmla="*/ 95 w 111"/>
                <a:gd name="T61" fmla="*/ 34 h 142"/>
                <a:gd name="T62" fmla="*/ 95 w 111"/>
                <a:gd name="T63" fmla="*/ 64 h 142"/>
                <a:gd name="T64" fmla="*/ 82 w 111"/>
                <a:gd name="T65" fmla="*/ 64 h 142"/>
                <a:gd name="T66" fmla="*/ 82 w 111"/>
                <a:gd name="T67" fmla="*/ 22 h 142"/>
                <a:gd name="T68" fmla="*/ 77 w 111"/>
                <a:gd name="T69" fmla="*/ 22 h 142"/>
                <a:gd name="T70" fmla="*/ 77 w 111"/>
                <a:gd name="T71" fmla="*/ 64 h 142"/>
                <a:gd name="T72" fmla="*/ 64 w 111"/>
                <a:gd name="T73" fmla="*/ 64 h 142"/>
                <a:gd name="T74" fmla="*/ 64 w 111"/>
                <a:gd name="T75" fmla="*/ 15 h 142"/>
                <a:gd name="T76" fmla="*/ 58 w 111"/>
                <a:gd name="T77" fmla="*/ 15 h 142"/>
                <a:gd name="T78" fmla="*/ 58 w 111"/>
                <a:gd name="T79" fmla="*/ 64 h 142"/>
                <a:gd name="T80" fmla="*/ 45 w 111"/>
                <a:gd name="T81" fmla="*/ 64 h 142"/>
                <a:gd name="T82" fmla="*/ 45 w 111"/>
                <a:gd name="T83" fmla="*/ 22 h 142"/>
                <a:gd name="T84" fmla="*/ 40 w 111"/>
                <a:gd name="T85" fmla="*/ 22 h 142"/>
                <a:gd name="T86" fmla="*/ 40 w 111"/>
                <a:gd name="T87" fmla="*/ 80 h 142"/>
                <a:gd name="T88" fmla="*/ 27 w 111"/>
                <a:gd name="T89" fmla="*/ 84 h 142"/>
                <a:gd name="T90" fmla="*/ 20 w 111"/>
                <a:gd name="T91" fmla="*/ 72 h 142"/>
                <a:gd name="T92" fmla="*/ 13 w 111"/>
                <a:gd name="T93" fmla="*/ 75 h 142"/>
                <a:gd name="T94" fmla="*/ 22 w 111"/>
                <a:gd name="T95" fmla="*/ 90 h 142"/>
                <a:gd name="T96" fmla="*/ 22 w 111"/>
                <a:gd name="T97" fmla="*/ 90 h 142"/>
                <a:gd name="T98" fmla="*/ 36 w 111"/>
                <a:gd name="T99" fmla="*/ 115 h 142"/>
                <a:gd name="T100" fmla="*/ 42 w 111"/>
                <a:gd name="T101" fmla="*/ 122 h 142"/>
                <a:gd name="T102" fmla="*/ 42 w 111"/>
                <a:gd name="T103" fmla="*/ 122 h 142"/>
                <a:gd name="T104" fmla="*/ 63 w 111"/>
                <a:gd name="T105" fmla="*/ 131 h 142"/>
                <a:gd name="T106" fmla="*/ 85 w 111"/>
                <a:gd name="T107" fmla="*/ 1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142">
                  <a:moveTo>
                    <a:pt x="99" y="127"/>
                  </a:moveTo>
                  <a:cubicBezTo>
                    <a:pt x="97" y="130"/>
                    <a:pt x="94" y="132"/>
                    <a:pt x="90" y="134"/>
                  </a:cubicBezTo>
                  <a:cubicBezTo>
                    <a:pt x="82" y="139"/>
                    <a:pt x="72" y="142"/>
                    <a:pt x="62" y="141"/>
                  </a:cubicBezTo>
                  <a:cubicBezTo>
                    <a:pt x="52" y="140"/>
                    <a:pt x="43" y="136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3" y="127"/>
                    <a:pt x="30" y="124"/>
                    <a:pt x="28" y="12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72"/>
                    <a:pt x="5" y="61"/>
                    <a:pt x="15" y="60"/>
                  </a:cubicBezTo>
                  <a:cubicBezTo>
                    <a:pt x="19" y="60"/>
                    <a:pt x="25" y="61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2"/>
                    <a:pt x="41" y="6"/>
                    <a:pt x="49" y="11"/>
                  </a:cubicBezTo>
                  <a:cubicBezTo>
                    <a:pt x="52" y="0"/>
                    <a:pt x="70" y="0"/>
                    <a:pt x="73" y="11"/>
                  </a:cubicBezTo>
                  <a:cubicBezTo>
                    <a:pt x="81" y="6"/>
                    <a:pt x="92" y="1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01" y="19"/>
                    <a:pt x="111" y="24"/>
                    <a:pt x="111" y="34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102"/>
                    <a:pt x="110" y="108"/>
                    <a:pt x="108" y="113"/>
                  </a:cubicBezTo>
                  <a:cubicBezTo>
                    <a:pt x="106" y="118"/>
                    <a:pt x="103" y="122"/>
                    <a:pt x="99" y="127"/>
                  </a:cubicBezTo>
                  <a:close/>
                  <a:moveTo>
                    <a:pt x="85" y="126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88" y="124"/>
                    <a:pt x="90" y="122"/>
                    <a:pt x="92" y="120"/>
                  </a:cubicBezTo>
                  <a:cubicBezTo>
                    <a:pt x="95" y="117"/>
                    <a:pt x="97" y="113"/>
                    <a:pt x="98" y="109"/>
                  </a:cubicBezTo>
                  <a:cubicBezTo>
                    <a:pt x="100" y="105"/>
                    <a:pt x="101" y="101"/>
                    <a:pt x="101" y="9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0"/>
                    <a:pt x="95" y="30"/>
                    <a:pt x="95" y="3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82" y="72"/>
                    <a:pt x="82" y="6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8"/>
                    <a:pt x="77" y="18"/>
                    <a:pt x="77" y="2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72"/>
                    <a:pt x="64" y="72"/>
                    <a:pt x="64" y="6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2"/>
                    <a:pt x="58" y="12"/>
                    <a:pt x="58" y="1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2"/>
                    <a:pt x="45" y="72"/>
                    <a:pt x="45" y="6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8"/>
                    <a:pt x="40" y="18"/>
                    <a:pt x="40" y="2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7"/>
                    <a:pt x="30" y="90"/>
                    <a:pt x="27" y="8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68"/>
                    <a:pt x="11" y="71"/>
                    <a:pt x="13" y="7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8"/>
                    <a:pt x="40" y="120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27"/>
                    <a:pt x="55" y="130"/>
                    <a:pt x="63" y="131"/>
                  </a:cubicBezTo>
                  <a:cubicBezTo>
                    <a:pt x="71" y="132"/>
                    <a:pt x="78" y="130"/>
                    <a:pt x="8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900" name="Freeform 36"/>
            <p:cNvSpPr>
              <a:spLocks noEditPoints="1"/>
            </p:cNvSpPr>
            <p:nvPr/>
          </p:nvSpPr>
          <p:spPr bwMode="auto">
            <a:xfrm>
              <a:off x="6292851" y="4262166"/>
              <a:ext cx="187325" cy="336653"/>
            </a:xfrm>
            <a:custGeom>
              <a:avLst/>
              <a:gdLst>
                <a:gd name="T0" fmla="*/ 70 w 95"/>
                <a:gd name="T1" fmla="*/ 9 h 128"/>
                <a:gd name="T2" fmla="*/ 79 w 95"/>
                <a:gd name="T3" fmla="*/ 59 h 128"/>
                <a:gd name="T4" fmla="*/ 70 w 95"/>
                <a:gd name="T5" fmla="*/ 81 h 128"/>
                <a:gd name="T6" fmla="*/ 26 w 95"/>
                <a:gd name="T7" fmla="*/ 81 h 128"/>
                <a:gd name="T8" fmla="*/ 17 w 95"/>
                <a:gd name="T9" fmla="*/ 59 h 128"/>
                <a:gd name="T10" fmla="*/ 26 w 95"/>
                <a:gd name="T11" fmla="*/ 9 h 128"/>
                <a:gd name="T12" fmla="*/ 27 w 95"/>
                <a:gd name="T13" fmla="*/ 42 h 128"/>
                <a:gd name="T14" fmla="*/ 69 w 95"/>
                <a:gd name="T15" fmla="*/ 42 h 128"/>
                <a:gd name="T16" fmla="*/ 63 w 95"/>
                <a:gd name="T17" fmla="*/ 16 h 128"/>
                <a:gd name="T18" fmla="*/ 33 w 95"/>
                <a:gd name="T19" fmla="*/ 16 h 128"/>
                <a:gd name="T20" fmla="*/ 27 w 95"/>
                <a:gd name="T21" fmla="*/ 42 h 128"/>
                <a:gd name="T22" fmla="*/ 69 w 95"/>
                <a:gd name="T23" fmla="*/ 48 h 128"/>
                <a:gd name="T24" fmla="*/ 27 w 95"/>
                <a:gd name="T25" fmla="*/ 59 h 128"/>
                <a:gd name="T26" fmla="*/ 33 w 95"/>
                <a:gd name="T27" fmla="*/ 74 h 128"/>
                <a:gd name="T28" fmla="*/ 63 w 95"/>
                <a:gd name="T29" fmla="*/ 74 h 128"/>
                <a:gd name="T30" fmla="*/ 69 w 95"/>
                <a:gd name="T31" fmla="*/ 48 h 128"/>
                <a:gd name="T32" fmla="*/ 18 w 95"/>
                <a:gd name="T33" fmla="*/ 128 h 128"/>
                <a:gd name="T34" fmla="*/ 48 w 95"/>
                <a:gd name="T35" fmla="*/ 128 h 128"/>
                <a:gd name="T36" fmla="*/ 77 w 95"/>
                <a:gd name="T37" fmla="*/ 128 h 128"/>
                <a:gd name="T38" fmla="*/ 77 w 95"/>
                <a:gd name="T39" fmla="*/ 118 h 128"/>
                <a:gd name="T40" fmla="*/ 53 w 95"/>
                <a:gd name="T41" fmla="*/ 106 h 128"/>
                <a:gd name="T42" fmla="*/ 91 w 95"/>
                <a:gd name="T43" fmla="*/ 77 h 128"/>
                <a:gd name="T44" fmla="*/ 95 w 95"/>
                <a:gd name="T45" fmla="*/ 45 h 128"/>
                <a:gd name="T46" fmla="*/ 85 w 95"/>
                <a:gd name="T47" fmla="*/ 45 h 128"/>
                <a:gd name="T48" fmla="*/ 82 w 95"/>
                <a:gd name="T49" fmla="*/ 73 h 128"/>
                <a:gd name="T50" fmla="*/ 48 w 95"/>
                <a:gd name="T51" fmla="*/ 97 h 128"/>
                <a:gd name="T52" fmla="*/ 21 w 95"/>
                <a:gd name="T53" fmla="*/ 86 h 128"/>
                <a:gd name="T54" fmla="*/ 10 w 95"/>
                <a:gd name="T55" fmla="*/ 59 h 128"/>
                <a:gd name="T56" fmla="*/ 5 w 95"/>
                <a:gd name="T57" fmla="*/ 40 h 128"/>
                <a:gd name="T58" fmla="*/ 0 w 95"/>
                <a:gd name="T59" fmla="*/ 59 h 128"/>
                <a:gd name="T60" fmla="*/ 14 w 95"/>
                <a:gd name="T61" fmla="*/ 92 h 128"/>
                <a:gd name="T62" fmla="*/ 43 w 95"/>
                <a:gd name="T63" fmla="*/ 106 h 128"/>
                <a:gd name="T64" fmla="*/ 18 w 95"/>
                <a:gd name="T65" fmla="*/ 118 h 128"/>
                <a:gd name="T66" fmla="*/ 18 w 95"/>
                <a:gd name="T6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8">
                  <a:moveTo>
                    <a:pt x="48" y="0"/>
                  </a:moveTo>
                  <a:cubicBezTo>
                    <a:pt x="56" y="0"/>
                    <a:pt x="64" y="3"/>
                    <a:pt x="70" y="9"/>
                  </a:cubicBezTo>
                  <a:cubicBezTo>
                    <a:pt x="75" y="14"/>
                    <a:pt x="79" y="22"/>
                    <a:pt x="79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7"/>
                    <a:pt x="75" y="75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4" y="86"/>
                    <a:pt x="56" y="90"/>
                    <a:pt x="48" y="90"/>
                  </a:cubicBezTo>
                  <a:cubicBezTo>
                    <a:pt x="39" y="90"/>
                    <a:pt x="31" y="86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0" y="75"/>
                    <a:pt x="17" y="67"/>
                    <a:pt x="17" y="5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2"/>
                    <a:pt x="20" y="14"/>
                    <a:pt x="26" y="9"/>
                  </a:cubicBezTo>
                  <a:cubicBezTo>
                    <a:pt x="31" y="3"/>
                    <a:pt x="39" y="0"/>
                    <a:pt x="48" y="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6" y="20"/>
                    <a:pt x="63" y="16"/>
                  </a:cubicBezTo>
                  <a:cubicBezTo>
                    <a:pt x="59" y="12"/>
                    <a:pt x="53" y="10"/>
                    <a:pt x="48" y="10"/>
                  </a:cubicBezTo>
                  <a:cubicBezTo>
                    <a:pt x="42" y="10"/>
                    <a:pt x="37" y="12"/>
                    <a:pt x="33" y="16"/>
                  </a:cubicBezTo>
                  <a:cubicBezTo>
                    <a:pt x="29" y="20"/>
                    <a:pt x="27" y="25"/>
                    <a:pt x="27" y="31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5"/>
                    <a:pt x="29" y="70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7" y="78"/>
                    <a:pt x="42" y="80"/>
                    <a:pt x="48" y="80"/>
                  </a:cubicBezTo>
                  <a:cubicBezTo>
                    <a:pt x="53" y="80"/>
                    <a:pt x="59" y="78"/>
                    <a:pt x="63" y="74"/>
                  </a:cubicBezTo>
                  <a:cubicBezTo>
                    <a:pt x="66" y="70"/>
                    <a:pt x="69" y="65"/>
                    <a:pt x="69" y="59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18" y="128"/>
                  </a:moveTo>
                  <a:cubicBezTo>
                    <a:pt x="18" y="128"/>
                    <a:pt x="18" y="128"/>
                    <a:pt x="18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80" y="128"/>
                    <a:pt x="82" y="126"/>
                    <a:pt x="82" y="123"/>
                  </a:cubicBezTo>
                  <a:cubicBezTo>
                    <a:pt x="82" y="120"/>
                    <a:pt x="80" y="118"/>
                    <a:pt x="77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64" y="105"/>
                    <a:pt x="74" y="100"/>
                    <a:pt x="81" y="92"/>
                  </a:cubicBezTo>
                  <a:cubicBezTo>
                    <a:pt x="86" y="88"/>
                    <a:pt x="89" y="83"/>
                    <a:pt x="91" y="77"/>
                  </a:cubicBezTo>
                  <a:cubicBezTo>
                    <a:pt x="94" y="71"/>
                    <a:pt x="95" y="65"/>
                    <a:pt x="95" y="5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2"/>
                    <a:pt x="93" y="40"/>
                    <a:pt x="90" y="40"/>
                  </a:cubicBezTo>
                  <a:cubicBezTo>
                    <a:pt x="87" y="40"/>
                    <a:pt x="85" y="42"/>
                    <a:pt x="85" y="45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4"/>
                    <a:pt x="84" y="69"/>
                    <a:pt x="82" y="73"/>
                  </a:cubicBezTo>
                  <a:cubicBezTo>
                    <a:pt x="80" y="78"/>
                    <a:pt x="78" y="82"/>
                    <a:pt x="74" y="86"/>
                  </a:cubicBezTo>
                  <a:cubicBezTo>
                    <a:pt x="67" y="92"/>
                    <a:pt x="58" y="97"/>
                    <a:pt x="48" y="97"/>
                  </a:cubicBezTo>
                  <a:cubicBezTo>
                    <a:pt x="43" y="97"/>
                    <a:pt x="38" y="96"/>
                    <a:pt x="33" y="94"/>
                  </a:cubicBezTo>
                  <a:cubicBezTo>
                    <a:pt x="29" y="92"/>
                    <a:pt x="25" y="89"/>
                    <a:pt x="21" y="86"/>
                  </a:cubicBezTo>
                  <a:cubicBezTo>
                    <a:pt x="18" y="82"/>
                    <a:pt x="15" y="78"/>
                    <a:pt x="13" y="73"/>
                  </a:cubicBezTo>
                  <a:cubicBezTo>
                    <a:pt x="11" y="69"/>
                    <a:pt x="10" y="64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8" y="40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2" y="71"/>
                    <a:pt x="4" y="77"/>
                  </a:cubicBezTo>
                  <a:cubicBezTo>
                    <a:pt x="6" y="83"/>
                    <a:pt x="10" y="88"/>
                    <a:pt x="14" y="92"/>
                  </a:cubicBezTo>
                  <a:cubicBezTo>
                    <a:pt x="19" y="97"/>
                    <a:pt x="24" y="100"/>
                    <a:pt x="30" y="103"/>
                  </a:cubicBezTo>
                  <a:cubicBezTo>
                    <a:pt x="34" y="104"/>
                    <a:pt x="38" y="106"/>
                    <a:pt x="43" y="10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18"/>
                    <a:pt x="14" y="120"/>
                    <a:pt x="14" y="123"/>
                  </a:cubicBezTo>
                  <a:cubicBezTo>
                    <a:pt x="14" y="126"/>
                    <a:pt x="16" y="128"/>
                    <a:pt x="18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902" name="Freeform 38"/>
            <p:cNvSpPr>
              <a:spLocks noEditPoints="1"/>
            </p:cNvSpPr>
            <p:nvPr/>
          </p:nvSpPr>
          <p:spPr bwMode="auto">
            <a:xfrm>
              <a:off x="2654305" y="4264282"/>
              <a:ext cx="207963" cy="330302"/>
            </a:xfrm>
            <a:custGeom>
              <a:avLst/>
              <a:gdLst>
                <a:gd name="T0" fmla="*/ 93 w 105"/>
                <a:gd name="T1" fmla="*/ 2 h 125"/>
                <a:gd name="T2" fmla="*/ 90 w 105"/>
                <a:gd name="T3" fmla="*/ 9 h 125"/>
                <a:gd name="T4" fmla="*/ 105 w 105"/>
                <a:gd name="T5" fmla="*/ 47 h 125"/>
                <a:gd name="T6" fmla="*/ 88 w 105"/>
                <a:gd name="T7" fmla="*/ 89 h 125"/>
                <a:gd name="T8" fmla="*/ 69 w 105"/>
                <a:gd name="T9" fmla="*/ 101 h 125"/>
                <a:gd name="T10" fmla="*/ 52 w 105"/>
                <a:gd name="T11" fmla="*/ 105 h 125"/>
                <a:gd name="T12" fmla="*/ 52 w 105"/>
                <a:gd name="T13" fmla="*/ 115 h 125"/>
                <a:gd name="T14" fmla="*/ 76 w 105"/>
                <a:gd name="T15" fmla="*/ 120 h 125"/>
                <a:gd name="T16" fmla="*/ 47 w 105"/>
                <a:gd name="T17" fmla="*/ 125 h 125"/>
                <a:gd name="T18" fmla="*/ 47 w 105"/>
                <a:gd name="T19" fmla="*/ 125 h 125"/>
                <a:gd name="T20" fmla="*/ 19 w 105"/>
                <a:gd name="T21" fmla="*/ 120 h 125"/>
                <a:gd name="T22" fmla="*/ 42 w 105"/>
                <a:gd name="T23" fmla="*/ 115 h 125"/>
                <a:gd name="T24" fmla="*/ 42 w 105"/>
                <a:gd name="T25" fmla="*/ 105 h 125"/>
                <a:gd name="T26" fmla="*/ 8 w 105"/>
                <a:gd name="T27" fmla="*/ 91 h 125"/>
                <a:gd name="T28" fmla="*/ 1 w 105"/>
                <a:gd name="T29" fmla="*/ 94 h 125"/>
                <a:gd name="T30" fmla="*/ 12 w 105"/>
                <a:gd name="T31" fmla="*/ 79 h 125"/>
                <a:gd name="T32" fmla="*/ 14 w 105"/>
                <a:gd name="T33" fmla="*/ 14 h 125"/>
                <a:gd name="T34" fmla="*/ 78 w 105"/>
                <a:gd name="T35" fmla="*/ 12 h 125"/>
                <a:gd name="T36" fmla="*/ 84 w 105"/>
                <a:gd name="T37" fmla="*/ 7 h 125"/>
                <a:gd name="T38" fmla="*/ 84 w 105"/>
                <a:gd name="T39" fmla="*/ 7 h 125"/>
                <a:gd name="T40" fmla="*/ 86 w 105"/>
                <a:gd name="T41" fmla="*/ 13 h 125"/>
                <a:gd name="T42" fmla="*/ 82 w 105"/>
                <a:gd name="T43" fmla="*/ 16 h 125"/>
                <a:gd name="T44" fmla="*/ 80 w 105"/>
                <a:gd name="T45" fmla="*/ 81 h 125"/>
                <a:gd name="T46" fmla="*/ 47 w 105"/>
                <a:gd name="T47" fmla="*/ 95 h 125"/>
                <a:gd name="T48" fmla="*/ 13 w 105"/>
                <a:gd name="T49" fmla="*/ 86 h 125"/>
                <a:gd name="T50" fmla="*/ 47 w 105"/>
                <a:gd name="T51" fmla="*/ 100 h 125"/>
                <a:gd name="T52" fmla="*/ 67 w 105"/>
                <a:gd name="T53" fmla="*/ 96 h 125"/>
                <a:gd name="T54" fmla="*/ 84 w 105"/>
                <a:gd name="T55" fmla="*/ 84 h 125"/>
                <a:gd name="T56" fmla="*/ 95 w 105"/>
                <a:gd name="T57" fmla="*/ 67 h 125"/>
                <a:gd name="T58" fmla="*/ 95 w 105"/>
                <a:gd name="T59" fmla="*/ 28 h 125"/>
                <a:gd name="T60" fmla="*/ 74 w 105"/>
                <a:gd name="T61" fmla="*/ 21 h 125"/>
                <a:gd name="T62" fmla="*/ 47 w 105"/>
                <a:gd name="T63" fmla="*/ 10 h 125"/>
                <a:gd name="T64" fmla="*/ 10 w 105"/>
                <a:gd name="T65" fmla="*/ 47 h 125"/>
                <a:gd name="T66" fmla="*/ 47 w 105"/>
                <a:gd name="T67" fmla="*/ 85 h 125"/>
                <a:gd name="T68" fmla="*/ 74 w 105"/>
                <a:gd name="T69" fmla="*/ 74 h 125"/>
                <a:gd name="T70" fmla="*/ 74 w 105"/>
                <a:gd name="T71" fmla="*/ 21 h 125"/>
                <a:gd name="T72" fmla="*/ 80 w 105"/>
                <a:gd name="T73" fmla="*/ 81 h 125"/>
                <a:gd name="T74" fmla="*/ 74 w 105"/>
                <a:gd name="T75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25">
                  <a:moveTo>
                    <a:pt x="89" y="2"/>
                  </a:moveTo>
                  <a:cubicBezTo>
                    <a:pt x="90" y="0"/>
                    <a:pt x="92" y="0"/>
                    <a:pt x="93" y="2"/>
                  </a:cubicBezTo>
                  <a:cubicBezTo>
                    <a:pt x="94" y="3"/>
                    <a:pt x="94" y="5"/>
                    <a:pt x="93" y="6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5" y="14"/>
                    <a:pt x="98" y="19"/>
                    <a:pt x="101" y="25"/>
                  </a:cubicBezTo>
                  <a:cubicBezTo>
                    <a:pt x="104" y="32"/>
                    <a:pt x="105" y="40"/>
                    <a:pt x="105" y="47"/>
                  </a:cubicBezTo>
                  <a:cubicBezTo>
                    <a:pt x="105" y="55"/>
                    <a:pt x="104" y="63"/>
                    <a:pt x="101" y="70"/>
                  </a:cubicBezTo>
                  <a:cubicBezTo>
                    <a:pt x="98" y="77"/>
                    <a:pt x="94" y="83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3" y="94"/>
                    <a:pt x="76" y="98"/>
                    <a:pt x="69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4" y="103"/>
                    <a:pt x="58" y="105"/>
                    <a:pt x="52" y="10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4" y="115"/>
                    <a:pt x="76" y="117"/>
                    <a:pt x="76" y="120"/>
                  </a:cubicBezTo>
                  <a:cubicBezTo>
                    <a:pt x="76" y="123"/>
                    <a:pt x="74" y="125"/>
                    <a:pt x="71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5"/>
                    <a:pt x="19" y="123"/>
                    <a:pt x="19" y="120"/>
                  </a:cubicBezTo>
                  <a:cubicBezTo>
                    <a:pt x="19" y="117"/>
                    <a:pt x="21" y="115"/>
                    <a:pt x="23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36" y="105"/>
                    <a:pt x="30" y="103"/>
                    <a:pt x="25" y="101"/>
                  </a:cubicBezTo>
                  <a:cubicBezTo>
                    <a:pt x="19" y="99"/>
                    <a:pt x="13" y="95"/>
                    <a:pt x="8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5"/>
                    <a:pt x="2" y="95"/>
                    <a:pt x="1" y="94"/>
                  </a:cubicBezTo>
                  <a:cubicBezTo>
                    <a:pt x="0" y="92"/>
                    <a:pt x="0" y="91"/>
                    <a:pt x="1" y="8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0"/>
                    <a:pt x="0" y="60"/>
                    <a:pt x="0" y="47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6"/>
                    <a:pt x="34" y="0"/>
                    <a:pt x="47" y="0"/>
                  </a:cubicBezTo>
                  <a:cubicBezTo>
                    <a:pt x="59" y="0"/>
                    <a:pt x="70" y="5"/>
                    <a:pt x="78" y="1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9" y="2"/>
                    <a:pt x="89" y="2"/>
                    <a:pt x="89" y="2"/>
                  </a:cubicBezTo>
                  <a:close/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0" y="25"/>
                    <a:pt x="94" y="36"/>
                    <a:pt x="94" y="47"/>
                  </a:cubicBezTo>
                  <a:cubicBezTo>
                    <a:pt x="94" y="61"/>
                    <a:pt x="89" y="72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2" y="89"/>
                    <a:pt x="60" y="95"/>
                    <a:pt x="47" y="95"/>
                  </a:cubicBezTo>
                  <a:cubicBezTo>
                    <a:pt x="35" y="95"/>
                    <a:pt x="24" y="90"/>
                    <a:pt x="16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7" y="90"/>
                    <a:pt x="22" y="93"/>
                    <a:pt x="27" y="96"/>
                  </a:cubicBezTo>
                  <a:cubicBezTo>
                    <a:pt x="33" y="98"/>
                    <a:pt x="40" y="100"/>
                    <a:pt x="47" y="100"/>
                  </a:cubicBezTo>
                  <a:cubicBezTo>
                    <a:pt x="54" y="100"/>
                    <a:pt x="61" y="98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73" y="93"/>
                    <a:pt x="79" y="89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0"/>
                    <a:pt x="93" y="74"/>
                    <a:pt x="95" y="67"/>
                  </a:cubicBezTo>
                  <a:cubicBezTo>
                    <a:pt x="98" y="61"/>
                    <a:pt x="99" y="55"/>
                    <a:pt x="99" y="47"/>
                  </a:cubicBezTo>
                  <a:cubicBezTo>
                    <a:pt x="99" y="40"/>
                    <a:pt x="98" y="34"/>
                    <a:pt x="95" y="28"/>
                  </a:cubicBezTo>
                  <a:cubicBezTo>
                    <a:pt x="93" y="22"/>
                    <a:pt x="90" y="17"/>
                    <a:pt x="86" y="13"/>
                  </a:cubicBezTo>
                  <a:close/>
                  <a:moveTo>
                    <a:pt x="74" y="21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67" y="15"/>
                    <a:pt x="58" y="10"/>
                    <a:pt x="47" y="10"/>
                  </a:cubicBezTo>
                  <a:cubicBezTo>
                    <a:pt x="37" y="10"/>
                    <a:pt x="28" y="15"/>
                    <a:pt x="21" y="21"/>
                  </a:cubicBezTo>
                  <a:cubicBezTo>
                    <a:pt x="14" y="28"/>
                    <a:pt x="10" y="37"/>
                    <a:pt x="10" y="47"/>
                  </a:cubicBezTo>
                  <a:cubicBezTo>
                    <a:pt x="10" y="58"/>
                    <a:pt x="14" y="67"/>
                    <a:pt x="21" y="74"/>
                  </a:cubicBezTo>
                  <a:cubicBezTo>
                    <a:pt x="28" y="81"/>
                    <a:pt x="37" y="85"/>
                    <a:pt x="47" y="85"/>
                  </a:cubicBezTo>
                  <a:cubicBezTo>
                    <a:pt x="57" y="85"/>
                    <a:pt x="67" y="81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80" y="67"/>
                    <a:pt x="84" y="58"/>
                    <a:pt x="84" y="47"/>
                  </a:cubicBezTo>
                  <a:cubicBezTo>
                    <a:pt x="84" y="37"/>
                    <a:pt x="80" y="28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lose/>
                  <a:moveTo>
                    <a:pt x="80" y="81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8" y="83"/>
                    <a:pt x="75" y="83"/>
                    <a:pt x="74" y="81"/>
                  </a:cubicBezTo>
                  <a:cubicBezTo>
                    <a:pt x="80" y="81"/>
                    <a:pt x="80" y="81"/>
                    <a:pt x="8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6903" name="Group 39"/>
            <p:cNvGrpSpPr>
              <a:grpSpLocks/>
            </p:cNvGrpSpPr>
            <p:nvPr/>
          </p:nvGrpSpPr>
          <p:grpSpPr bwMode="auto">
            <a:xfrm>
              <a:off x="3238500" y="3718014"/>
              <a:ext cx="2667000" cy="2396806"/>
              <a:chOff x="0" y="0"/>
              <a:chExt cx="2724" cy="1835"/>
            </a:xfrm>
          </p:grpSpPr>
          <p:sp>
            <p:nvSpPr>
              <p:cNvPr id="36904" name="Oval 40"/>
              <p:cNvSpPr>
                <a:spLocks noChangeArrowheads="1"/>
              </p:cNvSpPr>
              <p:nvPr/>
            </p:nvSpPr>
            <p:spPr bwMode="auto">
              <a:xfrm flipV="1">
                <a:off x="0" y="1755"/>
                <a:ext cx="2724" cy="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0"/>
                <a:ext cx="2246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6807200" y="1969108"/>
              <a:ext cx="172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98D2E3"/>
                  </a:solidFill>
                  <a:latin typeface="微軟正黑體" pitchFamily="34" charset="-120"/>
                  <a:ea typeface="微軟正黑體" pitchFamily="34" charset="-120"/>
                </a:rPr>
                <a:t>學校地理位置</a:t>
              </a:r>
              <a:endParaRPr lang="zh-CN" altLang="en-US" sz="1600" b="1" dirty="0">
                <a:solidFill>
                  <a:srgbClr val="98D2E3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高雄市最南端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912" name="Rectangle 48"/>
            <p:cNvSpPr>
              <a:spLocks noChangeArrowheads="1"/>
            </p:cNvSpPr>
            <p:nvPr/>
          </p:nvSpPr>
          <p:spPr bwMode="auto">
            <a:xfrm>
              <a:off x="6807200" y="3067999"/>
              <a:ext cx="1727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TW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行動目標</a:t>
              </a:r>
              <a:endPara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喚起民眾意識</a:t>
              </a:r>
              <a:endParaRPr lang="zh-CN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913" name="Rectangle 49"/>
            <p:cNvSpPr>
              <a:spLocks noChangeArrowheads="1"/>
            </p:cNvSpPr>
            <p:nvPr/>
          </p:nvSpPr>
          <p:spPr bwMode="auto">
            <a:xfrm>
              <a:off x="6807200" y="4158419"/>
              <a:ext cx="172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BE22D"/>
                  </a:solidFill>
                  <a:latin typeface="微軟正黑體" pitchFamily="34" charset="-120"/>
                  <a:ea typeface="微軟正黑體" pitchFamily="34" charset="-120"/>
                </a:rPr>
                <a:t>公益行動名稱</a:t>
              </a:r>
              <a:endParaRPr lang="en-US" altLang="zh-TW" sz="1600" b="1" dirty="0" smtClean="0">
                <a:solidFill>
                  <a:srgbClr val="FBE22D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園離塑命</a:t>
              </a:r>
              <a:endPara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6227117" y="3122737"/>
              <a:ext cx="314030" cy="419855"/>
            </a:xfrm>
            <a:custGeom>
              <a:avLst/>
              <a:gdLst>
                <a:gd name="T0" fmla="*/ 100 w 121"/>
                <a:gd name="T1" fmla="*/ 1 h 121"/>
                <a:gd name="T2" fmla="*/ 105 w 121"/>
                <a:gd name="T3" fmla="*/ 2 h 121"/>
                <a:gd name="T4" fmla="*/ 105 w 121"/>
                <a:gd name="T5" fmla="*/ 2 h 121"/>
                <a:gd name="T6" fmla="*/ 119 w 121"/>
                <a:gd name="T7" fmla="*/ 16 h 121"/>
                <a:gd name="T8" fmla="*/ 119 w 121"/>
                <a:gd name="T9" fmla="*/ 16 h 121"/>
                <a:gd name="T10" fmla="*/ 120 w 121"/>
                <a:gd name="T11" fmla="*/ 21 h 121"/>
                <a:gd name="T12" fmla="*/ 102 w 121"/>
                <a:gd name="T13" fmla="*/ 37 h 121"/>
                <a:gd name="T14" fmla="*/ 89 w 121"/>
                <a:gd name="T15" fmla="*/ 39 h 121"/>
                <a:gd name="T16" fmla="*/ 86 w 121"/>
                <a:gd name="T17" fmla="*/ 88 h 121"/>
                <a:gd name="T18" fmla="*/ 59 w 121"/>
                <a:gd name="T19" fmla="*/ 99 h 121"/>
                <a:gd name="T20" fmla="*/ 22 w 121"/>
                <a:gd name="T21" fmla="*/ 62 h 121"/>
                <a:gd name="T22" fmla="*/ 59 w 121"/>
                <a:gd name="T23" fmla="*/ 25 h 121"/>
                <a:gd name="T24" fmla="*/ 87 w 121"/>
                <a:gd name="T25" fmla="*/ 28 h 121"/>
                <a:gd name="T26" fmla="*/ 85 w 121"/>
                <a:gd name="T27" fmla="*/ 17 h 121"/>
                <a:gd name="T28" fmla="*/ 107 w 121"/>
                <a:gd name="T29" fmla="*/ 47 h 121"/>
                <a:gd name="T30" fmla="*/ 117 w 121"/>
                <a:gd name="T31" fmla="*/ 44 h 121"/>
                <a:gd name="T32" fmla="*/ 119 w 121"/>
                <a:gd name="T33" fmla="*/ 62 h 121"/>
                <a:gd name="T34" fmla="*/ 59 w 121"/>
                <a:gd name="T35" fmla="*/ 121 h 121"/>
                <a:gd name="T36" fmla="*/ 0 w 121"/>
                <a:gd name="T37" fmla="*/ 62 h 121"/>
                <a:gd name="T38" fmla="*/ 59 w 121"/>
                <a:gd name="T39" fmla="*/ 2 h 121"/>
                <a:gd name="T40" fmla="*/ 77 w 121"/>
                <a:gd name="T41" fmla="*/ 5 h 121"/>
                <a:gd name="T42" fmla="*/ 74 w 121"/>
                <a:gd name="T43" fmla="*/ 14 h 121"/>
                <a:gd name="T44" fmla="*/ 59 w 121"/>
                <a:gd name="T45" fmla="*/ 12 h 121"/>
                <a:gd name="T46" fmla="*/ 9 w 121"/>
                <a:gd name="T47" fmla="*/ 62 h 121"/>
                <a:gd name="T48" fmla="*/ 59 w 121"/>
                <a:gd name="T49" fmla="*/ 112 h 121"/>
                <a:gd name="T50" fmla="*/ 110 w 121"/>
                <a:gd name="T51" fmla="*/ 62 h 121"/>
                <a:gd name="T52" fmla="*/ 107 w 121"/>
                <a:gd name="T53" fmla="*/ 47 h 121"/>
                <a:gd name="T54" fmla="*/ 59 w 121"/>
                <a:gd name="T55" fmla="*/ 45 h 121"/>
                <a:gd name="T56" fmla="*/ 78 w 121"/>
                <a:gd name="T57" fmla="*/ 37 h 121"/>
                <a:gd name="T58" fmla="*/ 37 w 121"/>
                <a:gd name="T59" fmla="*/ 40 h 121"/>
                <a:gd name="T60" fmla="*/ 37 w 121"/>
                <a:gd name="T61" fmla="*/ 40 h 121"/>
                <a:gd name="T62" fmla="*/ 37 w 121"/>
                <a:gd name="T63" fmla="*/ 84 h 121"/>
                <a:gd name="T64" fmla="*/ 81 w 121"/>
                <a:gd name="T65" fmla="*/ 84 h 121"/>
                <a:gd name="T66" fmla="*/ 91 w 121"/>
                <a:gd name="T67" fmla="*/ 62 h 121"/>
                <a:gd name="T68" fmla="*/ 74 w 121"/>
                <a:gd name="T69" fmla="*/ 54 h 121"/>
                <a:gd name="T70" fmla="*/ 72 w 121"/>
                <a:gd name="T71" fmla="*/ 74 h 121"/>
                <a:gd name="T72" fmla="*/ 59 w 121"/>
                <a:gd name="T73" fmla="*/ 79 h 121"/>
                <a:gd name="T74" fmla="*/ 47 w 121"/>
                <a:gd name="T75" fmla="*/ 74 h 121"/>
                <a:gd name="T76" fmla="*/ 47 w 121"/>
                <a:gd name="T77" fmla="*/ 50 h 121"/>
                <a:gd name="T78" fmla="*/ 59 w 121"/>
                <a:gd name="T79" fmla="*/ 45 h 121"/>
                <a:gd name="T80" fmla="*/ 63 w 121"/>
                <a:gd name="T81" fmla="*/ 51 h 121"/>
                <a:gd name="T82" fmla="*/ 51 w 121"/>
                <a:gd name="T83" fmla="*/ 54 h 121"/>
                <a:gd name="T84" fmla="*/ 48 w 121"/>
                <a:gd name="T85" fmla="*/ 62 h 121"/>
                <a:gd name="T86" fmla="*/ 59 w 121"/>
                <a:gd name="T87" fmla="*/ 73 h 121"/>
                <a:gd name="T88" fmla="*/ 67 w 121"/>
                <a:gd name="T89" fmla="*/ 70 h 121"/>
                <a:gd name="T90" fmla="*/ 70 w 121"/>
                <a:gd name="T91" fmla="*/ 58 h 121"/>
                <a:gd name="T92" fmla="*/ 56 w 121"/>
                <a:gd name="T93" fmla="*/ 65 h 121"/>
                <a:gd name="T94" fmla="*/ 63 w 121"/>
                <a:gd name="T95" fmla="*/ 51 h 121"/>
                <a:gd name="T96" fmla="*/ 101 w 121"/>
                <a:gd name="T97" fmla="*/ 9 h 121"/>
                <a:gd name="T98" fmla="*/ 92 w 121"/>
                <a:gd name="T99" fmla="*/ 26 h 121"/>
                <a:gd name="T100" fmla="*/ 101 w 121"/>
                <a:gd name="T101" fmla="*/ 9 h 121"/>
                <a:gd name="T102" fmla="*/ 107 w 121"/>
                <a:gd name="T103" fmla="*/ 19 h 121"/>
                <a:gd name="T104" fmla="*/ 102 w 121"/>
                <a:gd name="T105" fmla="*/ 31 h 121"/>
                <a:gd name="T106" fmla="*/ 107 w 121"/>
                <a:gd name="T10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21">
                  <a:moveTo>
                    <a:pt x="85" y="17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102" y="0"/>
                    <a:pt x="103" y="0"/>
                    <a:pt x="104" y="1"/>
                  </a:cubicBezTo>
                  <a:cubicBezTo>
                    <a:pt x="105" y="1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7"/>
                  </a:cubicBezTo>
                  <a:cubicBezTo>
                    <a:pt x="121" y="18"/>
                    <a:pt x="121" y="20"/>
                    <a:pt x="120" y="21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3" y="37"/>
                    <a:pt x="102" y="37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4" y="45"/>
                    <a:pt x="96" y="53"/>
                    <a:pt x="96" y="62"/>
                  </a:cubicBezTo>
                  <a:cubicBezTo>
                    <a:pt x="96" y="72"/>
                    <a:pt x="92" y="81"/>
                    <a:pt x="8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79" y="95"/>
                    <a:pt x="70" y="99"/>
                    <a:pt x="59" y="99"/>
                  </a:cubicBezTo>
                  <a:cubicBezTo>
                    <a:pt x="49" y="99"/>
                    <a:pt x="40" y="95"/>
                    <a:pt x="33" y="88"/>
                  </a:cubicBezTo>
                  <a:cubicBezTo>
                    <a:pt x="27" y="81"/>
                    <a:pt x="22" y="72"/>
                    <a:pt x="22" y="62"/>
                  </a:cubicBezTo>
                  <a:cubicBezTo>
                    <a:pt x="22" y="52"/>
                    <a:pt x="27" y="42"/>
                    <a:pt x="33" y="36"/>
                  </a:cubicBezTo>
                  <a:cubicBezTo>
                    <a:pt x="40" y="29"/>
                    <a:pt x="49" y="25"/>
                    <a:pt x="59" y="25"/>
                  </a:cubicBezTo>
                  <a:cubicBezTo>
                    <a:pt x="68" y="25"/>
                    <a:pt x="76" y="28"/>
                    <a:pt x="82" y="32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8"/>
                    <a:pt x="84" y="17"/>
                    <a:pt x="85" y="17"/>
                  </a:cubicBezTo>
                  <a:close/>
                  <a:moveTo>
                    <a:pt x="107" y="47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7" y="45"/>
                    <a:pt x="108" y="42"/>
                    <a:pt x="111" y="41"/>
                  </a:cubicBezTo>
                  <a:cubicBezTo>
                    <a:pt x="113" y="41"/>
                    <a:pt x="116" y="42"/>
                    <a:pt x="117" y="44"/>
                  </a:cubicBezTo>
                  <a:cubicBezTo>
                    <a:pt x="117" y="47"/>
                    <a:pt x="118" y="50"/>
                    <a:pt x="118" y="53"/>
                  </a:cubicBezTo>
                  <a:cubicBezTo>
                    <a:pt x="119" y="56"/>
                    <a:pt x="119" y="59"/>
                    <a:pt x="119" y="62"/>
                  </a:cubicBezTo>
                  <a:cubicBezTo>
                    <a:pt x="119" y="78"/>
                    <a:pt x="112" y="93"/>
                    <a:pt x="102" y="104"/>
                  </a:cubicBezTo>
                  <a:cubicBezTo>
                    <a:pt x="91" y="115"/>
                    <a:pt x="76" y="121"/>
                    <a:pt x="59" y="121"/>
                  </a:cubicBezTo>
                  <a:cubicBezTo>
                    <a:pt x="43" y="121"/>
                    <a:pt x="28" y="115"/>
                    <a:pt x="17" y="104"/>
                  </a:cubicBezTo>
                  <a:cubicBezTo>
                    <a:pt x="7" y="93"/>
                    <a:pt x="0" y="78"/>
                    <a:pt x="0" y="62"/>
                  </a:cubicBezTo>
                  <a:cubicBezTo>
                    <a:pt x="0" y="45"/>
                    <a:pt x="7" y="30"/>
                    <a:pt x="17" y="20"/>
                  </a:cubicBezTo>
                  <a:cubicBezTo>
                    <a:pt x="28" y="9"/>
                    <a:pt x="43" y="2"/>
                    <a:pt x="59" y="2"/>
                  </a:cubicBezTo>
                  <a:cubicBezTo>
                    <a:pt x="62" y="2"/>
                    <a:pt x="65" y="2"/>
                    <a:pt x="68" y="3"/>
                  </a:cubicBezTo>
                  <a:cubicBezTo>
                    <a:pt x="71" y="3"/>
                    <a:pt x="74" y="4"/>
                    <a:pt x="77" y="5"/>
                  </a:cubicBezTo>
                  <a:cubicBezTo>
                    <a:pt x="79" y="5"/>
                    <a:pt x="81" y="8"/>
                    <a:pt x="80" y="11"/>
                  </a:cubicBezTo>
                  <a:cubicBezTo>
                    <a:pt x="79" y="13"/>
                    <a:pt x="77" y="15"/>
                    <a:pt x="74" y="14"/>
                  </a:cubicBezTo>
                  <a:cubicBezTo>
                    <a:pt x="72" y="13"/>
                    <a:pt x="69" y="13"/>
                    <a:pt x="67" y="12"/>
                  </a:cubicBezTo>
                  <a:cubicBezTo>
                    <a:pt x="65" y="12"/>
                    <a:pt x="62" y="12"/>
                    <a:pt x="59" y="12"/>
                  </a:cubicBezTo>
                  <a:cubicBezTo>
                    <a:pt x="46" y="12"/>
                    <a:pt x="33" y="17"/>
                    <a:pt x="24" y="26"/>
                  </a:cubicBezTo>
                  <a:cubicBezTo>
                    <a:pt x="15" y="35"/>
                    <a:pt x="9" y="48"/>
                    <a:pt x="9" y="62"/>
                  </a:cubicBezTo>
                  <a:cubicBezTo>
                    <a:pt x="9" y="76"/>
                    <a:pt x="15" y="88"/>
                    <a:pt x="24" y="97"/>
                  </a:cubicBezTo>
                  <a:cubicBezTo>
                    <a:pt x="33" y="106"/>
                    <a:pt x="46" y="112"/>
                    <a:pt x="59" y="112"/>
                  </a:cubicBezTo>
                  <a:cubicBezTo>
                    <a:pt x="73" y="112"/>
                    <a:pt x="86" y="106"/>
                    <a:pt x="95" y="97"/>
                  </a:cubicBezTo>
                  <a:cubicBezTo>
                    <a:pt x="104" y="88"/>
                    <a:pt x="110" y="76"/>
                    <a:pt x="110" y="62"/>
                  </a:cubicBezTo>
                  <a:cubicBezTo>
                    <a:pt x="110" y="59"/>
                    <a:pt x="109" y="57"/>
                    <a:pt x="109" y="54"/>
                  </a:cubicBezTo>
                  <a:cubicBezTo>
                    <a:pt x="109" y="52"/>
                    <a:pt x="108" y="50"/>
                    <a:pt x="107" y="47"/>
                  </a:cubicBezTo>
                  <a:close/>
                  <a:moveTo>
                    <a:pt x="59" y="45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62" y="45"/>
                    <a:pt x="65" y="46"/>
                    <a:pt x="68" y="4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3" y="33"/>
                    <a:pt x="66" y="31"/>
                    <a:pt x="59" y="31"/>
                  </a:cubicBezTo>
                  <a:cubicBezTo>
                    <a:pt x="51" y="31"/>
                    <a:pt x="43" y="34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2" y="45"/>
                    <a:pt x="28" y="53"/>
                    <a:pt x="28" y="62"/>
                  </a:cubicBezTo>
                  <a:cubicBezTo>
                    <a:pt x="28" y="70"/>
                    <a:pt x="32" y="78"/>
                    <a:pt x="37" y="84"/>
                  </a:cubicBezTo>
                  <a:cubicBezTo>
                    <a:pt x="43" y="90"/>
                    <a:pt x="51" y="93"/>
                    <a:pt x="59" y="93"/>
                  </a:cubicBezTo>
                  <a:cubicBezTo>
                    <a:pt x="68" y="93"/>
                    <a:pt x="76" y="90"/>
                    <a:pt x="81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7" y="78"/>
                    <a:pt x="91" y="70"/>
                    <a:pt x="91" y="62"/>
                  </a:cubicBezTo>
                  <a:cubicBezTo>
                    <a:pt x="91" y="55"/>
                    <a:pt x="89" y="48"/>
                    <a:pt x="85" y="4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6"/>
                    <a:pt x="77" y="59"/>
                    <a:pt x="77" y="62"/>
                  </a:cubicBezTo>
                  <a:cubicBezTo>
                    <a:pt x="77" y="66"/>
                    <a:pt x="75" y="71"/>
                    <a:pt x="72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68" y="77"/>
                    <a:pt x="64" y="79"/>
                    <a:pt x="59" y="79"/>
                  </a:cubicBezTo>
                  <a:cubicBezTo>
                    <a:pt x="55" y="79"/>
                    <a:pt x="51" y="77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1"/>
                    <a:pt x="42" y="67"/>
                    <a:pt x="42" y="62"/>
                  </a:cubicBezTo>
                  <a:cubicBezTo>
                    <a:pt x="42" y="57"/>
                    <a:pt x="44" y="53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1" y="47"/>
                    <a:pt x="55" y="45"/>
                    <a:pt x="59" y="45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2" y="51"/>
                    <a:pt x="61" y="50"/>
                    <a:pt x="59" y="50"/>
                  </a:cubicBezTo>
                  <a:cubicBezTo>
                    <a:pt x="56" y="50"/>
                    <a:pt x="53" y="52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9" y="56"/>
                    <a:pt x="48" y="59"/>
                    <a:pt x="48" y="62"/>
                  </a:cubicBezTo>
                  <a:cubicBezTo>
                    <a:pt x="48" y="65"/>
                    <a:pt x="49" y="68"/>
                    <a:pt x="51" y="70"/>
                  </a:cubicBezTo>
                  <a:cubicBezTo>
                    <a:pt x="53" y="72"/>
                    <a:pt x="56" y="73"/>
                    <a:pt x="59" y="73"/>
                  </a:cubicBezTo>
                  <a:cubicBezTo>
                    <a:pt x="63" y="73"/>
                    <a:pt x="65" y="72"/>
                    <a:pt x="6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0" y="68"/>
                    <a:pt x="71" y="65"/>
                    <a:pt x="71" y="62"/>
                  </a:cubicBezTo>
                  <a:cubicBezTo>
                    <a:pt x="71" y="60"/>
                    <a:pt x="71" y="59"/>
                    <a:pt x="70" y="58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1" y="67"/>
                    <a:pt x="58" y="67"/>
                    <a:pt x="56" y="65"/>
                  </a:cubicBezTo>
                  <a:cubicBezTo>
                    <a:pt x="54" y="63"/>
                    <a:pt x="54" y="60"/>
                    <a:pt x="56" y="58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101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1" y="9"/>
                    <a:pt x="101" y="9"/>
                    <a:pt x="101" y="9"/>
                  </a:cubicBez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07" y="19"/>
                    <a:pt x="107" y="19"/>
                    <a:pt x="10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81" y="3766489"/>
              <a:ext cx="2085279" cy="1759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2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908" grpId="0"/>
          <p:bldP spid="36909" grpId="0"/>
          <p:bldP spid="36910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908" grpId="0"/>
          <p:bldP spid="36909" grpId="0"/>
          <p:bldP spid="36910" grpId="0"/>
          <p:bldP spid="5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858344" y="138632"/>
            <a:ext cx="185264" cy="24359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-106265" y="323679"/>
            <a:ext cx="263828" cy="34797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7563" y="552391"/>
            <a:ext cx="263828" cy="347970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36285" y="300834"/>
            <a:ext cx="458394" cy="601319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自主性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04454"/>
            <a:ext cx="3960440" cy="2834605"/>
          </a:xfrm>
          <a:prstGeom prst="rect">
            <a:avLst/>
          </a:prstGeom>
        </p:spPr>
      </p:pic>
      <p:pic>
        <p:nvPicPr>
          <p:cNvPr id="2050" name="Picture 2" descr="ãæµ·æ´å¡è åå¾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2" y="3118852"/>
            <a:ext cx="4100405" cy="28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812620" y="4653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永無止盡的淨灘活動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43608" y="1916832"/>
            <a:ext cx="3501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要解決隨意丟棄塑膠的問題，應該從根源的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思想改變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做起，才能真正達到減塑的目的。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01920" y="437297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</a:t>
            </a:r>
            <a:r>
              <a:rPr lang="en-US" altLang="zh-TW" sz="1600" dirty="0" smtClean="0">
                <a:solidFill>
                  <a:srgbClr val="FFFFFF"/>
                </a:solidFill>
                <a:latin typeface="Impact" pitchFamily="34" charset="0"/>
              </a:rPr>
              <a:t>1</a:t>
            </a:r>
            <a:endParaRPr kumimoji="0" lang="zh-CN" altLang="zh-CN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80225" y="73568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我們改變了什麼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1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" y="65698"/>
            <a:ext cx="8878933" cy="67689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887749" y="64646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林陞安 繪</a:t>
            </a:r>
            <a:endParaRPr lang="zh-TW" altLang="en-US" b="1" dirty="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自主性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06265" y="138633"/>
            <a:ext cx="1149873" cy="626071"/>
            <a:chOff x="-106265" y="138632"/>
            <a:chExt cx="1149873" cy="763521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Impact" pitchFamily="34" charset="0"/>
                </a:rPr>
                <a:t>1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9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0694" y="3068060"/>
            <a:ext cx="2674627" cy="1919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694130" y="177123"/>
            <a:ext cx="205462" cy="211690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375642" y="337931"/>
            <a:ext cx="292591" cy="30239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-83051" y="536684"/>
            <a:ext cx="292591" cy="302390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115155" y="318078"/>
            <a:ext cx="508369" cy="522553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187946" y="436666"/>
            <a:ext cx="366966" cy="2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88720" y="4948352"/>
            <a:ext cx="1428940" cy="3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覺察省思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4594235" y="2474961"/>
            <a:ext cx="0" cy="50076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>
            <a:off x="2251977" y="4328559"/>
            <a:ext cx="757245" cy="18150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 flipV="1">
            <a:off x="6244896" y="4309031"/>
            <a:ext cx="798584" cy="22056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「海洋 塑膠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1" y="3126461"/>
            <a:ext cx="2566693" cy="17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79"/>
          <p:cNvGrpSpPr/>
          <p:nvPr/>
        </p:nvGrpSpPr>
        <p:grpSpPr>
          <a:xfrm>
            <a:off x="4158391" y="1220209"/>
            <a:ext cx="871689" cy="910996"/>
            <a:chOff x="846989" y="1401020"/>
            <a:chExt cx="877416" cy="877416"/>
          </a:xfrm>
          <a:effectLst/>
        </p:grpSpPr>
        <p:sp>
          <p:nvSpPr>
            <p:cNvPr id="27" name="Teardrop 3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知識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279"/>
          <p:cNvGrpSpPr/>
          <p:nvPr/>
        </p:nvGrpSpPr>
        <p:grpSpPr>
          <a:xfrm>
            <a:off x="1167690" y="4246196"/>
            <a:ext cx="871689" cy="910996"/>
            <a:chOff x="846989" y="1401020"/>
            <a:chExt cx="877416" cy="877416"/>
          </a:xfrm>
          <a:effectLst/>
        </p:grpSpPr>
        <p:sp>
          <p:nvSpPr>
            <p:cNvPr id="35" name="Teardrop 4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4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行動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279"/>
          <p:cNvGrpSpPr/>
          <p:nvPr/>
        </p:nvGrpSpPr>
        <p:grpSpPr>
          <a:xfrm>
            <a:off x="7463650" y="4074097"/>
            <a:ext cx="871689" cy="910996"/>
            <a:chOff x="2097109" y="3365861"/>
            <a:chExt cx="877416" cy="877416"/>
          </a:xfrm>
          <a:effectLst/>
        </p:grpSpPr>
        <p:sp>
          <p:nvSpPr>
            <p:cNvPr id="39" name="Teardrop 39"/>
            <p:cNvSpPr/>
            <p:nvPr/>
          </p:nvSpPr>
          <p:spPr>
            <a:xfrm rot="8100000">
              <a:off x="2097109" y="3365861"/>
              <a:ext cx="877416" cy="87741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Oval 40"/>
            <p:cNvSpPr/>
            <p:nvPr/>
          </p:nvSpPr>
          <p:spPr>
            <a:xfrm>
              <a:off x="2231578" y="3502359"/>
              <a:ext cx="608478" cy="608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態度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8" name="Straight Connector 62"/>
          <p:cNvCxnSpPr/>
          <p:nvPr/>
        </p:nvCxnSpPr>
        <p:spPr>
          <a:xfrm flipV="1">
            <a:off x="2039378" y="1993695"/>
            <a:ext cx="2049341" cy="2159347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2"/>
          <p:cNvCxnSpPr/>
          <p:nvPr/>
        </p:nvCxnSpPr>
        <p:spPr>
          <a:xfrm>
            <a:off x="5286595" y="1930834"/>
            <a:ext cx="2395752" cy="2089778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2"/>
          <p:cNvCxnSpPr/>
          <p:nvPr/>
        </p:nvCxnSpPr>
        <p:spPr>
          <a:xfrm flipV="1">
            <a:off x="2218268" y="5419257"/>
            <a:ext cx="5542297" cy="25967"/>
          </a:xfrm>
          <a:prstGeom prst="line">
            <a:avLst/>
          </a:prstGeom>
          <a:ln w="19050">
            <a:solidFill>
              <a:srgbClr val="FF50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79"/>
          <p:cNvGrpSpPr/>
          <p:nvPr/>
        </p:nvGrpSpPr>
        <p:grpSpPr>
          <a:xfrm>
            <a:off x="5650535" y="1085792"/>
            <a:ext cx="709573" cy="763027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53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373618" y="3645008"/>
            <a:ext cx="829912" cy="903212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74"/>
          <p:cNvGrpSpPr/>
          <p:nvPr/>
        </p:nvGrpSpPr>
        <p:grpSpPr>
          <a:xfrm>
            <a:off x="8201749" y="3499375"/>
            <a:ext cx="834746" cy="721270"/>
            <a:chOff x="7309384" y="1676401"/>
            <a:chExt cx="752687" cy="622300"/>
          </a:xfrm>
          <a:solidFill>
            <a:srgbClr val="FF5050"/>
          </a:solidFill>
        </p:grpSpPr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80784" y="448982"/>
            <a:ext cx="3080927" cy="1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自主性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49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915991" y="451469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自主性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0" y="1140496"/>
            <a:ext cx="3925440" cy="2597611"/>
          </a:xfrm>
          <a:prstGeom prst="rect">
            <a:avLst/>
          </a:prstGeom>
        </p:spPr>
      </p:pic>
      <p:pic>
        <p:nvPicPr>
          <p:cNvPr id="13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29" y="3878111"/>
            <a:ext cx="2639913" cy="192715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0" t="4385" b="15729"/>
          <a:stretch/>
        </p:blipFill>
        <p:spPr>
          <a:xfrm>
            <a:off x="3419872" y="3885930"/>
            <a:ext cx="2474210" cy="191933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8111"/>
            <a:ext cx="2834058" cy="1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36516"/>
              </p:ext>
            </p:extLst>
          </p:nvPr>
        </p:nvGraphicFramePr>
        <p:xfrm>
          <a:off x="4788024" y="1082911"/>
          <a:ext cx="4176464" cy="264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6910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從認識塑膠開始</a:t>
                      </a:r>
                      <a:endParaRPr lang="en-US" altLang="zh-TW" sz="19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上網蒐集相關資料及分組討論</a:t>
                      </a:r>
                      <a:endParaRPr lang="zh-TW" altLang="en-US" sz="1900" dirty="0"/>
                    </a:p>
                  </a:txBody>
                  <a:tcPr marT="60979" marB="60979"/>
                </a:tc>
              </a:tr>
              <a:tr h="194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從生活常見物品開始認識塑膠分類</a:t>
                      </a:r>
                      <a:endParaRPr lang="en-US" altLang="zh-TW" sz="19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到回收場實際了解台灣目前台灣回收塑膠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的現況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與民眾的心態</a:t>
                      </a:r>
                      <a:endParaRPr lang="en-US" altLang="zh-TW" sz="19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主動參訪台塑企業，希望可以了解塑膠的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製程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與回收再製的程序，並與工程師討論可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溶解</a:t>
                      </a:r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塑膠的推廣</a:t>
                      </a:r>
                    </a:p>
                  </a:txBody>
                  <a:tcPr marT="60979" marB="60979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-106265" y="138633"/>
            <a:ext cx="1149873" cy="587744"/>
            <a:chOff x="-106265" y="138632"/>
            <a:chExt cx="1149873" cy="763521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858344" y="138632"/>
              <a:ext cx="185264" cy="243598"/>
            </a:xfrm>
            <a:prstGeom prst="ellipse">
              <a:avLst/>
            </a:prstGeom>
            <a:solidFill>
              <a:srgbClr val="FBE22D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-106265" y="323679"/>
              <a:ext cx="263828" cy="347970"/>
            </a:xfrm>
            <a:prstGeom prst="ellipse">
              <a:avLst/>
            </a:prstGeom>
            <a:solidFill>
              <a:srgbClr val="A9D25A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57563" y="552391"/>
              <a:ext cx="263828" cy="347970"/>
            </a:xfrm>
            <a:prstGeom prst="ellipse">
              <a:avLst/>
            </a:prstGeom>
            <a:solidFill>
              <a:srgbClr val="98D2E3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36285" y="300834"/>
              <a:ext cx="458394" cy="601319"/>
            </a:xfrm>
            <a:prstGeom prst="ellipse">
              <a:avLst/>
            </a:prstGeom>
            <a:solidFill>
              <a:srgbClr val="EA5514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401920" y="437297"/>
              <a:ext cx="330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mpact" pitchFamily="34" charset="0"/>
                  <a:ea typeface="宋体" pitchFamily="2" charset="-122"/>
                  <a:cs typeface="宋体" pitchFamily="2" charset="-122"/>
                </a:rPr>
                <a:t>0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Impact" pitchFamily="34" charset="0"/>
                </a:rPr>
                <a:t>1</a:t>
              </a:r>
              <a:endParaRPr kumimoji="0" lang="zh-CN" altLang="zh-CN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7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964</Words>
  <Application>Microsoft Office PowerPoint</Application>
  <PresentationFormat>如螢幕大小 (4:3)</PresentationFormat>
  <Paragraphs>130</Paragraphs>
  <Slides>17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</dc:creator>
  <cp:lastModifiedBy>user</cp:lastModifiedBy>
  <cp:revision>73</cp:revision>
  <dcterms:created xsi:type="dcterms:W3CDTF">2016-11-02T10:39:11Z</dcterms:created>
  <dcterms:modified xsi:type="dcterms:W3CDTF">2018-05-02T04:09:30Z</dcterms:modified>
</cp:coreProperties>
</file>