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8cc20a937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8cc20a93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丞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95a3be84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95a3be84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丞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cf8cfe60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cf8cfe60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7270f4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7270f4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8cc20a9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8cc20a9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12144b2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12144b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cf8cfe60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cf8cfe60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曜丞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2674fdf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2674fd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>
                <a:solidFill>
                  <a:schemeClr val="dk1"/>
                </a:solidFill>
              </a:rPr>
              <a:t>甘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0a04922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0a04922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f0e0fc1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f0e0fc1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7294c9c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7294c9c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丁、宏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cf8cfe60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cf8cfe60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我們想要透過這三張</a:t>
            </a:r>
            <a:r>
              <a:rPr lang="zh-TW" sz="1600">
                <a:solidFill>
                  <a:schemeClr val="dk1"/>
                </a:solidFill>
              </a:rPr>
              <a:t>地球暖化減碳</a:t>
            </a:r>
            <a:r>
              <a:rPr lang="zh-TW" sz="1700"/>
              <a:t>行動卡，邀請同學們利用兩週的時間，做出節能減碳的行為，為地球暖化付出一份心力。</a:t>
            </a:r>
            <a:endParaRPr sz="17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d903093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d903093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1"/>
                </a:solidFill>
              </a:rPr>
              <a:t>我們想要透過這三張</a:t>
            </a:r>
            <a:r>
              <a:rPr lang="zh-TW" sz="1600">
                <a:solidFill>
                  <a:schemeClr val="dk1"/>
                </a:solidFill>
              </a:rPr>
              <a:t>地球暖化減碳</a:t>
            </a:r>
            <a:r>
              <a:rPr lang="zh-TW" sz="1700">
                <a:solidFill>
                  <a:schemeClr val="dk1"/>
                </a:solidFill>
              </a:rPr>
              <a:t>行動卡，邀請同學們利用兩週的時間，做出節能減碳的行為，為地球暖化付出一份心力。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32b6c3f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32b6c3f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我們想要透過這三張</a:t>
            </a:r>
            <a:r>
              <a:rPr lang="zh-TW" sz="1600">
                <a:solidFill>
                  <a:schemeClr val="dk1"/>
                </a:solidFill>
              </a:rPr>
              <a:t>地球暖化減碳</a:t>
            </a:r>
            <a:r>
              <a:rPr lang="zh-TW" sz="1700"/>
              <a:t>行動卡，邀請同學們利用兩週的時間，做出節能減碳的行為，為地球暖化付出一份心力。</a:t>
            </a:r>
            <a:endParaRPr sz="17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aeb5f1e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aeb5f1e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43d1f34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43d1f34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e3e31d5b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e3e31d5b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0f6c4ab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20f6c4ab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cf8cfe6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cf8cfe6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d9919718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d9919718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32b6c3f4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32b6c3f4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7294c9c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7294c9c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宏-</a:t>
            </a:r>
            <a:r>
              <a:rPr lang="zh-TW"/>
              <a:t>加圖片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2674fdfa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2674fdfa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36469023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36469023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2674fdfa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02674fdfa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02674fdfa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02674fdfa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8cc20a9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8cc20a9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丁</a:t>
            </a:r>
            <a:r>
              <a:rPr lang="zh-TW"/>
              <a:t>、寬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92a03227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92a03227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寬、丞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92a032270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92a032270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cf8cfe6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cf8cfe6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寬、丞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92a032270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92a032270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95a3be84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95a3be84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丞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reenpeace.org/taiwan/update/23834/%E4%BB%80%E9%BA%BC%E6%98%AF%E7%A2%B3%E8%B6%B3%E8%B7%A1%EF%BC%9F%E7%82%BA%E4%BB%80%E9%BA%BC%E6%B8%9B%E5%B0%91%E7%A2%B3%E8%B6%B3%E8%B7%A1%E8%83%BD%E7%82%BA%E5%9C%B0%E7%90%83%E9%99%8D%E6%BA%AB%EF%BC%9F/" TargetMode="External"/><Relationship Id="rId4" Type="http://schemas.openxmlformats.org/officeDocument/2006/relationships/hyperlink" Target="https://cfp-calculate.tw/cfpc/Carbon/WebPage/FLFootIntroduction.aspx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cfp-calculate.tw/cfpc/Carbon/WebPage/FLFootIntroduction.aspx" TargetMode="External"/><Relationship Id="rId6" Type="http://schemas.openxmlformats.org/officeDocument/2006/relationships/hyperlink" Target="https://cfp-calculate.tw/cfpc/Carbon/WebPage/FLFootIntroduction.aspx" TargetMode="External"/><Relationship Id="rId7" Type="http://schemas.openxmlformats.org/officeDocument/2006/relationships/hyperlink" Target="https://cfp-calculate.tw/cfpc/Carbon/WebPage/FLFootIntroduction.aspx" TargetMode="External"/><Relationship Id="rId8" Type="http://schemas.openxmlformats.org/officeDocument/2006/relationships/hyperlink" Target="https://cfp-calculate.tw/cfpc/Carbon/WebPage/FLFootIntroduction.asp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reurl.cc/MkGlDW" TargetMode="External"/><Relationship Id="rId4" Type="http://schemas.openxmlformats.org/officeDocument/2006/relationships/hyperlink" Target="https://reurl.cc/aN7WRY" TargetMode="External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reenpeace.org/taiwan/update/12971/%E5%B0%8D%E6%8A%97%E6%B0%A3%E5%80%99%E8%AE%8A%E9%81%B7%EF%BC%9A%E7%94%9F%E6%B4%BB%E4%B8%AD%E5%8F%AF%E4%BB%A5%E5%81%9A%E5%88%B0%E7%9A%84-9-%E4%BB%B6%E4%BA%8B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reate.kahoot.it/details/0c816724-cbb7-45f2-8a29-aaf75b3de71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cratch.mit.edu/projects/621598319/fullscreen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cratch.mit.edu/projects/639389023" TargetMode="External"/><Relationship Id="rId4" Type="http://schemas.openxmlformats.org/officeDocument/2006/relationships/hyperlink" Target="https://scratch.mit.edu/projects/606668993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cratch.mit.edu/projects/610886717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w.piliapp.com/timer/countdown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hyperlink" Target="https://www.businesstoday.com.tw/article/category//post/200610190001/%E9%9A%A8%E6%89%8B%E5%81%9A%E5%A5%BD%E5%8D%81%E4%BB%B6%E4%BA%8B%20%E8%AE%93%E5%9C%B0%E7%90%83%E6%9B%B4%E6%A8%82%E6%B4%BB%20P.94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hyperlink" Target="https://www.greenpeace.org/taiwan/update/22703/%E4%BB%80%E9%BA%BC%E6%98%AF%E6%B0%A3%E5%80%99%E8%AE%8A%E9%81%B7%EF%BC%9F%E5%85%A8%E7%90%83%E6%9A%96%E5%8C%96%E7%9A%84%E5%8E%9F%E5%9B%A0%EF%BC%9F%E6%9C%89%E5%93%AA%E4%BA%9B%E5%BD%B1%E9%9F%BF%EF%BC%9F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orms.gle/kKAnswPrsqQStMMt5" TargetMode="External"/><Relationship Id="rId4" Type="http://schemas.openxmlformats.org/officeDocument/2006/relationships/hyperlink" Target="https://forms.gle/kKAnswPrsqQStMMt5" TargetMode="External"/><Relationship Id="rId5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-info.org.tw/node/200713" TargetMode="External"/><Relationship Id="rId4" Type="http://schemas.openxmlformats.org/officeDocument/2006/relationships/hyperlink" Target="https://ebcbuzz.com/category/fun/new/14525" TargetMode="External"/><Relationship Id="rId5" Type="http://schemas.openxmlformats.org/officeDocument/2006/relationships/hyperlink" Target="https://ebcbuzz.com/category/fun/new/14525" TargetMode="External"/><Relationship Id="rId6" Type="http://schemas.openxmlformats.org/officeDocument/2006/relationships/hyperlink" Target="https://ebcbuzz.com/category/fun/new/14525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youtube.com/watch?v=HYqYNxZ_sBY&amp;list=PLkU-QvtshJXML4gRmLLL3sGnW_KZ5DEc7" TargetMode="External"/><Relationship Id="rId4" Type="http://schemas.openxmlformats.org/officeDocument/2006/relationships/hyperlink" Target="https://youtu.be/dIMwxr0Tfxg" TargetMode="External"/><Relationship Id="rId9" Type="http://schemas.openxmlformats.org/officeDocument/2006/relationships/hyperlink" Target="https://www.greenpeace.org/taiwan/update/22703/%E4%BB%80%E9%BA%BC%E6%98%AF%E6%B0%A3%E5%80%99%E8%AE%8A%E9%81%B7%EF%BC%9F%E5%85%A8%E7%90%83%E6%9A%96%E5%8C%96%E7%9A%84%E5%8E%9F%E5%9B%A0%EF%BC%9F%E6%9C%89%E5%93%AA%E4%BA%9B%E5%BD%B1%E9%9F%BF%EF%BC%9F/" TargetMode="External"/><Relationship Id="rId5" Type="http://schemas.openxmlformats.org/officeDocument/2006/relationships/hyperlink" Target="https://youtu.be/Hf7gI2K7jew" TargetMode="External"/><Relationship Id="rId6" Type="http://schemas.openxmlformats.org/officeDocument/2006/relationships/hyperlink" Target="https://www.youtube.com/watch?v=N2Hzv8O2UOk&amp;t=2s" TargetMode="External"/><Relationship Id="rId7" Type="http://schemas.openxmlformats.org/officeDocument/2006/relationships/hyperlink" Target="https://www.youtube.com/watch?v=DCzQnFu9TdM" TargetMode="External"/><Relationship Id="rId8" Type="http://schemas.openxmlformats.org/officeDocument/2006/relationships/hyperlink" Target="https://www.youtube.com/watch?v=ddn7aliwRl0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youtube.com/watch?v=SdR3mzHjUUQ" TargetMode="External"/><Relationship Id="rId4" Type="http://schemas.openxmlformats.org/officeDocument/2006/relationships/hyperlink" Target="https://www.youtube.com/watch?v=FtALJzr208M&amp;t=1s" TargetMode="External"/><Relationship Id="rId5" Type="http://schemas.openxmlformats.org/officeDocument/2006/relationships/hyperlink" Target="https://www.youtube.com/watch?v=owV6RIddpPI" TargetMode="External"/><Relationship Id="rId6" Type="http://schemas.openxmlformats.org/officeDocument/2006/relationships/hyperlink" Target="https://www.youtube.com/watch?v=pz2sY9Tslcg" TargetMode="External"/><Relationship Id="rId7" Type="http://schemas.openxmlformats.org/officeDocument/2006/relationships/hyperlink" Target="https://www.youtube.com/watch?v=PcKzeUrgwxs" TargetMode="External"/><Relationship Id="rId8" Type="http://schemas.openxmlformats.org/officeDocument/2006/relationships/hyperlink" Target="https://www.youtube.com/watch?v=iXBHOmngNHQ&amp;list=PLthGyIv-1p9r0tEdcL6FaDK9Mg2KSFxV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34.jpg"/><Relationship Id="rId5" Type="http://schemas.openxmlformats.org/officeDocument/2006/relationships/image" Target="../media/image27.jpg"/><Relationship Id="rId6" Type="http://schemas.openxmlformats.org/officeDocument/2006/relationships/image" Target="../media/image2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sdgsaction.tw/?utm_source=fb_future&amp;utm_medium=social&amp;utm_campaign=fb_future-social-daily" TargetMode="External"/><Relationship Id="rId4" Type="http://schemas.openxmlformats.org/officeDocument/2006/relationships/image" Target="../media/image35.png"/><Relationship Id="rId5" Type="http://schemas.openxmlformats.org/officeDocument/2006/relationships/hyperlink" Target="https://futurecity.cw.com.tw/article/1867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youtu.be/wY3Q3A7wvUE" TargetMode="External"/><Relationship Id="rId4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gMsXhjsbo_g&amp;list=PL7uOtOyvZ29JEokhUJ2177isd2_xmzvmh" TargetMode="External"/><Relationship Id="rId4" Type="http://schemas.openxmlformats.org/officeDocument/2006/relationships/hyperlink" Target="https://zh.wikipedia.org/wiki/%E5%9C%B0%E7%90%83" TargetMode="External"/><Relationship Id="rId11" Type="http://schemas.openxmlformats.org/officeDocument/2006/relationships/image" Target="../media/image10.png"/><Relationship Id="rId10" Type="http://schemas.openxmlformats.org/officeDocument/2006/relationships/hyperlink" Target="https://edu.cwb.gov.tw/PopularScience/index.php/kids/weather/132-%E5%9C%B0%E7%90%83%E7%99%BC%E7%87%92%E4%BA%86%EF%BC%81%EF%BC%9F-%E2%80%94%E6%BA%AB%E5%AE%A4%E6%B0%A3%E9%AB%94%E8%88%87%E5%85%A8%E7%90%83%E6%9A%96%E5%8C%96" TargetMode="External"/><Relationship Id="rId9" Type="http://schemas.openxmlformats.org/officeDocument/2006/relationships/hyperlink" Target="https://zh.wikipedia.org/wiki/%E6%B0%A3%E5%80%99%E8%AE%8A%E5%8C%96" TargetMode="External"/><Relationship Id="rId5" Type="http://schemas.openxmlformats.org/officeDocument/2006/relationships/hyperlink" Target="https://zh.wikipedia.org/wiki/%E5%A4%A7%E6%B0%94%E5%B1%82" TargetMode="External"/><Relationship Id="rId6" Type="http://schemas.openxmlformats.org/officeDocument/2006/relationships/hyperlink" Target="https://zh.wikipedia.org/wiki/%E6%B5%B7%E6%B4%8B" TargetMode="External"/><Relationship Id="rId7" Type="http://schemas.openxmlformats.org/officeDocument/2006/relationships/hyperlink" Target="https://zh.wikipedia.org/wiki/%E6%BA%AB%E5%AE%A4%E6%95%88%E6%87%89" TargetMode="External"/><Relationship Id="rId8" Type="http://schemas.openxmlformats.org/officeDocument/2006/relationships/hyperlink" Target="https://zh.wikipedia.org/wiki/%E6%BA%AB%E5%BA%A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reurl.cc/Zr3G3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43750" y="76525"/>
            <a:ext cx="7456500" cy="167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讓地球降溫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西歐兔大決鬥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7300" y="3415300"/>
            <a:ext cx="58533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成員:丁亭絮 林荺桐 陳茗寬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李曜丞、陳品睿 林宏澤 甘宇澄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指導老師:劉雅鳳老師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425" y="3076763"/>
            <a:ext cx="2765573" cy="207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-419550" y="73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     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碳足跡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40350" y="433800"/>
            <a:ext cx="8463300" cy="19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00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碳足跡</a:t>
            </a:r>
            <a:r>
              <a:rPr lang="zh-TW" sz="2400">
                <a:solidFill>
                  <a:srgbClr val="0000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（Carbon Footprint）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指的是</a:t>
            </a:r>
            <a:r>
              <a:rPr b="1" lang="zh-TW" sz="24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一項活動或產品的整個生命週期中，直接與間接產生的溫室氣體排放量</a:t>
            </a:r>
            <a:r>
              <a:rPr lang="zh-TW" sz="24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。</a:t>
            </a:r>
            <a:r>
              <a:rPr lang="zh-TW" sz="2400">
                <a:solidFill>
                  <a:schemeClr val="dk1"/>
                </a:solidFill>
              </a:rPr>
              <a:t>從</a:t>
            </a:r>
            <a:r>
              <a:rPr b="1" lang="zh-TW" sz="2400">
                <a:solidFill>
                  <a:schemeClr val="dk1"/>
                </a:solidFill>
              </a:rPr>
              <a:t>一個產品的原物料開採與製造、組裝、運輸，一直到使用及廢棄處理或回收時所產生的溫室氣體排放量</a:t>
            </a:r>
            <a:r>
              <a:rPr lang="zh-TW" sz="2400">
                <a:solidFill>
                  <a:schemeClr val="dk1"/>
                </a:solidFill>
              </a:rPr>
              <a:t>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2220947"/>
            <a:ext cx="9144000" cy="258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1181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0000FF"/>
                </a:solidFill>
              </a:rPr>
              <a:t>生活中可以做的節省電能的方式?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560675" y="2622400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highlight>
                <a:srgbClr val="E9FA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chemeClr val="dk1"/>
              </a:solidFill>
              <a:highlight>
                <a:srgbClr val="E9FA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highlight>
                <a:srgbClr val="E9FA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highlight>
                <a:srgbClr val="E9FA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5000" u="sng">
                <a:solidFill>
                  <a:schemeClr val="hlink"/>
                </a:solidFill>
                <a:hlinkClick r:id="rId3"/>
              </a:rPr>
              <a:t>https://reurl.cc/MkGlDW</a:t>
            </a:r>
            <a:endParaRPr sz="5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5000" u="sng">
                <a:solidFill>
                  <a:schemeClr val="hlink"/>
                </a:solidFill>
                <a:hlinkClick r:id="rId4"/>
              </a:rPr>
              <a:t>https://reurl.cc/aN7WRY</a:t>
            </a:r>
            <a:endParaRPr sz="5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5">
            <a:alphaModFix/>
          </a:blip>
          <a:srcRect b="-1652" l="0" r="0" t="-1642"/>
          <a:stretch/>
        </p:blipFill>
        <p:spPr>
          <a:xfrm>
            <a:off x="5295725" y="445025"/>
            <a:ext cx="3785549" cy="44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38225" y="1281100"/>
            <a:ext cx="53154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室內溫度超過攝氏28°C時，才需要開冷氣。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減少冰箱的開啟次數，並縮短開門時間，</a:t>
            </a:r>
            <a:r>
              <a:rPr lang="zh-TW" sz="2100"/>
              <a:t>可降低冰箱的耗電量。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zh-TW" sz="2100"/>
              <a:t>日光燈比白熾燈節省約70％的電力，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/>
              <a:t>       使用壽命也是白熾燈的7倍以上。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/>
              <a:t>    </a:t>
            </a:r>
            <a:r>
              <a:rPr lang="zh-TW" sz="2100"/>
              <a:t>並且</a:t>
            </a:r>
            <a:r>
              <a:rPr lang="zh-TW" sz="2100"/>
              <a:t>定期</a:t>
            </a:r>
            <a:r>
              <a:rPr lang="zh-TW" sz="2100"/>
              <a:t>更換</a:t>
            </a:r>
            <a:r>
              <a:rPr lang="zh-TW" sz="2100"/>
              <a:t>老舊燈管，以維持燈效率。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減緩</a:t>
            </a:r>
            <a:r>
              <a:rPr lang="zh-TW" u="sng">
                <a:solidFill>
                  <a:schemeClr val="hlink"/>
                </a:solidFill>
                <a:hlinkClick r:id="rId3"/>
              </a:rPr>
              <a:t>地球暖化的行動</a:t>
            </a:r>
            <a:r>
              <a:rPr lang="zh-TW"/>
              <a:t>有哪些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620500" y="1150900"/>
            <a:ext cx="277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292F47"/>
                </a:solidFill>
                <a:highlight>
                  <a:srgbClr val="FFFFFF"/>
                </a:highlight>
              </a:rPr>
              <a:t>一週一蔬食</a:t>
            </a:r>
            <a:endParaRPr>
              <a:solidFill>
                <a:srgbClr val="292F4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292F47"/>
                </a:solidFill>
                <a:highlight>
                  <a:srgbClr val="FFFFFF"/>
                </a:highlight>
              </a:rPr>
              <a:t>辦公室午休關燈一小時</a:t>
            </a:r>
            <a:endParaRPr>
              <a:solidFill>
                <a:srgbClr val="292F4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292F47"/>
                </a:solidFill>
                <a:highlight>
                  <a:srgbClr val="FFFFFF"/>
                </a:highlight>
              </a:rPr>
              <a:t>自行車代步</a:t>
            </a:r>
            <a:endParaRPr>
              <a:solidFill>
                <a:srgbClr val="292F4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292F47"/>
                </a:solidFill>
                <a:highlight>
                  <a:srgbClr val="FFFFFF"/>
                </a:highlight>
              </a:rPr>
              <a:t>購買在地生產的食物</a:t>
            </a:r>
            <a:endParaRPr>
              <a:solidFill>
                <a:srgbClr val="292F47"/>
              </a:solidFill>
              <a:highlight>
                <a:srgbClr val="FFFFFF"/>
              </a:highlight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950" y="0"/>
            <a:ext cx="42243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509200" y="2301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EA4335"/>
                </a:solidFill>
              </a:rPr>
              <a:t>地球暖化的問卷kahoot</a:t>
            </a:r>
            <a:endParaRPr b="1">
              <a:solidFill>
                <a:srgbClr val="EA4335"/>
              </a:solidFill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/>
              <a:t>第一步驟 :  每人拿一台IPAD ，請好好保管並使用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400"/>
              <a:t>第二步驟 : 掃描或輸入PIN碼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1900" u="sng">
                <a:solidFill>
                  <a:schemeClr val="hlink"/>
                </a:solidFill>
                <a:hlinkClick r:id="rId3"/>
              </a:rPr>
              <a:t>https://create.kahoot.it/details/0c816724-cbb7-45f2-8a29-aaf75b3de71f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400"/>
              <a:t>第三步驟 : 輸入學號，請勿輸入其他名字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400"/>
              <a:t>第四步驟 : 開始答題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2400"/>
              <a:t>恭喜OOO獲勝，請大家放下IPAD專心聽。</a:t>
            </a:r>
            <a:endParaRPr b="1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地球暖化遊戲設計</a:t>
            </a:r>
            <a:r>
              <a:rPr b="1" lang="zh-TW">
                <a:solidFill>
                  <a:srgbClr val="FF0000"/>
                </a:solidFill>
              </a:rPr>
              <a:t>: 暖化迷宮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77250"/>
            <a:ext cx="8520600" cy="41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因為地球暖化越來越嚴重，要在時間內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讓企鵝走出迷宮，否則將會面臨地球暖化的危機。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玩法:點擊上下左右鍵，移動前進。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致勝關鍵:在時間內走出迷宮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zh-TW">
                <a:solidFill>
                  <a:schemeClr val="dk1"/>
                </a:solidFill>
              </a:rPr>
              <a:t>讓同學體驗遊戲目的是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人類的行為讓動物越來越難生存，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要在時間內並且立即改變破壞地球的行動，才能搶救生物。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https://scratch.mit.edu/projects/676996009/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4">
            <a:alphaModFix/>
          </a:blip>
          <a:srcRect b="0" l="3595" r="0" t="0"/>
          <a:stretch/>
        </p:blipFill>
        <p:spPr>
          <a:xfrm>
            <a:off x="6191775" y="111200"/>
            <a:ext cx="2821249" cy="31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1000" y="3301050"/>
            <a:ext cx="1737475" cy="17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833725" y="20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3020">
                <a:solidFill>
                  <a:srgbClr val="0000FF"/>
                </a:solidFill>
              </a:rPr>
              <a:t>遊戲2:</a:t>
            </a:r>
            <a:r>
              <a:rPr b="1" lang="zh-TW" sz="3020">
                <a:solidFill>
                  <a:srgbClr val="0000FF"/>
                </a:solidFill>
              </a:rPr>
              <a:t>CO2</a:t>
            </a:r>
            <a:r>
              <a:rPr b="1" lang="zh-TW" sz="3020">
                <a:solidFill>
                  <a:srgbClr val="0000FF"/>
                </a:solidFill>
              </a:rPr>
              <a:t>大決鬥</a:t>
            </a:r>
            <a:endParaRPr b="1" sz="3020">
              <a:solidFill>
                <a:srgbClr val="0000FF"/>
              </a:solidFill>
            </a:endParaRPr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117575" y="698275"/>
            <a:ext cx="5643300" cy="4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遊戲名稱:CO2大決鬥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故事背景:</a:t>
            </a:r>
            <a:r>
              <a:rPr lang="zh-TW"/>
              <a:t>有一天，我們發現暑假時變得超級熱，冷氣要開非常冷，就連晚上也很熱，冷氣排放了很多二氧</a:t>
            </a:r>
            <a:r>
              <a:rPr lang="zh-TW"/>
              <a:t>化碳，造成空氣品質變得很差。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玩法</a:t>
            </a:r>
            <a:r>
              <a:rPr b="1" lang="zh-TW"/>
              <a:t>(決鬥一)</a:t>
            </a:r>
            <a:r>
              <a:rPr b="1" lang="zh-TW"/>
              <a:t>:</a:t>
            </a:r>
            <a:r>
              <a:rPr lang="zh-TW"/>
              <a:t>當Co2出現時，拿槌子按平板敲下去，會讓co2指數下降，下降到co2指數10以下，遊戲就勝利，記住不要打到樹和香蕉，否則</a:t>
            </a:r>
            <a:r>
              <a:rPr lang="zh-TW"/>
              <a:t>co2指數會上升，當co2指數超過300時遊戲就輸了。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玩法(決鬥二):</a:t>
            </a:r>
            <a:r>
              <a:rPr lang="zh-TW"/>
              <a:t>當營版Co2出現時，敲下去，會讓co2指數下降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致勝關鍵:狂點平板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曜丞的遊戲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u="sng">
                <a:solidFill>
                  <a:schemeClr val="hlink"/>
                </a:solidFill>
                <a:hlinkClick r:id="rId4"/>
              </a:rPr>
              <a:t>品睿的遊戲</a:t>
            </a:r>
            <a:endParaRPr b="1"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7850" y="305825"/>
            <a:ext cx="2470724" cy="21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4600" y="2766312"/>
            <a:ext cx="3269401" cy="217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5016250" y="3139450"/>
            <a:ext cx="14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5"/>
                </a:solidFill>
              </a:rPr>
              <a:t>決鬥一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925" y="3724325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65300" y="3648125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b="1" lang="zh-TW" sz="3020">
                <a:solidFill>
                  <a:srgbClr val="0000FF"/>
                </a:solidFill>
              </a:rPr>
              <a:t>遊戲3:沒事請關燈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1152475"/>
            <a:ext cx="568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遊戲名稱 :</a:t>
            </a:r>
            <a:r>
              <a:rPr lang="zh-TW"/>
              <a:t>沒事請關燈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背景: </a:t>
            </a:r>
            <a:r>
              <a:rPr lang="zh-TW"/>
              <a:t>我們在網站上查到一篇文章，標題是:隨手關燈真的節能嗎?讓我們也開始好奇這個議題。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讓同學體驗遊戲目的是:</a:t>
            </a:r>
            <a:r>
              <a:rPr lang="zh-TW"/>
              <a:t>讓同學們了解哪些是節能減碳的行動? 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 </a:t>
            </a:r>
            <a:r>
              <a:rPr lang="zh-TW"/>
              <a:t>遊戲QRCODE(右)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https://scratch.mit.edu/projects/610886717</a:t>
            </a:r>
            <a:r>
              <a:rPr lang="zh-TW"/>
              <a:t> 超連結在此!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4">
            <a:alphaModFix/>
          </a:blip>
          <a:srcRect b="2187" l="10811" r="8328" t="11694"/>
          <a:stretch/>
        </p:blipFill>
        <p:spPr>
          <a:xfrm>
            <a:off x="6901300" y="284375"/>
            <a:ext cx="2074701" cy="18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6550" y="2847025"/>
            <a:ext cx="1867700" cy="18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2307500" y="648350"/>
            <a:ext cx="423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請大家在5分鐘內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完成闖關活動!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 u="sng">
                <a:solidFill>
                  <a:schemeClr val="hlink"/>
                </a:solidFill>
                <a:hlinkClick r:id="rId3"/>
              </a:rPr>
              <a:t>線上計時器</a:t>
            </a:r>
            <a:endParaRPr b="1" sz="3600"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00" y="648350"/>
            <a:ext cx="1898150" cy="18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>
            <p:ph type="title"/>
          </p:nvPr>
        </p:nvSpPr>
        <p:spPr>
          <a:xfrm>
            <a:off x="6713325" y="310800"/>
            <a:ext cx="22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zh-TW" sz="3020"/>
              <a:t>沒事請關燈</a:t>
            </a:r>
            <a:endParaRPr sz="3000"/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1261000" y="2611125"/>
            <a:ext cx="224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b="1" lang="zh-TW" sz="3020"/>
              <a:t>CO2大決鬥1</a:t>
            </a:r>
            <a:endParaRPr/>
          </a:p>
        </p:txBody>
      </p:sp>
      <p:sp>
        <p:nvSpPr>
          <p:cNvPr id="182" name="Google Shape;182;p30"/>
          <p:cNvSpPr txBox="1"/>
          <p:nvPr>
            <p:ph type="title"/>
          </p:nvPr>
        </p:nvSpPr>
        <p:spPr>
          <a:xfrm>
            <a:off x="85200" y="75650"/>
            <a:ext cx="17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/>
              <a:t>暖化迷宮</a:t>
            </a:r>
            <a:endParaRPr b="1"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/>
        </p:nvSpPr>
        <p:spPr>
          <a:xfrm>
            <a:off x="4476025" y="2572725"/>
            <a:ext cx="23907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3020">
                <a:solidFill>
                  <a:schemeClr val="dk1"/>
                </a:solidFill>
              </a:rPr>
              <a:t>CO2大決鬥2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625" y="3145424"/>
            <a:ext cx="1898150" cy="18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900" y="3183829"/>
            <a:ext cx="1898150" cy="18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6750" y="812800"/>
            <a:ext cx="1737600" cy="17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782400" y="409650"/>
            <a:ext cx="8153400" cy="43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/>
              <a:t>減碳行動卡</a:t>
            </a:r>
            <a:endParaRPr sz="9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55"/>
              <a:t>我們會發下每個人一張行動卡(兩面)，請同學用兩周內完成七種減碳任務，</a:t>
            </a:r>
            <a:endParaRPr sz="38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55"/>
              <a:t>完成後交給資優班同學，</a:t>
            </a:r>
            <a:endParaRPr sz="38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55"/>
              <a:t>有機會得到回饋小禮物，</a:t>
            </a:r>
            <a:endParaRPr sz="38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55"/>
              <a:t>希望大家踴躍參加!</a:t>
            </a:r>
            <a:endParaRPr sz="3855"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25" y="583425"/>
            <a:ext cx="1044350" cy="10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725" y="659075"/>
            <a:ext cx="1044350" cy="10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516601" y="447525"/>
            <a:ext cx="35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720"/>
              <a:t>我們發現的問</a:t>
            </a:r>
            <a:r>
              <a:rPr lang="zh-TW" sz="3720"/>
              <a:t>題</a:t>
            </a:r>
            <a:endParaRPr sz="597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28600" y="1442900"/>
            <a:ext cx="8554200" cy="1990500"/>
          </a:xfrm>
          <a:prstGeom prst="rect">
            <a:avLst/>
          </a:prstGeom>
          <a:solidFill>
            <a:srgbClr val="E9FA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FF0000"/>
                </a:solidFill>
              </a:rPr>
              <a:t>   </a:t>
            </a:r>
            <a:r>
              <a:rPr b="1" lang="zh-TW" sz="2100">
                <a:solidFill>
                  <a:schemeClr val="dk1"/>
                </a:solidFill>
              </a:rPr>
              <a:t>我們</a:t>
            </a:r>
            <a:r>
              <a:rPr b="1" lang="zh-TW" sz="2100">
                <a:solidFill>
                  <a:schemeClr val="dk1"/>
                </a:solidFill>
              </a:rPr>
              <a:t>發現北極融冰越來越嚴重，而北極熊因為氣候變化數量越來越少。地球發燒了，許多環境都越來越不適合動物及人類居住，而這些都是大家過度使用能源的後果。 近年來地球面臨全球暖化的問題，身為地球的一員，我們絕不會置身事外。</a:t>
            </a:r>
            <a:r>
              <a:rPr b="1" lang="zh-TW" sz="2100">
                <a:solidFill>
                  <a:schemeClr val="dk1"/>
                </a:solidFill>
              </a:rPr>
              <a:t>因此我們想動畫與小遊戲來讓大家重視地球暖化。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flip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27961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0000"/>
                </a:solidFill>
              </a:rPr>
              <a:t>西歐兔大決鬥~</a:t>
            </a:r>
            <a:r>
              <a:rPr b="1" lang="zh-TW">
                <a:solidFill>
                  <a:srgbClr val="FF0000"/>
                </a:solidFill>
              </a:rPr>
              <a:t>地球暖化</a:t>
            </a:r>
            <a:r>
              <a:rPr b="1" lang="zh-TW">
                <a:solidFill>
                  <a:srgbClr val="FF0000"/>
                </a:solidFill>
              </a:rPr>
              <a:t>行動卡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199" name="Google Shape;199;p32"/>
          <p:cNvGrpSpPr/>
          <p:nvPr/>
        </p:nvGrpSpPr>
        <p:grpSpPr>
          <a:xfrm>
            <a:off x="68750" y="572700"/>
            <a:ext cx="4570800" cy="4570800"/>
            <a:chOff x="2049950" y="572700"/>
            <a:chExt cx="4570800" cy="4570800"/>
          </a:xfrm>
        </p:grpSpPr>
        <p:pic>
          <p:nvPicPr>
            <p:cNvPr id="200" name="Google Shape;200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49950" y="572700"/>
              <a:ext cx="4570800" cy="457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9925" y="1087700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96150" y="2367875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04800" y="1387425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37775" y="2686400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49675" y="1979325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2325" y="785788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79400" y="3063025"/>
              <a:ext cx="869200" cy="980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32"/>
            <p:cNvSpPr txBox="1"/>
            <p:nvPr/>
          </p:nvSpPr>
          <p:spPr>
            <a:xfrm>
              <a:off x="2786325" y="1311225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1</a:t>
              </a:r>
              <a:endParaRPr sz="3000"/>
            </a:p>
          </p:txBody>
        </p:sp>
        <p:sp>
          <p:nvSpPr>
            <p:cNvPr id="209" name="Google Shape;209;p32"/>
            <p:cNvSpPr txBox="1"/>
            <p:nvPr/>
          </p:nvSpPr>
          <p:spPr>
            <a:xfrm>
              <a:off x="3022550" y="2583150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2</a:t>
              </a:r>
              <a:endParaRPr sz="3000"/>
            </a:p>
          </p:txBody>
        </p:sp>
        <p:sp>
          <p:nvSpPr>
            <p:cNvPr id="210" name="Google Shape;210;p32"/>
            <p:cNvSpPr txBox="1"/>
            <p:nvPr/>
          </p:nvSpPr>
          <p:spPr>
            <a:xfrm>
              <a:off x="4031200" y="1616025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3</a:t>
              </a:r>
              <a:endParaRPr sz="3000"/>
            </a:p>
          </p:txBody>
        </p:sp>
        <p:sp>
          <p:nvSpPr>
            <p:cNvPr id="211" name="Google Shape;211;p32"/>
            <p:cNvSpPr txBox="1"/>
            <p:nvPr/>
          </p:nvSpPr>
          <p:spPr>
            <a:xfrm>
              <a:off x="4998725" y="1087700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4</a:t>
              </a:r>
              <a:endParaRPr sz="3000"/>
            </a:p>
          </p:txBody>
        </p:sp>
        <p:sp>
          <p:nvSpPr>
            <p:cNvPr id="212" name="Google Shape;212;p32"/>
            <p:cNvSpPr txBox="1"/>
            <p:nvPr/>
          </p:nvSpPr>
          <p:spPr>
            <a:xfrm>
              <a:off x="4264175" y="2959775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5</a:t>
              </a:r>
              <a:endParaRPr sz="3000"/>
            </a:p>
          </p:txBody>
        </p:sp>
        <p:sp>
          <p:nvSpPr>
            <p:cNvPr id="213" name="Google Shape;213;p32"/>
            <p:cNvSpPr txBox="1"/>
            <p:nvPr/>
          </p:nvSpPr>
          <p:spPr>
            <a:xfrm>
              <a:off x="5279400" y="2249200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6</a:t>
              </a:r>
              <a:endParaRPr sz="3000"/>
            </a:p>
          </p:txBody>
        </p:sp>
        <p:sp>
          <p:nvSpPr>
            <p:cNvPr id="214" name="Google Shape;214;p32"/>
            <p:cNvSpPr txBox="1"/>
            <p:nvPr/>
          </p:nvSpPr>
          <p:spPr>
            <a:xfrm>
              <a:off x="5505800" y="3378650"/>
              <a:ext cx="416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/>
                <a:t>7</a:t>
              </a:r>
              <a:endParaRPr sz="3000"/>
            </a:p>
          </p:txBody>
        </p:sp>
      </p:grpSp>
      <p:sp>
        <p:nvSpPr>
          <p:cNvPr id="215" name="Google Shape;215;p32"/>
          <p:cNvSpPr txBox="1"/>
          <p:nvPr/>
        </p:nvSpPr>
        <p:spPr>
          <a:xfrm>
            <a:off x="4791950" y="1686400"/>
            <a:ext cx="4160400" cy="341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吃台灣本島的食物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減少過度包裝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使用可回收產品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隨身攜帶環保餐具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少吃肉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chemeClr val="lt1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吃素/蔬食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crosoft JhengHei"/>
              <a:buAutoNum type="arabicPeriod"/>
            </a:pPr>
            <a:r>
              <a:rPr lang="zh-TW" sz="3000">
                <a:solidFill>
                  <a:schemeClr val="dk1"/>
                </a:solidFill>
                <a:highlight>
                  <a:schemeClr val="lt1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隨手關燈/關水龍頭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68750" y="4504000"/>
            <a:ext cx="472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 u="sng">
                <a:solidFill>
                  <a:schemeClr val="hlink"/>
                </a:solidFill>
                <a:hlinkClick r:id="rId5"/>
              </a:rPr>
              <a:t>資料來源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4514000" y="428025"/>
            <a:ext cx="4294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900"/>
              <a:t>______年__月__日 </a:t>
            </a:r>
            <a:r>
              <a:rPr b="1" lang="zh-TW" sz="1900"/>
              <a:t>姓名:_________</a:t>
            </a:r>
            <a:endParaRPr b="1" sz="1900"/>
          </a:p>
        </p:txBody>
      </p:sp>
      <p:sp>
        <p:nvSpPr>
          <p:cNvPr id="218" name="Google Shape;218;p32"/>
          <p:cNvSpPr txBox="1"/>
          <p:nvPr/>
        </p:nvSpPr>
        <p:spPr>
          <a:xfrm>
            <a:off x="4237575" y="859500"/>
            <a:ext cx="4906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/>
              <a:t>說明:請同學們利用兩週的時間，將已完成的減碳行動塗上顏色。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27961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00FF00"/>
                </a:solidFill>
              </a:rPr>
              <a:t>西歐兔大決鬥~</a:t>
            </a:r>
            <a:r>
              <a:rPr b="1" lang="zh-TW">
                <a:solidFill>
                  <a:srgbClr val="00FF00"/>
                </a:solidFill>
              </a:rPr>
              <a:t>地球暖化</a:t>
            </a:r>
            <a:r>
              <a:rPr b="1" lang="zh-TW">
                <a:solidFill>
                  <a:srgbClr val="00FF00"/>
                </a:solidFill>
              </a:rPr>
              <a:t>大挑戰(1)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4511050" y="1783900"/>
            <a:ext cx="4471800" cy="323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隨身攜帶環保筷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</a:rPr>
              <a:t>砍伐樹木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減少過度包裝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排放廢氣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使用回收產品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</a:rPr>
              <a:t>燃燒煤、石油和天然氣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  <a:highlight>
                  <a:srgbClr val="FFFFFF"/>
                </a:highlight>
              </a:rPr>
              <a:t>吃本地的食物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</a:rPr>
              <a:t>焚燒森林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zh-TW" sz="2200">
                <a:solidFill>
                  <a:schemeClr val="dk1"/>
                </a:solidFill>
              </a:rPr>
              <a:t>以再生能源取代化石燃料</a:t>
            </a:r>
            <a:endParaRPr sz="2200">
              <a:solidFill>
                <a:schemeClr val="dk1"/>
              </a:solidFill>
            </a:endParaRPr>
          </a:p>
        </p:txBody>
      </p:sp>
      <p:grpSp>
        <p:nvGrpSpPr>
          <p:cNvPr id="225" name="Google Shape;225;p33"/>
          <p:cNvGrpSpPr/>
          <p:nvPr/>
        </p:nvGrpSpPr>
        <p:grpSpPr>
          <a:xfrm>
            <a:off x="590250" y="572673"/>
            <a:ext cx="3458495" cy="4384352"/>
            <a:chOff x="590250" y="572673"/>
            <a:chExt cx="3458495" cy="4384352"/>
          </a:xfrm>
        </p:grpSpPr>
        <p:pic>
          <p:nvPicPr>
            <p:cNvPr id="226" name="Google Shape;226;p33"/>
            <p:cNvPicPr preferRelativeResize="0"/>
            <p:nvPr/>
          </p:nvPicPr>
          <p:blipFill rotWithShape="1">
            <a:blip r:embed="rId3">
              <a:alphaModFix/>
            </a:blip>
            <a:srcRect b="0" l="25763" r="24201" t="0"/>
            <a:stretch/>
          </p:blipFill>
          <p:spPr>
            <a:xfrm>
              <a:off x="3389219" y="4267200"/>
              <a:ext cx="659526" cy="68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3"/>
            <p:cNvPicPr preferRelativeResize="0"/>
            <p:nvPr/>
          </p:nvPicPr>
          <p:blipFill rotWithShape="1">
            <a:blip r:embed="rId4">
              <a:alphaModFix/>
            </a:blip>
            <a:srcRect b="8452" l="2738" r="67586" t="48943"/>
            <a:stretch/>
          </p:blipFill>
          <p:spPr>
            <a:xfrm rot="5400000">
              <a:off x="1894852" y="571923"/>
              <a:ext cx="296574" cy="298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3"/>
            <p:cNvPicPr preferRelativeResize="0"/>
            <p:nvPr/>
          </p:nvPicPr>
          <p:blipFill rotWithShape="1">
            <a:blip r:embed="rId5">
              <a:alphaModFix/>
            </a:blip>
            <a:srcRect b="7577" l="35338" r="38960" t="35791"/>
            <a:stretch/>
          </p:blipFill>
          <p:spPr>
            <a:xfrm>
              <a:off x="590250" y="889800"/>
              <a:ext cx="3226862" cy="3377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33"/>
          <p:cNvSpPr txBox="1"/>
          <p:nvPr/>
        </p:nvSpPr>
        <p:spPr>
          <a:xfrm>
            <a:off x="1571875" y="97627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2211300" y="97482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1544600" y="163067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1201450" y="129882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2105275" y="189067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6</a:t>
            </a:r>
            <a:endParaRPr/>
          </a:p>
        </p:txBody>
      </p:sp>
      <p:sp>
        <p:nvSpPr>
          <p:cNvPr id="234" name="Google Shape;234;p33"/>
          <p:cNvSpPr txBox="1"/>
          <p:nvPr/>
        </p:nvSpPr>
        <p:spPr>
          <a:xfrm>
            <a:off x="1576100" y="2219250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</a:t>
            </a:r>
            <a:endParaRPr/>
          </a:p>
        </p:txBody>
      </p:sp>
      <p:sp>
        <p:nvSpPr>
          <p:cNvPr id="235" name="Google Shape;235;p33"/>
          <p:cNvSpPr txBox="1"/>
          <p:nvPr/>
        </p:nvSpPr>
        <p:spPr>
          <a:xfrm>
            <a:off x="1576100" y="2619450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7</a:t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1620800" y="346222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8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1870700" y="3786225"/>
            <a:ext cx="1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9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394450" y="4493188"/>
            <a:ext cx="505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 u="sng">
                <a:solidFill>
                  <a:schemeClr val="hlink"/>
                </a:solidFill>
                <a:hlinkClick r:id="rId6"/>
              </a:rPr>
              <a:t>資料來源</a:t>
            </a:r>
            <a:endParaRPr b="1" sz="2200"/>
          </a:p>
        </p:txBody>
      </p:sp>
      <p:sp>
        <p:nvSpPr>
          <p:cNvPr id="239" name="Google Shape;239;p33"/>
          <p:cNvSpPr txBox="1"/>
          <p:nvPr/>
        </p:nvSpPr>
        <p:spPr>
          <a:xfrm>
            <a:off x="4048750" y="859500"/>
            <a:ext cx="5002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/>
              <a:t>規則說明:請同學根據正確的減碳行動走並畫出正確的路線。</a:t>
            </a:r>
            <a:endParaRPr sz="2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27961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西歐兔大決鬥~</a:t>
            </a:r>
            <a:r>
              <a:rPr b="1" lang="zh-TW">
                <a:solidFill>
                  <a:schemeClr val="accent1"/>
                </a:solidFill>
              </a:rPr>
              <a:t>地球暖化</a:t>
            </a:r>
            <a:r>
              <a:rPr b="1" lang="zh-TW">
                <a:solidFill>
                  <a:schemeClr val="accent1"/>
                </a:solidFill>
              </a:rPr>
              <a:t>大挑戰(2)</a:t>
            </a:r>
            <a:endParaRPr b="1">
              <a:solidFill>
                <a:schemeClr val="accent1"/>
              </a:solidFill>
            </a:endParaRPr>
          </a:p>
        </p:txBody>
      </p:sp>
      <p:grpSp>
        <p:nvGrpSpPr>
          <p:cNvPr id="245" name="Google Shape;245;p34"/>
          <p:cNvGrpSpPr/>
          <p:nvPr/>
        </p:nvGrpSpPr>
        <p:grpSpPr>
          <a:xfrm>
            <a:off x="223300" y="973550"/>
            <a:ext cx="6815100" cy="4104750"/>
            <a:chOff x="223300" y="973550"/>
            <a:chExt cx="6815100" cy="4104750"/>
          </a:xfrm>
        </p:grpSpPr>
        <p:grpSp>
          <p:nvGrpSpPr>
            <p:cNvPr id="246" name="Google Shape;246;p34"/>
            <p:cNvGrpSpPr/>
            <p:nvPr/>
          </p:nvGrpSpPr>
          <p:grpSpPr>
            <a:xfrm>
              <a:off x="4169075" y="1915550"/>
              <a:ext cx="2869325" cy="1258500"/>
              <a:chOff x="4169075" y="1458350"/>
              <a:chExt cx="2869325" cy="1258500"/>
            </a:xfrm>
          </p:grpSpPr>
          <p:sp>
            <p:nvSpPr>
              <p:cNvPr id="247" name="Google Shape;247;p34"/>
              <p:cNvSpPr/>
              <p:nvPr/>
            </p:nvSpPr>
            <p:spPr>
              <a:xfrm>
                <a:off x="4488100" y="1458350"/>
                <a:ext cx="2550300" cy="1258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8" name="Google Shape;248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4169075" y="20191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9" name="Google Shape;249;p34"/>
              <p:cNvSpPr txBox="1"/>
              <p:nvPr/>
            </p:nvSpPr>
            <p:spPr>
              <a:xfrm>
                <a:off x="4950075" y="1826275"/>
                <a:ext cx="1564500" cy="53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300"/>
                  <a:t>正確行動</a:t>
                </a:r>
                <a:endParaRPr sz="2300"/>
              </a:p>
            </p:txBody>
          </p:sp>
        </p:grpSp>
        <p:grpSp>
          <p:nvGrpSpPr>
            <p:cNvPr id="250" name="Google Shape;250;p34"/>
            <p:cNvGrpSpPr/>
            <p:nvPr/>
          </p:nvGrpSpPr>
          <p:grpSpPr>
            <a:xfrm>
              <a:off x="4169075" y="3591950"/>
              <a:ext cx="2869325" cy="1258500"/>
              <a:chOff x="4169075" y="3210950"/>
              <a:chExt cx="2869325" cy="1258500"/>
            </a:xfrm>
          </p:grpSpPr>
          <p:sp>
            <p:nvSpPr>
              <p:cNvPr id="251" name="Google Shape;251;p34"/>
              <p:cNvSpPr/>
              <p:nvPr/>
            </p:nvSpPr>
            <p:spPr>
              <a:xfrm>
                <a:off x="4488100" y="3210950"/>
                <a:ext cx="2550300" cy="1258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52" name="Google Shape;252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4169075" y="37717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3" name="Google Shape;253;p34"/>
              <p:cNvSpPr txBox="1"/>
              <p:nvPr/>
            </p:nvSpPr>
            <p:spPr>
              <a:xfrm>
                <a:off x="4950075" y="3578875"/>
                <a:ext cx="1564500" cy="53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300"/>
                  <a:t>錯誤行動</a:t>
                </a:r>
                <a:endParaRPr sz="2300"/>
              </a:p>
            </p:txBody>
          </p:sp>
        </p:grpSp>
        <p:grpSp>
          <p:nvGrpSpPr>
            <p:cNvPr id="254" name="Google Shape;254;p34"/>
            <p:cNvGrpSpPr/>
            <p:nvPr/>
          </p:nvGrpSpPr>
          <p:grpSpPr>
            <a:xfrm>
              <a:off x="223300" y="973550"/>
              <a:ext cx="1693050" cy="4104750"/>
              <a:chOff x="223300" y="973550"/>
              <a:chExt cx="1693050" cy="4104750"/>
            </a:xfrm>
          </p:grpSpPr>
          <p:sp>
            <p:nvSpPr>
              <p:cNvPr id="255" name="Google Shape;255;p34"/>
              <p:cNvSpPr/>
              <p:nvPr/>
            </p:nvSpPr>
            <p:spPr>
              <a:xfrm>
                <a:off x="223300" y="1001150"/>
                <a:ext cx="1425300" cy="572700"/>
              </a:xfrm>
              <a:prstGeom prst="ellipse">
                <a:avLst/>
              </a:prstGeom>
              <a:solidFill>
                <a:srgbClr val="F4CC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56" name="Google Shape;256;p34"/>
              <p:cNvSpPr/>
              <p:nvPr/>
            </p:nvSpPr>
            <p:spPr>
              <a:xfrm>
                <a:off x="223300" y="1686950"/>
                <a:ext cx="1425300" cy="572700"/>
              </a:xfrm>
              <a:prstGeom prst="ellipse">
                <a:avLst/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4"/>
              <p:cNvSpPr/>
              <p:nvPr/>
            </p:nvSpPr>
            <p:spPr>
              <a:xfrm>
                <a:off x="223300" y="2372750"/>
                <a:ext cx="1425300" cy="572700"/>
              </a:xfrm>
              <a:prstGeom prst="ellipse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4"/>
              <p:cNvSpPr/>
              <p:nvPr/>
            </p:nvSpPr>
            <p:spPr>
              <a:xfrm>
                <a:off x="223300" y="3058550"/>
                <a:ext cx="1425300" cy="572700"/>
              </a:xfrm>
              <a:prstGeom prst="ellipse">
                <a:avLst/>
              </a:prstGeom>
              <a:solidFill>
                <a:srgbClr val="D9EAD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4"/>
              <p:cNvSpPr/>
              <p:nvPr/>
            </p:nvSpPr>
            <p:spPr>
              <a:xfrm>
                <a:off x="223300" y="3744350"/>
                <a:ext cx="1425300" cy="572700"/>
              </a:xfrm>
              <a:prstGeom prst="ellipse">
                <a:avLst/>
              </a:prstGeom>
              <a:solidFill>
                <a:srgbClr val="D0E0E3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4"/>
              <p:cNvSpPr/>
              <p:nvPr/>
            </p:nvSpPr>
            <p:spPr>
              <a:xfrm>
                <a:off x="223300" y="4430150"/>
                <a:ext cx="1425300" cy="572700"/>
              </a:xfrm>
              <a:prstGeom prst="ellipse">
                <a:avLst/>
              </a:prstGeom>
              <a:solidFill>
                <a:srgbClr val="D9D2E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61" name="Google Shape;261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1806875" y="12571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1806875" y="19429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1806875" y="26287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1806875" y="33145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5" name="Google Shape;265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1806875" y="40003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34"/>
              <p:cNvPicPr preferRelativeResize="0"/>
              <p:nvPr/>
            </p:nvPicPr>
            <p:blipFill rotWithShape="1">
              <a:blip r:embed="rId3">
                <a:alphaModFix/>
              </a:blip>
              <a:srcRect b="34331" l="33301" r="31610" t="24661"/>
              <a:stretch/>
            </p:blipFill>
            <p:spPr>
              <a:xfrm>
                <a:off x="1806875" y="4686150"/>
                <a:ext cx="109475" cy="127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34"/>
              <p:cNvSpPr txBox="1"/>
              <p:nvPr/>
            </p:nvSpPr>
            <p:spPr>
              <a:xfrm>
                <a:off x="356650" y="973550"/>
                <a:ext cx="1425300" cy="6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350">
                    <a:solidFill>
                      <a:schemeClr val="dk1"/>
                    </a:solidFill>
                  </a:rPr>
                  <a:t>大量燃燒</a:t>
                </a:r>
                <a:endParaRPr b="1" sz="1350">
                  <a:solidFill>
                    <a:schemeClr val="dk1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350">
                    <a:solidFill>
                      <a:schemeClr val="dk1"/>
                    </a:solidFill>
                  </a:rPr>
                  <a:t>化石燃料</a:t>
                </a:r>
                <a:endParaRPr b="1" sz="950"/>
              </a:p>
            </p:txBody>
          </p:sp>
          <p:sp>
            <p:nvSpPr>
              <p:cNvPr id="268" name="Google Shape;268;p34"/>
              <p:cNvSpPr txBox="1"/>
              <p:nvPr/>
            </p:nvSpPr>
            <p:spPr>
              <a:xfrm>
                <a:off x="261400" y="3106400"/>
                <a:ext cx="15645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250">
                    <a:solidFill>
                      <a:schemeClr val="dk1"/>
                    </a:solidFill>
                  </a:rPr>
                  <a:t>大幅度開墾林地、拓展農業工業發展</a:t>
                </a:r>
                <a:endParaRPr b="1" sz="1150"/>
              </a:p>
            </p:txBody>
          </p:sp>
          <p:sp>
            <p:nvSpPr>
              <p:cNvPr id="269" name="Google Shape;269;p34"/>
              <p:cNvSpPr txBox="1"/>
              <p:nvPr/>
            </p:nvSpPr>
            <p:spPr>
              <a:xfrm>
                <a:off x="280450" y="4478000"/>
                <a:ext cx="1311000" cy="6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350">
                    <a:solidFill>
                      <a:schemeClr val="dk1"/>
                    </a:solidFill>
                  </a:rPr>
                  <a:t>以再生能源取代化石燃料</a:t>
                </a:r>
                <a:endParaRPr sz="1150"/>
              </a:p>
            </p:txBody>
          </p:sp>
          <p:sp>
            <p:nvSpPr>
              <p:cNvPr id="270" name="Google Shape;270;p34"/>
              <p:cNvSpPr txBox="1"/>
              <p:nvPr/>
            </p:nvSpPr>
            <p:spPr>
              <a:xfrm>
                <a:off x="470950" y="1686950"/>
                <a:ext cx="1082400" cy="109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15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zh-TW" sz="1250">
                    <a:solidFill>
                      <a:schemeClr val="dk1"/>
                    </a:solidFill>
                  </a:rPr>
                  <a:t>守護森林與海洋</a:t>
                </a:r>
                <a:endParaRPr b="1" sz="1250">
                  <a:solidFill>
                    <a:schemeClr val="dk1"/>
                  </a:solidFill>
                </a:endParaRPr>
              </a:p>
              <a:p>
                <a:pPr indent="0" lvl="0" marL="0" rtl="0" algn="l">
                  <a:spcBef>
                    <a:spcPts val="15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4"/>
              <p:cNvSpPr txBox="1"/>
              <p:nvPr/>
            </p:nvSpPr>
            <p:spPr>
              <a:xfrm>
                <a:off x="480550" y="3834500"/>
                <a:ext cx="1187100" cy="4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450">
                    <a:solidFill>
                      <a:schemeClr val="dk1"/>
                    </a:solidFill>
                  </a:rPr>
                  <a:t>海底鑽油</a:t>
                </a:r>
                <a:endParaRPr sz="1500"/>
              </a:p>
            </p:txBody>
          </p:sp>
          <p:sp>
            <p:nvSpPr>
              <p:cNvPr id="272" name="Google Shape;272;p34"/>
              <p:cNvSpPr txBox="1"/>
              <p:nvPr/>
            </p:nvSpPr>
            <p:spPr>
              <a:xfrm>
                <a:off x="356650" y="2405150"/>
                <a:ext cx="13110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250">
                    <a:solidFill>
                      <a:schemeClr val="dk1"/>
                    </a:solidFill>
                  </a:rPr>
                  <a:t>消費盡量選擇當季、在地產品</a:t>
                </a:r>
                <a:endParaRPr sz="1300"/>
              </a:p>
            </p:txBody>
          </p:sp>
        </p:grpSp>
      </p:grpSp>
      <p:sp>
        <p:nvSpPr>
          <p:cNvPr id="273" name="Google Shape;273;p34"/>
          <p:cNvSpPr txBox="1"/>
          <p:nvPr/>
        </p:nvSpPr>
        <p:spPr>
          <a:xfrm>
            <a:off x="3853775" y="859375"/>
            <a:ext cx="512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規則</a:t>
            </a:r>
            <a:r>
              <a:rPr lang="zh-TW" sz="1900"/>
              <a:t>說明:請將各個行為連到「正確行動」或「錯誤行動」。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>
            <p:ph type="title"/>
          </p:nvPr>
        </p:nvSpPr>
        <p:spPr>
          <a:xfrm>
            <a:off x="4257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2720"/>
              <a:t>行動心得</a:t>
            </a:r>
            <a:endParaRPr b="1" sz="2720"/>
          </a:p>
        </p:txBody>
      </p:sp>
      <p:sp>
        <p:nvSpPr>
          <p:cNvPr id="279" name="Google Shape;279;p35"/>
          <p:cNvSpPr/>
          <p:nvPr/>
        </p:nvSpPr>
        <p:spPr>
          <a:xfrm>
            <a:off x="62750" y="84675"/>
            <a:ext cx="2505000" cy="1735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0645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dk2"/>
                </a:solidFill>
              </a:rPr>
              <a:t>宇澄: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000">
                <a:solidFill>
                  <a:schemeClr val="dk2"/>
                </a:solidFill>
              </a:rPr>
              <a:t>為防止地球暖化，資源短缺等我們正在想方設法改善的問題盡一份心力。</a:t>
            </a:r>
            <a:endParaRPr b="1" sz="1600"/>
          </a:p>
        </p:txBody>
      </p:sp>
      <p:sp>
        <p:nvSpPr>
          <p:cNvPr id="280" name="Google Shape;280;p35"/>
          <p:cNvSpPr/>
          <p:nvPr/>
        </p:nvSpPr>
        <p:spPr>
          <a:xfrm>
            <a:off x="62750" y="1864488"/>
            <a:ext cx="2505000" cy="14895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000">
                <a:solidFill>
                  <a:schemeClr val="dk2"/>
                </a:solidFill>
              </a:rPr>
              <a:t>宏澤: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000">
                <a:solidFill>
                  <a:schemeClr val="dk2"/>
                </a:solidFill>
              </a:rPr>
              <a:t>我想透過入班宣導來影響同學，減緩地球暖化。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6231350" y="0"/>
            <a:ext cx="2803500" cy="173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solidFill>
                  <a:schemeClr val="dk1"/>
                </a:solidFill>
              </a:rPr>
              <a:t>亭絮: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solidFill>
                  <a:schemeClr val="dk1"/>
                </a:solidFill>
              </a:rPr>
              <a:t>自從做了這個行動，我在做事情時，注意一些小細節，例如:利用電扇來取代冷氣機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6231350" y="1819875"/>
            <a:ext cx="2803500" cy="1949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solidFill>
                  <a:schemeClr val="dk2"/>
                </a:solidFill>
              </a:rPr>
              <a:t>茗寬:                             我下學期的行動期望就是入班宣導後能改變同學對地球暖化的看法。</a:t>
            </a:r>
            <a:endParaRPr sz="2000"/>
          </a:p>
        </p:txBody>
      </p:sp>
      <p:sp>
        <p:nvSpPr>
          <p:cNvPr id="283" name="Google Shape;283;p35"/>
          <p:cNvSpPr/>
          <p:nvPr/>
        </p:nvSpPr>
        <p:spPr>
          <a:xfrm>
            <a:off x="2807975" y="3644300"/>
            <a:ext cx="3288300" cy="14895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solidFill>
                  <a:schemeClr val="dk1"/>
                </a:solidFill>
              </a:rPr>
              <a:t>筠桐:我學到了很多很有用的環保知識，並且做到了這些「簡單」的舉動，讓我很開心。</a:t>
            </a:r>
            <a:endParaRPr sz="2000"/>
          </a:p>
        </p:txBody>
      </p:sp>
      <p:sp>
        <p:nvSpPr>
          <p:cNvPr id="284" name="Google Shape;284;p35"/>
          <p:cNvSpPr/>
          <p:nvPr/>
        </p:nvSpPr>
        <p:spPr>
          <a:xfrm>
            <a:off x="62750" y="3398600"/>
            <a:ext cx="2445000" cy="17352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品睿: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我學到許多關於節省能源的方式。我覺得獲得滿滿的成就。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6231350" y="3769575"/>
            <a:ext cx="2803500" cy="13740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曜承: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我做了這個行動最大的收穫與改變，就是知道如何做減碳行動。</a:t>
            </a:r>
            <a:endParaRPr sz="1900"/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977" y="812925"/>
            <a:ext cx="3288300" cy="246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西歐兔大決鬥滿意度調查</a:t>
            </a:r>
            <a:endParaRPr/>
          </a:p>
        </p:txBody>
      </p:sp>
      <p:sp>
        <p:nvSpPr>
          <p:cNvPr id="292" name="Google Shape;292;p36"/>
          <p:cNvSpPr txBox="1"/>
          <p:nvPr>
            <p:ph idx="1" type="body"/>
          </p:nvPr>
        </p:nvSpPr>
        <p:spPr>
          <a:xfrm>
            <a:off x="311700" y="917500"/>
            <a:ext cx="62940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800" u="sng">
                <a:solidFill>
                  <a:schemeClr val="hlink"/>
                </a:solidFill>
                <a:hlinkClick r:id="rId3"/>
              </a:rPr>
              <a:t>https://forms.gle/kKAnswPrsqQStMMt</a:t>
            </a:r>
            <a:r>
              <a:rPr lang="zh-TW" sz="2800" u="sng">
                <a:solidFill>
                  <a:schemeClr val="hlink"/>
                </a:solidFill>
                <a:hlinkClick r:id="rId4"/>
              </a:rPr>
              <a:t>5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93" name="Google Shape;293;p36"/>
          <p:cNvPicPr preferRelativeResize="0"/>
          <p:nvPr/>
        </p:nvPicPr>
        <p:blipFill rotWithShape="1">
          <a:blip r:embed="rId5">
            <a:alphaModFix/>
          </a:blip>
          <a:srcRect b="4771" l="4770" r="0" t="4508"/>
          <a:stretch/>
        </p:blipFill>
        <p:spPr>
          <a:xfrm>
            <a:off x="5065175" y="1488225"/>
            <a:ext cx="3644850" cy="34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idx="1" type="body"/>
          </p:nvPr>
        </p:nvSpPr>
        <p:spPr>
          <a:xfrm>
            <a:off x="311700" y="1173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0">
                <a:latin typeface="DFKai-SB"/>
                <a:ea typeface="DFKai-SB"/>
                <a:cs typeface="DFKai-SB"/>
                <a:sym typeface="DFKai-SB"/>
              </a:rPr>
              <a:t>謝謝大家</a:t>
            </a:r>
            <a:endParaRPr b="1" sz="12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675" y="2610125"/>
            <a:ext cx="2867750" cy="23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地球暖化的問卷(宇澄) kahoot</a:t>
            </a:r>
            <a:endParaRPr/>
          </a:p>
        </p:txBody>
      </p:sp>
      <p:sp>
        <p:nvSpPr>
          <p:cNvPr id="305" name="Google Shape;305;p38"/>
          <p:cNvSpPr txBox="1"/>
          <p:nvPr>
            <p:ph idx="1" type="body"/>
          </p:nvPr>
        </p:nvSpPr>
        <p:spPr>
          <a:xfrm>
            <a:off x="311700" y="1152475"/>
            <a:ext cx="8520600" cy="26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11.暖化和新冠肺炎有關聯嗎?O</a:t>
            </a:r>
            <a:r>
              <a:rPr lang="zh-TW">
                <a:solidFill>
                  <a:srgbClr val="FF0000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12.只有用電器會增加碳足跡嗎?O</a:t>
            </a:r>
            <a:r>
              <a:rPr lang="zh-TW">
                <a:solidFill>
                  <a:srgbClr val="FF0000"/>
                </a:solidFill>
              </a:rPr>
              <a:t>X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13.下列哪種交通工具會造成最少碳足跡?1.普通轎車</a:t>
            </a:r>
            <a:r>
              <a:rPr lang="zh-TW">
                <a:solidFill>
                  <a:srgbClr val="FF0000"/>
                </a:solidFill>
              </a:rPr>
              <a:t>2.電動車</a:t>
            </a:r>
            <a:r>
              <a:rPr lang="zh-TW">
                <a:solidFill>
                  <a:schemeClr val="dk1"/>
                </a:solidFill>
              </a:rPr>
              <a:t>3.油電混和車4.機車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14.下列哪種溫室氣體存在情況對地球最好? 1.完全沒有  2.愈多愈好  </a:t>
            </a:r>
            <a:r>
              <a:rPr lang="zh-TW">
                <a:solidFill>
                  <a:srgbClr val="FF0000"/>
                </a:solidFill>
              </a:rPr>
              <a:t>3.不會太多也不能太少</a:t>
            </a:r>
            <a:r>
              <a:rPr lang="zh-TW">
                <a:solidFill>
                  <a:schemeClr val="dk1"/>
                </a:solidFill>
              </a:rPr>
              <a:t>4.愈少愈好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15.吃肉也會造成許多碳足跡嗎?</a:t>
            </a:r>
            <a:r>
              <a:rPr lang="zh-TW">
                <a:solidFill>
                  <a:srgbClr val="FF0000"/>
                </a:solidFill>
              </a:rPr>
              <a:t>O</a:t>
            </a:r>
            <a:r>
              <a:rPr lang="zh-TW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地球暖化桌遊參考</a:t>
            </a:r>
            <a:endParaRPr/>
          </a:p>
        </p:txBody>
      </p:sp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https://e-info.org.tw/node/200713</a:t>
            </a:r>
            <a:r>
              <a:rPr lang="zh-TW"/>
              <a:t> 【綠桌遊】《冰山疊企鵝》遠在南極 暖化告急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https://ebcbuzz.com/category/fun/ne</a:t>
            </a:r>
            <a:r>
              <a:rPr lang="zh-TW" u="sng">
                <a:solidFill>
                  <a:schemeClr val="hlink"/>
                </a:solidFill>
                <a:hlinkClick r:id="rId5"/>
              </a:rPr>
              <a:t>w/14525</a:t>
            </a:r>
            <a:r>
              <a:rPr lang="zh-TW"/>
              <a:t>  </a:t>
            </a:r>
            <a:r>
              <a:rPr lang="zh-TW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全世界第一個「會融化的桌遊」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idx="1" type="body"/>
          </p:nvPr>
        </p:nvSpPr>
        <p:spPr>
          <a:xfrm>
            <a:off x="386700" y="-85700"/>
            <a:ext cx="8520600" cy="5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highlight>
                  <a:srgbClr val="F9F9F9"/>
                </a:highlight>
              </a:rPr>
              <a:t>資料、影片:</a:t>
            </a:r>
            <a:endParaRPr sz="1300"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300">
                <a:highlight>
                  <a:srgbClr val="F9F9F9"/>
                </a:highlight>
              </a:rPr>
              <a:t>臺灣能-能源教育影片合集</a:t>
            </a:r>
            <a:endParaRPr sz="1300" u="sng">
              <a:solidFill>
                <a:schemeClr val="hlink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https://www.youtube.com/watch?v=HYqYNxZ_sBY&amp;list=PLkU-QvtshJXML4gRmLLL3sGnW_KZ5DEc7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000000"/>
                </a:solidFill>
                <a:highlight>
                  <a:srgbClr val="F9F9F9"/>
                </a:highlight>
              </a:rPr>
              <a:t>大自然的力量The Power of Nature －認識再生能源</a:t>
            </a:r>
            <a:endParaRPr sz="13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https://youtu.be/dIMwxr0Tfxg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rgbClr val="000000"/>
                </a:solidFill>
                <a:highlight>
                  <a:srgbClr val="F9F9F9"/>
                </a:highlight>
              </a:rPr>
              <a:t>你知道再生能源有哪些嗎？</a:t>
            </a:r>
            <a:endParaRPr sz="13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https://youtu.be/Hf7gI2K7jew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F9F9F9"/>
                </a:highlight>
              </a:rPr>
              <a:t>全球瘋減碳良藥「綠色能源」，你知道有哪些種類嗎？</a:t>
            </a:r>
            <a:endParaRPr sz="1300">
              <a:solidFill>
                <a:schemeClr val="dk1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u="sng">
                <a:solidFill>
                  <a:schemeClr val="hlink"/>
                </a:solidFill>
                <a:hlinkClick r:id="rId6"/>
              </a:rPr>
              <a:t>https://www.youtube.com/watch?v=N2Hzv8O2UOk&amp;t=2s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F9F9F9"/>
                </a:highlight>
              </a:rPr>
              <a:t>資源與能源的浪費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https://www.youtube.com/watch?v=DCzQnFu9TdM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300" u="sng">
                <a:solidFill>
                  <a:schemeClr val="hlink"/>
                </a:solidFill>
                <a:highlight>
                  <a:srgbClr val="F9F9F9"/>
                </a:highlight>
                <a:hlinkClick r:id="rId8"/>
              </a:rPr>
              <a:t>WASTE - 浪費</a:t>
            </a:r>
            <a:endParaRPr sz="1300">
              <a:solidFill>
                <a:schemeClr val="dk1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3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什麼是氣候變遷？全球暖化的原因？有哪些影響？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>
            <p:ph idx="1" type="body"/>
          </p:nvPr>
        </p:nvSpPr>
        <p:spPr>
          <a:xfrm>
            <a:off x="311700" y="160725"/>
            <a:ext cx="8520600" cy="44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solidFill>
                  <a:srgbClr val="030303"/>
                </a:solidFill>
                <a:highlight>
                  <a:srgbClr val="F9F9F9"/>
                </a:highlight>
              </a:rPr>
              <a:t>【再生能源知多少】風力發電</a:t>
            </a:r>
            <a:endParaRPr sz="20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3"/>
              </a:rPr>
              <a:t>https://www.youtube.com/watch?v=SdR3mzHjUUQ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30303"/>
                </a:solidFill>
                <a:highlight>
                  <a:srgbClr val="F9F9F9"/>
                </a:highlight>
              </a:rPr>
              <a:t>【再生能源知多少】水力發電</a:t>
            </a:r>
            <a:endParaRPr sz="20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4"/>
              </a:rPr>
              <a:t>https://www.youtube.com/watch?v=FtALJzr208M&amp;t=1s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30303"/>
                </a:solidFill>
                <a:highlight>
                  <a:srgbClr val="F9F9F9"/>
                </a:highlight>
              </a:rPr>
              <a:t>【再生能源知多少】地熱發電</a:t>
            </a:r>
            <a:endParaRPr sz="20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5"/>
              </a:rPr>
              <a:t>https://www.youtube.com/watch?v=owV6RIddpPI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30303"/>
                </a:solidFill>
                <a:highlight>
                  <a:srgbClr val="F9F9F9"/>
                </a:highlight>
              </a:rPr>
              <a:t>【再生能源知多少】海洋能發電</a:t>
            </a:r>
            <a:endParaRPr sz="20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6"/>
              </a:rPr>
              <a:t>https://www.youtube.com/watch?v=pz2sY9Tslcg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30303"/>
                </a:solidFill>
                <a:highlight>
                  <a:srgbClr val="F9F9F9"/>
                </a:highlight>
              </a:rPr>
              <a:t>【再生能源知多少】太陽能發電</a:t>
            </a:r>
            <a:endParaRPr sz="2000">
              <a:solidFill>
                <a:srgbClr val="030303"/>
              </a:solidFill>
              <a:highlight>
                <a:srgbClr val="F9F9F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7"/>
              </a:rPr>
              <a:t>https://www.youtube.com/watch?v=PcKzeUrgwxs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311700" y="3771875"/>
            <a:ext cx="8832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能源豆問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u="sng">
                <a:solidFill>
                  <a:schemeClr val="hlink"/>
                </a:solidFill>
                <a:hlinkClick r:id="rId8"/>
              </a:rPr>
              <a:t>https://www.youtube.com/watch?v=iXBHOmngNHQ&amp;list=PLthGyIv-1p9r0tEdcL6FaDK9Mg2KSFxVM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111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2820">
                <a:solidFill>
                  <a:srgbClr val="0000FF"/>
                </a:solidFill>
              </a:rPr>
              <a:t>我們想到的方法</a:t>
            </a:r>
            <a:endParaRPr b="1" sz="2820">
              <a:solidFill>
                <a:srgbClr val="0000FF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7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dk1"/>
                </a:solidFill>
              </a:rPr>
              <a:t>1.</a:t>
            </a:r>
            <a:r>
              <a:rPr b="1" lang="zh-TW" sz="2300">
                <a:solidFill>
                  <a:schemeClr val="dk1"/>
                </a:solidFill>
              </a:rPr>
              <a:t>查詢地球暖化和資源浪費的相關資料及嚴重性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dk1"/>
                </a:solidFill>
              </a:rPr>
              <a:t>2.</a:t>
            </a:r>
            <a:r>
              <a:rPr b="1" lang="zh-TW" sz="2300">
                <a:solidFill>
                  <a:schemeClr val="dk1"/>
                </a:solidFill>
              </a:rPr>
              <a:t>設計Q&amp;A調查同學對於地球暖化知識的正確性(kahoot)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dk1"/>
                </a:solidFill>
              </a:rPr>
              <a:t>3.</a:t>
            </a:r>
            <a:r>
              <a:rPr b="1" lang="zh-TW" sz="2300">
                <a:solidFill>
                  <a:schemeClr val="dk1"/>
                </a:solidFill>
              </a:rPr>
              <a:t>設計動畫讓同學知道防止地球暖化的重要性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2300">
                <a:solidFill>
                  <a:schemeClr val="dk1"/>
                </a:solidFill>
              </a:rPr>
              <a:t>4.</a:t>
            </a:r>
            <a:r>
              <a:rPr b="1" lang="zh-TW" sz="2300">
                <a:solidFill>
                  <a:schemeClr val="dk1"/>
                </a:solidFill>
              </a:rPr>
              <a:t>設計小遊戲讓同學體驗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2300">
                <a:solidFill>
                  <a:schemeClr val="dk1"/>
                </a:solidFill>
              </a:rPr>
              <a:t>5.</a:t>
            </a:r>
            <a:r>
              <a:rPr b="1" lang="zh-TW" sz="2300">
                <a:solidFill>
                  <a:schemeClr val="dk1"/>
                </a:solidFill>
              </a:rPr>
              <a:t>做節能減碳行動卡，邀請同學利用兩週時間去保護地球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650" y="3889876"/>
            <a:ext cx="2002749" cy="112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00" y="3889875"/>
            <a:ext cx="2002749" cy="112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b="18063" l="18466" r="10480" t="25401"/>
          <a:stretch/>
        </p:blipFill>
        <p:spPr>
          <a:xfrm>
            <a:off x="2670725" y="3855525"/>
            <a:ext cx="2002749" cy="11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2850" y="3889863"/>
            <a:ext cx="1502065" cy="112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>
            <p:ph type="title"/>
          </p:nvPr>
        </p:nvSpPr>
        <p:spPr>
          <a:xfrm>
            <a:off x="311700" y="228300"/>
            <a:ext cx="85206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SDGs</a:t>
            </a:r>
            <a:r>
              <a:rPr lang="zh-TW"/>
              <a:t>目標</a:t>
            </a:r>
            <a:endParaRPr/>
          </a:p>
        </p:txBody>
      </p:sp>
      <p:pic>
        <p:nvPicPr>
          <p:cNvPr id="328" name="Google Shape;328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475" y="940200"/>
            <a:ext cx="6116747" cy="38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/>
          <p:nvPr/>
        </p:nvSpPr>
        <p:spPr>
          <a:xfrm>
            <a:off x="5836450" y="4755350"/>
            <a:ext cx="330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5"/>
              </a:rPr>
              <a:t>https://futurecity.cw.com.tw/article/1867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type="title"/>
          </p:nvPr>
        </p:nvSpPr>
        <p:spPr>
          <a:xfrm>
            <a:off x="311700" y="228300"/>
            <a:ext cx="85206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SDGs目標</a:t>
            </a:r>
            <a:endParaRPr/>
          </a:p>
        </p:txBody>
      </p:sp>
      <p:sp>
        <p:nvSpPr>
          <p:cNvPr id="335" name="Google Shape;335;p43"/>
          <p:cNvSpPr txBox="1"/>
          <p:nvPr/>
        </p:nvSpPr>
        <p:spPr>
          <a:xfrm>
            <a:off x="6935375" y="47470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3"/>
              </a:rPr>
              <a:t>https://youtu.be/wY3Q3A7wvUE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36" name="Google Shape;33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338" y="696450"/>
            <a:ext cx="5007326" cy="44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/>
          <p:nvPr>
            <p:ph idx="1" type="body"/>
          </p:nvPr>
        </p:nvSpPr>
        <p:spPr>
          <a:xfrm>
            <a:off x="2403875" y="1074350"/>
            <a:ext cx="6428400" cy="3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#</a:t>
            </a:r>
            <a:r>
              <a:rPr lang="zh-TW" sz="2000"/>
              <a:t>再生能源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#能源轉型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#淨零碳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#綠電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/>
              <a:t>#綠色和平</a:t>
            </a:r>
            <a:endParaRPr sz="2000"/>
          </a:p>
        </p:txBody>
      </p:sp>
      <p:pic>
        <p:nvPicPr>
          <p:cNvPr id="342" name="Google Shape;3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25" y="8830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4"/>
          <p:cNvSpPr txBox="1"/>
          <p:nvPr/>
        </p:nvSpPr>
        <p:spPr>
          <a:xfrm>
            <a:off x="2847050" y="161150"/>
            <a:ext cx="4163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FD966"/>
                </a:solidFill>
              </a:rPr>
              <a:t>為所有的人提供可負擔、穩定及永續的現代能源</a:t>
            </a:r>
            <a:endParaRPr sz="25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/>
          <p:nvPr>
            <p:ph idx="1" type="body"/>
          </p:nvPr>
        </p:nvSpPr>
        <p:spPr>
          <a:xfrm>
            <a:off x="2403875" y="1074350"/>
            <a:ext cx="6428400" cy="3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#節能減碳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#共享經濟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#氣候緊急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#淨零碳排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#社會責任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49" name="Google Shape;349;p45"/>
          <p:cNvSpPr txBox="1"/>
          <p:nvPr/>
        </p:nvSpPr>
        <p:spPr>
          <a:xfrm>
            <a:off x="2847050" y="161150"/>
            <a:ext cx="4163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38761D"/>
                </a:solidFill>
              </a:rPr>
              <a:t>擬訂緊急措施因應氣候變遷與影響</a:t>
            </a:r>
            <a:endParaRPr sz="2500">
              <a:solidFill>
                <a:srgbClr val="38761D"/>
              </a:solidFill>
            </a:endParaRPr>
          </a:p>
        </p:txBody>
      </p:sp>
      <p:pic>
        <p:nvPicPr>
          <p:cNvPr id="350" name="Google Shape;3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63" y="69250"/>
            <a:ext cx="18573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8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0000FF"/>
                </a:solidFill>
              </a:rPr>
              <a:t>我們做什麼行為會影響地球暖化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25" y="711185"/>
            <a:ext cx="8520599" cy="424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509500" y="102700"/>
            <a:ext cx="82890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0000FF"/>
                </a:solidFill>
              </a:rPr>
              <a:t>認識</a:t>
            </a:r>
            <a:r>
              <a:rPr b="1" lang="zh-TW">
                <a:solidFill>
                  <a:srgbClr val="0000FF"/>
                </a:solidFill>
              </a:rPr>
              <a:t>溫室效應</a:t>
            </a:r>
            <a:r>
              <a:rPr b="1" lang="zh-TW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56900" y="621200"/>
            <a:ext cx="8830200" cy="403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EA4335"/>
                </a:solidFill>
                <a:highlight>
                  <a:srgbClr val="FFFFFF"/>
                </a:highlight>
              </a:rPr>
              <a:t>「溫室效應」(Greenhouse effect)是地球大氣層中的溫室氣體吸收太陽熱量的過程。</a:t>
            </a:r>
            <a:r>
              <a:rPr lang="zh-TW" sz="1600">
                <a:solidFill>
                  <a:srgbClr val="343434"/>
                </a:solidFill>
                <a:highlight>
                  <a:srgbClr val="FFFFFF"/>
                </a:highlight>
              </a:rPr>
              <a:t>太陽輻射照射部分會被地球表面吸收，而部份則會被反射回到大氣層中。適當的溫室氣體可保持大氣層溫度的恆定。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50" y="1813550"/>
            <a:ext cx="8456899" cy="322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6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accent1"/>
                </a:solidFill>
              </a:rPr>
              <a:t>變了調的「溫室效應」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在過去，溫室氣體是由大自然本身的活動所產生，佔大氣的比例不多，造成的「溫室效應」程度是正常的。而人類大量使用化石燃料導致產生過多溫室氣體，使地球上的溫室效應加劇。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75" y="2215350"/>
            <a:ext cx="8275651" cy="29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95475" y="298925"/>
            <a:ext cx="82890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認識</a:t>
            </a:r>
            <a:r>
              <a:rPr lang="zh-TW" sz="3600" u="sng">
                <a:solidFill>
                  <a:schemeClr val="hlink"/>
                </a:solidFill>
                <a:hlinkClick r:id="rId3"/>
              </a:rPr>
              <a:t>地球暖化</a:t>
            </a:r>
            <a:r>
              <a:rPr lang="zh-TW" sz="3600"/>
              <a:t> </a:t>
            </a:r>
            <a:endParaRPr sz="3600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113475" y="1387375"/>
            <a:ext cx="4636200" cy="310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/>
              <a:t>暖化 :</a:t>
            </a:r>
            <a:r>
              <a:rPr b="1" lang="zh-TW" sz="2300">
                <a:solidFill>
                  <a:srgbClr val="202122"/>
                </a:solidFill>
                <a:highlight>
                  <a:srgbClr val="FFFFFF"/>
                </a:highlight>
              </a:rPr>
              <a:t>指的是在一段時間中，</a:t>
            </a:r>
            <a:r>
              <a:rPr b="1" lang="zh-TW" sz="23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地球</a:t>
            </a:r>
            <a:r>
              <a:rPr b="1" lang="zh-TW" sz="2300">
                <a:solidFill>
                  <a:srgbClr val="202122"/>
                </a:solidFill>
                <a:highlight>
                  <a:srgbClr val="FFFFFF"/>
                </a:highlight>
              </a:rPr>
              <a:t>的</a:t>
            </a:r>
            <a:r>
              <a:rPr b="1" lang="zh-TW" sz="23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大氣</a:t>
            </a:r>
            <a:r>
              <a:rPr b="1" lang="zh-TW" sz="2300">
                <a:solidFill>
                  <a:srgbClr val="202122"/>
                </a:solidFill>
                <a:highlight>
                  <a:srgbClr val="FFFFFF"/>
                </a:highlight>
              </a:rPr>
              <a:t>和</a:t>
            </a:r>
            <a:r>
              <a:rPr b="1" lang="zh-TW" sz="23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海洋</a:t>
            </a:r>
            <a:r>
              <a:rPr b="1" lang="zh-TW" sz="2300">
                <a:solidFill>
                  <a:srgbClr val="202122"/>
                </a:solidFill>
                <a:highlight>
                  <a:srgbClr val="FFFFFF"/>
                </a:highlight>
              </a:rPr>
              <a:t>因</a:t>
            </a:r>
            <a:r>
              <a:rPr b="1" lang="zh-TW" sz="23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溫室效應</a:t>
            </a:r>
            <a:r>
              <a:rPr b="1" lang="zh-TW" sz="2300">
                <a:solidFill>
                  <a:srgbClr val="202122"/>
                </a:solidFill>
                <a:highlight>
                  <a:srgbClr val="FFFFFF"/>
                </a:highlight>
              </a:rPr>
              <a:t>而造成</a:t>
            </a:r>
            <a:r>
              <a:rPr b="1" lang="zh-TW" sz="23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溫度</a:t>
            </a:r>
            <a:r>
              <a:rPr b="1" lang="zh-TW" sz="2300">
                <a:solidFill>
                  <a:srgbClr val="202122"/>
                </a:solidFill>
                <a:highlight>
                  <a:srgbClr val="FFFFFF"/>
                </a:highlight>
              </a:rPr>
              <a:t>上升的</a:t>
            </a:r>
            <a:r>
              <a:rPr b="1" lang="zh-TW" sz="23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氣候變化</a:t>
            </a:r>
            <a:r>
              <a:rPr b="1" lang="zh-TW" sz="2300">
                <a:solidFill>
                  <a:srgbClr val="202124"/>
                </a:solidFill>
                <a:highlight>
                  <a:schemeClr val="lt1"/>
                </a:highlight>
              </a:rPr>
              <a:t>，而</a:t>
            </a:r>
            <a:r>
              <a:rPr b="1" lang="zh-TW" sz="2300">
                <a:solidFill>
                  <a:schemeClr val="dk1"/>
                </a:solidFill>
                <a:highlight>
                  <a:schemeClr val="lt1"/>
                </a:highlight>
              </a:rPr>
              <a:t>地球</a:t>
            </a:r>
            <a:r>
              <a:rPr b="1" lang="zh-TW" sz="2300">
                <a:solidFill>
                  <a:srgbClr val="202124"/>
                </a:solidFill>
                <a:highlight>
                  <a:schemeClr val="lt1"/>
                </a:highlight>
              </a:rPr>
              <a:t>溫度上升的期間，會造成極端氣候，如強降雨、 高溫熱浪、旱災等現象。       </a:t>
            </a:r>
            <a:r>
              <a:rPr lang="zh-TW" sz="2000">
                <a:solidFill>
                  <a:srgbClr val="202124"/>
                </a:solidFill>
                <a:highlight>
                  <a:schemeClr val="lt1"/>
                </a:highlight>
              </a:rPr>
              <a:t>                                  </a:t>
            </a:r>
            <a:endParaRPr sz="20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300" u="sng">
                <a:solidFill>
                  <a:schemeClr val="hlink"/>
                </a:solidFill>
                <a:highlight>
                  <a:srgbClr val="FFFFFF"/>
                </a:highlight>
                <a:hlinkClick r:id="rId10"/>
              </a:rPr>
              <a:t>中央氣象局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49675" y="1273325"/>
            <a:ext cx="4313500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68650"/>
            <a:ext cx="900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911">
                <a:solidFill>
                  <a:schemeClr val="accent1"/>
                </a:solidFill>
              </a:rPr>
              <a:t>全球暖化為什麼不好？</a:t>
            </a:r>
            <a:endParaRPr b="1" sz="291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全球暖化不只是讓地球發燒，還會造成許多問題。常見的像是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25" y="1088575"/>
            <a:ext cx="8418074" cy="394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183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33"/>
              <a:t>認識西歐兔CO2</a:t>
            </a:r>
            <a:r>
              <a:rPr lang="zh-TW" sz="3133"/>
              <a:t> </a:t>
            </a:r>
            <a:r>
              <a:rPr lang="zh-TW"/>
              <a:t> 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852575"/>
            <a:ext cx="3252600" cy="13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CO2會</a:t>
            </a:r>
            <a:r>
              <a:rPr lang="zh-TW" sz="2400">
                <a:solidFill>
                  <a:srgbClr val="171717"/>
                </a:solidFill>
              </a:rPr>
              <a:t>讓地球變熱，人也會很熱。</a:t>
            </a:r>
            <a:endParaRPr baseline="-25000" sz="2400">
              <a:solidFill>
                <a:srgbClr val="171717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400" y="66475"/>
            <a:ext cx="5346900" cy="50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1369800" y="4678000"/>
            <a:ext cx="21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https://reurl.cc/Zr3G3l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