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王漢宗勘流亭" panose="02020500000000000000" charset="-120"/>
      <p:regular r:id="rId7"/>
    </p:embeddedFont>
    <p:embeddedFont>
      <p:font typeface="王漢宗顏楷體" panose="02020500000000000000" charset="-120"/>
      <p:regular r:id="rId8"/>
    </p:embeddedFont>
    <p:embeddedFont>
      <p:font typeface="芫荽" panose="02020500000000000000" charset="-12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1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705937"/>
            <a:ext cx="17984591" cy="784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52"/>
              </a:lnSpc>
            </a:pPr>
            <a:r>
              <a:rPr lang="en-US" sz="15411" dirty="0">
                <a:solidFill>
                  <a:srgbClr val="2B2B2B"/>
                </a:solidFill>
                <a:ea typeface="王漢宗顏楷體"/>
              </a:rPr>
              <a:t>「</a:t>
            </a:r>
            <a:r>
              <a:rPr lang="en-US" sz="15411" dirty="0" err="1">
                <a:solidFill>
                  <a:srgbClr val="FF3131"/>
                </a:solidFill>
                <a:ea typeface="王漢宗顏楷體"/>
              </a:rPr>
              <a:t>陷</a:t>
            </a:r>
            <a:r>
              <a:rPr lang="en-US" sz="15411" dirty="0" err="1">
                <a:solidFill>
                  <a:srgbClr val="2B2B2B"/>
                </a:solidFill>
                <a:ea typeface="王漢宗顏楷體"/>
              </a:rPr>
              <a:t>」時行動</a:t>
            </a:r>
            <a:r>
              <a:rPr lang="en-US" sz="15411" dirty="0">
                <a:solidFill>
                  <a:srgbClr val="2B2B2B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6952"/>
              </a:lnSpc>
            </a:pPr>
            <a:r>
              <a:rPr lang="en-US" sz="15411" dirty="0">
                <a:solidFill>
                  <a:srgbClr val="2B2B2B"/>
                </a:solidFill>
                <a:ea typeface="王漢宗顏楷體"/>
              </a:rPr>
              <a:t>「</a:t>
            </a:r>
            <a:r>
              <a:rPr lang="en-US" sz="15411" dirty="0" err="1">
                <a:solidFill>
                  <a:srgbClr val="FF3131"/>
                </a:solidFill>
                <a:ea typeface="王漢宗顏楷體"/>
              </a:rPr>
              <a:t>現</a:t>
            </a:r>
            <a:r>
              <a:rPr lang="en-US" sz="15411" dirty="0" err="1">
                <a:solidFill>
                  <a:srgbClr val="2B2B2B"/>
                </a:solidFill>
                <a:ea typeface="王漢宗顏楷體"/>
              </a:rPr>
              <a:t>」時搶救</a:t>
            </a:r>
            <a:endParaRPr lang="en-US" sz="15411" dirty="0">
              <a:solidFill>
                <a:srgbClr val="2B2B2B"/>
              </a:solidFill>
              <a:ea typeface="王漢宗顏楷體"/>
            </a:endParaRPr>
          </a:p>
          <a:p>
            <a:pPr algn="ctr">
              <a:lnSpc>
                <a:spcPts val="16952"/>
              </a:lnSpc>
            </a:pPr>
            <a:endParaRPr lang="en-US" sz="15411" dirty="0">
              <a:solidFill>
                <a:srgbClr val="2B2B2B"/>
              </a:solidFill>
              <a:ea typeface="王漢宗顏楷體"/>
            </a:endParaRPr>
          </a:p>
          <a:p>
            <a:pPr algn="ctr">
              <a:lnSpc>
                <a:spcPts val="8595"/>
              </a:lnSpc>
            </a:pPr>
            <a:r>
              <a:rPr lang="en-US" sz="7813" dirty="0" err="1">
                <a:solidFill>
                  <a:srgbClr val="2B2B2B"/>
                </a:solidFill>
                <a:ea typeface="王漢宗顏楷體"/>
              </a:rPr>
              <a:t>彰化縣溪州鄉防治地層下陷宣導隊</a:t>
            </a:r>
            <a:endParaRPr lang="en-US" sz="7813" dirty="0">
              <a:solidFill>
                <a:srgbClr val="2B2B2B"/>
              </a:solidFill>
              <a:ea typeface="王漢宗顏楷體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60784" y="1997881"/>
            <a:ext cx="5198516" cy="6830393"/>
          </a:xfrm>
          <a:custGeom>
            <a:avLst/>
            <a:gdLst/>
            <a:ahLst/>
            <a:cxnLst/>
            <a:rect l="l" t="t" r="r" b="b"/>
            <a:pathLst>
              <a:path w="5198516" h="6830393">
                <a:moveTo>
                  <a:pt x="0" y="0"/>
                </a:moveTo>
                <a:lnTo>
                  <a:pt x="5198516" y="0"/>
                </a:lnTo>
                <a:lnTo>
                  <a:pt x="5198516" y="6830393"/>
                </a:lnTo>
                <a:lnTo>
                  <a:pt x="0" y="683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06813" y="4394851"/>
            <a:ext cx="10111940" cy="4863449"/>
          </a:xfrm>
          <a:custGeom>
            <a:avLst/>
            <a:gdLst/>
            <a:ahLst/>
            <a:cxnLst/>
            <a:rect l="l" t="t" r="r" b="b"/>
            <a:pathLst>
              <a:path w="10111940" h="4863449">
                <a:moveTo>
                  <a:pt x="0" y="0"/>
                </a:moveTo>
                <a:lnTo>
                  <a:pt x="10111940" y="0"/>
                </a:lnTo>
                <a:lnTo>
                  <a:pt x="10111940" y="4863449"/>
                </a:lnTo>
                <a:lnTo>
                  <a:pt x="0" y="4863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85" b="-828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61519" y="568762"/>
            <a:ext cx="10602529" cy="347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75"/>
              </a:lnSpc>
            </a:pPr>
            <a:r>
              <a:rPr lang="en-US" sz="7312">
                <a:solidFill>
                  <a:srgbClr val="2B2B2B"/>
                </a:solidFill>
                <a:latin typeface="王漢宗顏楷體"/>
                <a:ea typeface="王漢宗顏楷體"/>
              </a:rPr>
              <a:t> 校園裡的</a:t>
            </a:r>
          </a:p>
          <a:p>
            <a:pPr>
              <a:lnSpc>
                <a:spcPts val="8775"/>
              </a:lnSpc>
            </a:pPr>
            <a:r>
              <a:rPr lang="en-US" sz="7312">
                <a:solidFill>
                  <a:srgbClr val="FF3131"/>
                </a:solidFill>
                <a:ea typeface="王漢宗顏楷體"/>
              </a:rPr>
              <a:t>蛋黃哥</a:t>
            </a:r>
            <a:r>
              <a:rPr lang="en-US" sz="7312">
                <a:solidFill>
                  <a:srgbClr val="2B2B2B"/>
                </a:solidFill>
                <a:ea typeface="王漢宗顏楷體"/>
              </a:rPr>
              <a:t>及</a:t>
            </a:r>
            <a:r>
              <a:rPr lang="en-US" sz="7312">
                <a:solidFill>
                  <a:srgbClr val="FF3131"/>
                </a:solidFill>
                <a:ea typeface="王漢宗顏楷體"/>
              </a:rPr>
              <a:t>小房子</a:t>
            </a:r>
          </a:p>
          <a:p>
            <a:pPr marL="0" lvl="0" indent="0">
              <a:lnSpc>
                <a:spcPts val="8655"/>
              </a:lnSpc>
              <a:spcBef>
                <a:spcPct val="0"/>
              </a:spcBef>
            </a:pPr>
            <a:r>
              <a:rPr lang="en-US" sz="7212">
                <a:solidFill>
                  <a:srgbClr val="2B2B2B"/>
                </a:solidFill>
                <a:ea typeface="王漢宗顏楷體"/>
              </a:rPr>
              <a:t>引起我們的好奇心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4976" y="85725"/>
            <a:ext cx="17978047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749"/>
              </a:lnSpc>
              <a:spcBef>
                <a:spcPct val="0"/>
              </a:spcBef>
            </a:pPr>
            <a:r>
              <a:rPr lang="en-US" sz="9791">
                <a:solidFill>
                  <a:srgbClr val="2B2B2B"/>
                </a:solidFill>
                <a:ea typeface="王漢宗顏楷體"/>
              </a:rPr>
              <a:t>水利署人員到班宣導地層下陷</a:t>
            </a:r>
          </a:p>
        </p:txBody>
      </p:sp>
      <p:sp>
        <p:nvSpPr>
          <p:cNvPr id="3" name="Freeform 3"/>
          <p:cNvSpPr/>
          <p:nvPr/>
        </p:nvSpPr>
        <p:spPr>
          <a:xfrm>
            <a:off x="1645553" y="1833927"/>
            <a:ext cx="15316642" cy="9092442"/>
          </a:xfrm>
          <a:custGeom>
            <a:avLst/>
            <a:gdLst/>
            <a:ahLst/>
            <a:cxnLst/>
            <a:rect l="l" t="t" r="r" b="b"/>
            <a:pathLst>
              <a:path w="15316642" h="9092442">
                <a:moveTo>
                  <a:pt x="0" y="0"/>
                </a:moveTo>
                <a:lnTo>
                  <a:pt x="15316642" y="0"/>
                </a:lnTo>
                <a:lnTo>
                  <a:pt x="15316642" y="9092441"/>
                </a:lnTo>
                <a:lnTo>
                  <a:pt x="0" y="9092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26" r="-3439" b="-2570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003568" y="8876031"/>
            <a:ext cx="428086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</a:pPr>
            <a:r>
              <a:rPr lang="en-US" sz="2200" u="none">
                <a:solidFill>
                  <a:srgbClr val="2B2B2B"/>
                </a:solidFill>
                <a:ea typeface="芫荽"/>
              </a:rPr>
              <a:t>返回議程頁面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345190" y="1424480"/>
            <a:ext cx="19770751" cy="1826253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9649" y="1747838"/>
            <a:ext cx="11315144" cy="665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8"/>
              </a:lnSpc>
            </a:pPr>
            <a:r>
              <a:rPr lang="en-US" sz="6399">
                <a:solidFill>
                  <a:srgbClr val="2B2B2B"/>
                </a:solidFill>
                <a:ea typeface="王漢宗顏楷體"/>
              </a:rPr>
              <a:t>原來</a:t>
            </a:r>
          </a:p>
          <a:p>
            <a:pPr>
              <a:lnSpc>
                <a:spcPts val="11407"/>
              </a:lnSpc>
            </a:pPr>
            <a:r>
              <a:rPr lang="en-US" sz="9506">
                <a:solidFill>
                  <a:srgbClr val="FF3131"/>
                </a:solidFill>
                <a:ea typeface="王漢宗顏楷體"/>
              </a:rPr>
              <a:t>溪州鄉</a:t>
            </a:r>
          </a:p>
          <a:p>
            <a:pPr>
              <a:lnSpc>
                <a:spcPts val="8158"/>
              </a:lnSpc>
            </a:pPr>
            <a:r>
              <a:rPr lang="en-US" sz="6799">
                <a:solidFill>
                  <a:srgbClr val="2B2B2B"/>
                </a:solidFill>
                <a:ea typeface="王漢宗顏楷體"/>
              </a:rPr>
              <a:t>地層顯著下陷面積是全縣最高</a:t>
            </a:r>
          </a:p>
          <a:p>
            <a:pPr>
              <a:lnSpc>
                <a:spcPts val="8487"/>
              </a:lnSpc>
            </a:pPr>
            <a:r>
              <a:rPr lang="en-US" sz="7073">
                <a:solidFill>
                  <a:srgbClr val="2B2B2B"/>
                </a:solidFill>
                <a:ea typeface="王漢宗顏楷體"/>
              </a:rPr>
              <a:t>且是地下水一級管制區  </a:t>
            </a:r>
          </a:p>
          <a:p>
            <a:pPr>
              <a:lnSpc>
                <a:spcPts val="8158"/>
              </a:lnSpc>
            </a:pPr>
            <a:r>
              <a:rPr lang="en-US" sz="6799">
                <a:solidFill>
                  <a:srgbClr val="2B2B2B"/>
                </a:solidFill>
                <a:latin typeface="王漢宗勘流亭"/>
              </a:rPr>
              <a:t> </a:t>
            </a:r>
          </a:p>
          <a:p>
            <a:pPr marL="0" lvl="0" indent="0">
              <a:lnSpc>
                <a:spcPts val="7678"/>
              </a:lnSpc>
              <a:spcBef>
                <a:spcPct val="0"/>
              </a:spcBef>
            </a:pPr>
            <a:endParaRPr lang="en-US" sz="6799">
              <a:solidFill>
                <a:srgbClr val="2B2B2B"/>
              </a:solidFill>
              <a:latin typeface="王漢宗勘流亭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rot="-3982960">
            <a:off x="13745551" y="-3705176"/>
            <a:ext cx="5352514" cy="7410352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1954793" y="1028700"/>
            <a:ext cx="6941537" cy="8309878"/>
          </a:xfrm>
          <a:custGeom>
            <a:avLst/>
            <a:gdLst/>
            <a:ahLst/>
            <a:cxnLst/>
            <a:rect l="l" t="t" r="r" b="b"/>
            <a:pathLst>
              <a:path w="6941537" h="8309878">
                <a:moveTo>
                  <a:pt x="0" y="0"/>
                </a:moveTo>
                <a:lnTo>
                  <a:pt x="6941537" y="0"/>
                </a:lnTo>
                <a:lnTo>
                  <a:pt x="6941537" y="8309878"/>
                </a:lnTo>
                <a:lnTo>
                  <a:pt x="0" y="8309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417" b="-11417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3427" y="1256903"/>
            <a:ext cx="18044573" cy="665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05"/>
              </a:lnSpc>
            </a:pPr>
            <a:r>
              <a:rPr lang="en-US" sz="8754">
                <a:solidFill>
                  <a:srgbClr val="FF3131"/>
                </a:solidFill>
                <a:ea typeface="王漢宗顏楷體"/>
              </a:rPr>
              <a:t>自己的家鄉 自己救</a:t>
            </a:r>
          </a:p>
          <a:p>
            <a:pPr>
              <a:lnSpc>
                <a:spcPts val="9185"/>
              </a:lnSpc>
            </a:pPr>
            <a:endParaRPr lang="en-US" sz="8754">
              <a:solidFill>
                <a:srgbClr val="FF3131"/>
              </a:solidFill>
              <a:ea typeface="王漢宗顏楷體"/>
            </a:endParaRPr>
          </a:p>
          <a:p>
            <a:pPr>
              <a:lnSpc>
                <a:spcPts val="9185"/>
              </a:lnSpc>
            </a:pPr>
            <a:r>
              <a:rPr lang="en-US" sz="7654">
                <a:solidFill>
                  <a:srgbClr val="2B2B2B"/>
                </a:solidFill>
                <a:ea typeface="王漢宗顏楷體"/>
              </a:rPr>
              <a:t>我們決定組成</a:t>
            </a:r>
          </a:p>
          <a:p>
            <a:pPr>
              <a:lnSpc>
                <a:spcPts val="9185"/>
              </a:lnSpc>
            </a:pPr>
            <a:endParaRPr lang="en-US" sz="7654">
              <a:solidFill>
                <a:srgbClr val="2B2B2B"/>
              </a:solidFill>
              <a:ea typeface="王漢宗顏楷體"/>
            </a:endParaRPr>
          </a:p>
          <a:p>
            <a:pPr marL="0" lvl="0" indent="0">
              <a:lnSpc>
                <a:spcPts val="13065"/>
              </a:lnSpc>
              <a:spcBef>
                <a:spcPct val="0"/>
              </a:spcBef>
            </a:pPr>
            <a:r>
              <a:rPr lang="en-US" sz="10887">
                <a:solidFill>
                  <a:srgbClr val="FF3131"/>
                </a:solidFill>
                <a:ea typeface="王漢宗顏楷體"/>
              </a:rPr>
              <a:t>溪州國小防治地層下陷宣導隊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25</Words>
  <Application>Microsoft Office PowerPoint</Application>
  <PresentationFormat>自訂</PresentationFormat>
  <Paragraphs>19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1" baseType="lpstr">
      <vt:lpstr>Calibri</vt:lpstr>
      <vt:lpstr>王漢宗顏楷體</vt:lpstr>
      <vt:lpstr>王漢宗勘流亭</vt:lpstr>
      <vt:lpstr>Arial</vt:lpstr>
      <vt:lpstr>芫荽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「陷」時行動，「現」時搶救</dc:title>
  <dc:creator>PCUSER</dc:creator>
  <cp:lastModifiedBy>宜慈 林</cp:lastModifiedBy>
  <cp:revision>2</cp:revision>
  <dcterms:created xsi:type="dcterms:W3CDTF">2006-08-16T00:00:00Z</dcterms:created>
  <dcterms:modified xsi:type="dcterms:W3CDTF">2024-02-17T14:42:12Z</dcterms:modified>
  <dc:identifier>DAF7JtH5hh8</dc:identifier>
</cp:coreProperties>
</file>