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2" r:id="rId3"/>
    <p:sldId id="263" r:id="rId4"/>
    <p:sldId id="264" r:id="rId5"/>
  </p:sldIdLst>
  <p:sldSz cx="18288000" cy="10287000"/>
  <p:notesSz cx="6858000" cy="9144000"/>
  <p:embeddedFontLst>
    <p:embeddedFont>
      <p:font typeface="王漢宗顏楷體" panose="02020500000000000000" charset="-12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CF20764-12E8-48B9-8503-DEE9B687EE04}">
          <p14:sldIdLst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20797" y="4073106"/>
            <a:ext cx="6046886" cy="3709391"/>
          </a:xfrm>
          <a:custGeom>
            <a:avLst/>
            <a:gdLst/>
            <a:ahLst/>
            <a:cxnLst/>
            <a:rect l="l" t="t" r="r" b="b"/>
            <a:pathLst>
              <a:path w="6046886" h="3709391">
                <a:moveTo>
                  <a:pt x="0" y="0"/>
                </a:moveTo>
                <a:lnTo>
                  <a:pt x="6046886" y="0"/>
                </a:lnTo>
                <a:lnTo>
                  <a:pt x="6046886" y="3709391"/>
                </a:lnTo>
                <a:lnTo>
                  <a:pt x="0" y="3709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6" r="-9737" b="-1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7832" y="4202310"/>
            <a:ext cx="5636630" cy="3580186"/>
          </a:xfrm>
          <a:custGeom>
            <a:avLst/>
            <a:gdLst/>
            <a:ahLst/>
            <a:cxnLst/>
            <a:rect l="l" t="t" r="r" b="b"/>
            <a:pathLst>
              <a:path w="5636630" h="3580186">
                <a:moveTo>
                  <a:pt x="0" y="0"/>
                </a:moveTo>
                <a:lnTo>
                  <a:pt x="5636630" y="0"/>
                </a:lnTo>
                <a:lnTo>
                  <a:pt x="5636630" y="3580187"/>
                </a:lnTo>
                <a:lnTo>
                  <a:pt x="0" y="358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11" t="-44803" r="-59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1351" y="4202310"/>
            <a:ext cx="5426456" cy="3580186"/>
          </a:xfrm>
          <a:custGeom>
            <a:avLst/>
            <a:gdLst/>
            <a:ahLst/>
            <a:cxnLst/>
            <a:rect l="l" t="t" r="r" b="b"/>
            <a:pathLst>
              <a:path w="5426456" h="3580186">
                <a:moveTo>
                  <a:pt x="0" y="0"/>
                </a:moveTo>
                <a:lnTo>
                  <a:pt x="5426456" y="0"/>
                </a:lnTo>
                <a:lnTo>
                  <a:pt x="5426456" y="3580187"/>
                </a:lnTo>
                <a:lnTo>
                  <a:pt x="0" y="3580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053" t="-10375" r="-17026" b="-6775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1351" y="7821154"/>
            <a:ext cx="4783514" cy="232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</a:pPr>
            <a:r>
              <a:rPr lang="en-US" sz="4499">
                <a:solidFill>
                  <a:srgbClr val="2B2B2B"/>
                </a:solidFill>
                <a:ea typeface="王漢宗顏楷體"/>
              </a:rPr>
              <a:t>老師帶領我們搜尋資料</a:t>
            </a:r>
          </a:p>
          <a:p>
            <a:pPr marL="0" lvl="0" indent="0" algn="ctr">
              <a:lnSpc>
                <a:spcPts val="5319"/>
              </a:lnSpc>
            </a:pPr>
            <a:endParaRPr lang="en-US" sz="4499">
              <a:solidFill>
                <a:srgbClr val="2B2B2B"/>
              </a:solidFill>
              <a:ea typeface="王漢宗顏楷體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15175" y="7821154"/>
            <a:ext cx="4057650" cy="2244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2B2B2B"/>
                </a:solidFill>
                <a:ea typeface="王漢宗顏楷體"/>
              </a:rPr>
              <a:t>分組蒐集</a:t>
            </a:r>
          </a:p>
          <a:p>
            <a:pPr marL="0" lvl="0" indent="0" algn="ctr">
              <a:lnSpc>
                <a:spcPts val="6299"/>
              </a:lnSpc>
            </a:pPr>
            <a:r>
              <a:rPr lang="en-US" sz="4499">
                <a:solidFill>
                  <a:srgbClr val="2B2B2B"/>
                </a:solidFill>
                <a:ea typeface="王漢宗顏楷體"/>
              </a:rPr>
              <a:t>地層下陷的資料</a:t>
            </a:r>
          </a:p>
          <a:p>
            <a:pPr marL="0" lvl="0" indent="0" algn="ctr">
              <a:lnSpc>
                <a:spcPts val="4619"/>
              </a:lnSpc>
            </a:pPr>
            <a:endParaRPr lang="en-US" sz="4499">
              <a:solidFill>
                <a:srgbClr val="2B2B2B"/>
              </a:solidFill>
              <a:ea typeface="王漢宗顏楷體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44500" y="7821154"/>
            <a:ext cx="3194268" cy="239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</a:pPr>
            <a:r>
              <a:rPr lang="en-US" sz="4499">
                <a:solidFill>
                  <a:srgbClr val="2B2B2B"/>
                </a:solidFill>
                <a:latin typeface="王漢宗顏楷體"/>
                <a:ea typeface="王漢宗顏楷體"/>
              </a:rPr>
              <a:t>   分</a:t>
            </a:r>
            <a:r>
              <a:rPr lang="en-US" sz="4499" u="none">
                <a:solidFill>
                  <a:srgbClr val="2B2B2B"/>
                </a:solidFill>
                <a:ea typeface="王漢宗顏楷體"/>
              </a:rPr>
              <a:t>組上台報告</a:t>
            </a:r>
          </a:p>
          <a:p>
            <a:pPr marL="0" lvl="0" indent="0" algn="ctr">
              <a:lnSpc>
                <a:spcPts val="5879"/>
              </a:lnSpc>
            </a:pPr>
            <a:endParaRPr lang="en-US" sz="4499" u="none">
              <a:solidFill>
                <a:srgbClr val="2B2B2B"/>
              </a:solidFill>
              <a:ea typeface="王漢宗顏楷體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38565" y="885825"/>
            <a:ext cx="1532911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8"/>
              </a:lnSpc>
            </a:pPr>
            <a:r>
              <a:rPr lang="en-US" sz="7082">
                <a:solidFill>
                  <a:srgbClr val="2B2B2B"/>
                </a:solidFill>
                <a:ea typeface="王漢宗顏楷體"/>
              </a:rPr>
              <a:t>透過</a:t>
            </a:r>
            <a:r>
              <a:rPr lang="en-US" sz="7082">
                <a:solidFill>
                  <a:srgbClr val="FF3131"/>
                </a:solidFill>
                <a:ea typeface="王漢宗顏楷體"/>
              </a:rPr>
              <a:t>行動學習載具 </a:t>
            </a:r>
            <a:r>
              <a:rPr lang="en-US" sz="7082">
                <a:solidFill>
                  <a:srgbClr val="2B2B2B"/>
                </a:solidFill>
                <a:latin typeface="王漢宗顏楷體"/>
              </a:rPr>
              <a:t> </a:t>
            </a:r>
          </a:p>
          <a:p>
            <a:pPr marL="0" lvl="0" indent="0" algn="ctr">
              <a:lnSpc>
                <a:spcPts val="8498"/>
              </a:lnSpc>
              <a:spcBef>
                <a:spcPct val="0"/>
              </a:spcBef>
            </a:pPr>
            <a:r>
              <a:rPr lang="en-US" sz="7082">
                <a:solidFill>
                  <a:srgbClr val="2B2B2B"/>
                </a:solidFill>
                <a:ea typeface="王漢宗顏楷體"/>
              </a:rPr>
              <a:t>我們找到地層下陷的相關資料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8062521" y="2112153"/>
            <a:ext cx="1675260" cy="18124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12939517" y="4527914"/>
            <a:ext cx="1812471" cy="1344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5516417" y="2112153"/>
            <a:ext cx="1742883" cy="1812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>
            <a:off x="10432205" y="4363179"/>
            <a:ext cx="1812471" cy="16742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25000"/>
          </a:blip>
          <a:srcRect/>
          <a:stretch>
            <a:fillRect/>
          </a:stretch>
        </p:blipFill>
        <p:spPr>
          <a:xfrm>
            <a:off x="8019047" y="4294046"/>
            <a:ext cx="1718317" cy="1812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25000"/>
          </a:blip>
          <a:srcRect/>
          <a:stretch>
            <a:fillRect/>
          </a:stretch>
        </p:blipFill>
        <p:spPr>
          <a:xfrm>
            <a:off x="13492810" y="2113754"/>
            <a:ext cx="1812471" cy="1809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25000"/>
          </a:blip>
          <a:srcRect/>
          <a:stretch>
            <a:fillRect/>
          </a:stretch>
        </p:blipFill>
        <p:spPr>
          <a:xfrm>
            <a:off x="11972523" y="2112153"/>
            <a:ext cx="1309152" cy="1812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alphaModFix amt="25000"/>
          </a:blip>
          <a:srcRect/>
          <a:stretch>
            <a:fillRect/>
          </a:stretch>
        </p:blipFill>
        <p:spPr>
          <a:xfrm>
            <a:off x="9948916" y="2160875"/>
            <a:ext cx="1812471" cy="171502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-23337" y="0"/>
            <a:ext cx="5834845" cy="6682263"/>
          </a:xfrm>
          <a:custGeom>
            <a:avLst/>
            <a:gdLst/>
            <a:ahLst/>
            <a:cxnLst/>
            <a:rect l="l" t="t" r="r" b="b"/>
            <a:pathLst>
              <a:path w="5834845" h="6682263">
                <a:moveTo>
                  <a:pt x="0" y="0"/>
                </a:moveTo>
                <a:lnTo>
                  <a:pt x="5834845" y="0"/>
                </a:lnTo>
                <a:lnTo>
                  <a:pt x="5834845" y="6682263"/>
                </a:lnTo>
                <a:lnTo>
                  <a:pt x="0" y="66822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394" r="-1904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35483" y="-377356"/>
            <a:ext cx="10983232" cy="7367918"/>
          </a:xfrm>
          <a:custGeom>
            <a:avLst/>
            <a:gdLst/>
            <a:ahLst/>
            <a:cxnLst/>
            <a:rect l="l" t="t" r="r" b="b"/>
            <a:pathLst>
              <a:path w="10983232" h="7367918">
                <a:moveTo>
                  <a:pt x="0" y="0"/>
                </a:moveTo>
                <a:lnTo>
                  <a:pt x="10983232" y="0"/>
                </a:lnTo>
                <a:lnTo>
                  <a:pt x="10983232" y="7367918"/>
                </a:lnTo>
                <a:lnTo>
                  <a:pt x="0" y="7367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06529" y="7000875"/>
            <a:ext cx="11111985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王漢宗顏楷體"/>
                <a:ea typeface="王漢宗顏楷體"/>
              </a:rPr>
              <a:t> 我們使用豆花和餅乾做實驗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ea typeface="王漢宗顏楷體"/>
              </a:rPr>
              <a:t>模擬</a:t>
            </a:r>
            <a:r>
              <a:rPr lang="en-US" sz="6999">
                <a:solidFill>
                  <a:srgbClr val="FF3131"/>
                </a:solidFill>
                <a:ea typeface="王漢宗顏楷體"/>
              </a:rPr>
              <a:t>地層下陷</a:t>
            </a:r>
            <a:r>
              <a:rPr lang="en-US" sz="6999">
                <a:solidFill>
                  <a:srgbClr val="000000"/>
                </a:solidFill>
                <a:ea typeface="王漢宗顏楷體"/>
              </a:rPr>
              <a:t>時的可怕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66485" y="4633075"/>
            <a:ext cx="1783857" cy="133004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2883357"/>
            <a:ext cx="5266371" cy="7209793"/>
          </a:xfrm>
          <a:custGeom>
            <a:avLst/>
            <a:gdLst/>
            <a:ahLst/>
            <a:cxnLst/>
            <a:rect l="l" t="t" r="r" b="b"/>
            <a:pathLst>
              <a:path w="5266371" h="7209793">
                <a:moveTo>
                  <a:pt x="0" y="0"/>
                </a:moveTo>
                <a:lnTo>
                  <a:pt x="5266371" y="0"/>
                </a:lnTo>
                <a:lnTo>
                  <a:pt x="5266371" y="7209793"/>
                </a:lnTo>
                <a:lnTo>
                  <a:pt x="0" y="720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76864" y="2883357"/>
            <a:ext cx="4848911" cy="7231093"/>
          </a:xfrm>
          <a:custGeom>
            <a:avLst/>
            <a:gdLst/>
            <a:ahLst/>
            <a:cxnLst/>
            <a:rect l="l" t="t" r="r" b="b"/>
            <a:pathLst>
              <a:path w="4848911" h="7231093">
                <a:moveTo>
                  <a:pt x="0" y="0"/>
                </a:moveTo>
                <a:lnTo>
                  <a:pt x="4848911" y="0"/>
                </a:lnTo>
                <a:lnTo>
                  <a:pt x="4848911" y="7231093"/>
                </a:lnTo>
                <a:lnTo>
                  <a:pt x="0" y="7231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6739" y="2643687"/>
            <a:ext cx="7729757" cy="7710432"/>
          </a:xfrm>
          <a:custGeom>
            <a:avLst/>
            <a:gdLst/>
            <a:ahLst/>
            <a:cxnLst/>
            <a:rect l="l" t="t" r="r" b="b"/>
            <a:pathLst>
              <a:path w="7729757" h="7710432">
                <a:moveTo>
                  <a:pt x="0" y="0"/>
                </a:moveTo>
                <a:lnTo>
                  <a:pt x="7729757" y="0"/>
                </a:lnTo>
                <a:lnTo>
                  <a:pt x="7729757" y="7710433"/>
                </a:lnTo>
                <a:lnTo>
                  <a:pt x="0" y="7710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6371" y="610637"/>
            <a:ext cx="10567273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3"/>
              </a:lnSpc>
            </a:pPr>
            <a:r>
              <a:rPr lang="en-US" sz="6002">
                <a:solidFill>
                  <a:srgbClr val="000000"/>
                </a:solidFill>
                <a:ea typeface="王漢宗顏楷體"/>
              </a:rPr>
              <a:t>我們反思後</a:t>
            </a:r>
          </a:p>
          <a:p>
            <a:pPr algn="ctr">
              <a:lnSpc>
                <a:spcPts val="7203"/>
              </a:lnSpc>
              <a:spcBef>
                <a:spcPct val="0"/>
              </a:spcBef>
            </a:pPr>
            <a:r>
              <a:rPr lang="en-US" sz="6002">
                <a:solidFill>
                  <a:srgbClr val="000000"/>
                </a:solidFill>
                <a:ea typeface="王漢宗顏楷體"/>
              </a:rPr>
              <a:t>完成</a:t>
            </a:r>
            <a:r>
              <a:rPr lang="en-US" sz="6002">
                <a:solidFill>
                  <a:srgbClr val="FF3131"/>
                </a:solidFill>
                <a:ea typeface="王漢宗顏楷體"/>
              </a:rPr>
              <a:t>學習單</a:t>
            </a:r>
            <a:r>
              <a:rPr lang="en-US" sz="6002">
                <a:solidFill>
                  <a:srgbClr val="000000"/>
                </a:solidFill>
                <a:ea typeface="王漢宗顏楷體"/>
              </a:rPr>
              <a:t>及</a:t>
            </a:r>
            <a:r>
              <a:rPr lang="en-US" sz="6002">
                <a:solidFill>
                  <a:srgbClr val="FF3131"/>
                </a:solidFill>
                <a:ea typeface="王漢宗顏楷體"/>
              </a:rPr>
              <a:t>繪製地下水層圖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21370" y="991777"/>
            <a:ext cx="337930" cy="337930"/>
          </a:xfrm>
          <a:custGeom>
            <a:avLst/>
            <a:gdLst/>
            <a:ahLst/>
            <a:cxnLst/>
            <a:rect l="l" t="t" r="r" b="b"/>
            <a:pathLst>
              <a:path w="337930" h="337930">
                <a:moveTo>
                  <a:pt x="0" y="0"/>
                </a:moveTo>
                <a:lnTo>
                  <a:pt x="337930" y="0"/>
                </a:lnTo>
                <a:lnTo>
                  <a:pt x="337930" y="337930"/>
                </a:lnTo>
                <a:lnTo>
                  <a:pt x="0" y="33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19076" y="3644631"/>
            <a:ext cx="11751855" cy="6642369"/>
          </a:xfrm>
          <a:custGeom>
            <a:avLst/>
            <a:gdLst/>
            <a:ahLst/>
            <a:cxnLst/>
            <a:rect l="l" t="t" r="r" b="b"/>
            <a:pathLst>
              <a:path w="11751855" h="6642369">
                <a:moveTo>
                  <a:pt x="0" y="0"/>
                </a:moveTo>
                <a:lnTo>
                  <a:pt x="11751855" y="0"/>
                </a:lnTo>
                <a:lnTo>
                  <a:pt x="11751855" y="6642369"/>
                </a:lnTo>
                <a:lnTo>
                  <a:pt x="0" y="6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3" b="-300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6534" y="268655"/>
            <a:ext cx="11672579" cy="460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4"/>
              </a:lnSpc>
            </a:pPr>
            <a:r>
              <a:rPr lang="en-US" sz="7354">
                <a:solidFill>
                  <a:srgbClr val="2B2B2B"/>
                </a:solidFill>
                <a:ea typeface="王漢宗顏楷體"/>
              </a:rPr>
              <a:t>我們把蒐尋的地層下陷資料</a:t>
            </a:r>
          </a:p>
          <a:p>
            <a:pPr>
              <a:lnSpc>
                <a:spcPts val="8824"/>
              </a:lnSpc>
            </a:pPr>
            <a:r>
              <a:rPr lang="en-US" sz="7354">
                <a:solidFill>
                  <a:srgbClr val="2B2B2B"/>
                </a:solidFill>
                <a:ea typeface="王漢宗顏楷體"/>
              </a:rPr>
              <a:t>分析統整成</a:t>
            </a:r>
          </a:p>
          <a:p>
            <a:pPr>
              <a:lnSpc>
                <a:spcPts val="8824"/>
              </a:lnSpc>
            </a:pPr>
            <a:endParaRPr lang="en-US" sz="7354">
              <a:solidFill>
                <a:srgbClr val="2B2B2B"/>
              </a:solidFill>
              <a:ea typeface="王漢宗顏楷體"/>
            </a:endParaRPr>
          </a:p>
          <a:p>
            <a:pPr marL="0" lvl="0" indent="0" algn="l">
              <a:lnSpc>
                <a:spcPts val="8824"/>
              </a:lnSpc>
              <a:spcBef>
                <a:spcPct val="0"/>
              </a:spcBef>
            </a:pPr>
            <a:r>
              <a:rPr lang="en-US" sz="7354">
                <a:solidFill>
                  <a:srgbClr val="FF3131"/>
                </a:solidFill>
                <a:latin typeface="王漢宗顏楷體"/>
                <a:ea typeface="王漢宗顏楷體"/>
              </a:rPr>
              <a:t>28張簡報</a:t>
            </a:r>
            <a:r>
              <a:rPr lang="en-US" sz="7354">
                <a:solidFill>
                  <a:srgbClr val="2B2B2B"/>
                </a:solidFill>
                <a:latin typeface="王漢宗顏楷體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</Words>
  <Application>Microsoft Office PowerPoint</Application>
  <PresentationFormat>自訂</PresentationFormat>
  <Paragraphs>14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8" baseType="lpstr">
      <vt:lpstr>Calibri</vt:lpstr>
      <vt:lpstr>王漢宗顏楷體</vt:lpstr>
      <vt:lpstr>Arial</vt:lpstr>
      <vt:lpstr>Office Theme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「陷」時行動，「現」時搶救</dc:title>
  <dc:creator>PCUSER</dc:creator>
  <cp:lastModifiedBy>宜慈 林</cp:lastModifiedBy>
  <cp:revision>3</cp:revision>
  <dcterms:created xsi:type="dcterms:W3CDTF">2006-08-16T00:00:00Z</dcterms:created>
  <dcterms:modified xsi:type="dcterms:W3CDTF">2024-02-17T14:48:05Z</dcterms:modified>
  <dc:identifier>DAF7JtH5hh8</dc:identifier>
</cp:coreProperties>
</file>