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</p:sldIdLst>
  <p:sldSz cx="18288000" cy="10287000"/>
  <p:notesSz cx="6858000" cy="9144000"/>
  <p:embeddedFontLst>
    <p:embeddedFont>
      <p:font typeface="王漢宗顏楷體" panose="02020500000000000000" charset="-12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22" autoAdjust="0"/>
  </p:normalViewPr>
  <p:slideViewPr>
    <p:cSldViewPr>
      <p:cViewPr varScale="1">
        <p:scale>
          <a:sx n="52" d="100"/>
          <a:sy n="52" d="100"/>
        </p:scale>
        <p:origin x="8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476" y="2526778"/>
            <a:ext cx="9197966" cy="7599820"/>
          </a:xfrm>
          <a:custGeom>
            <a:avLst/>
            <a:gdLst/>
            <a:ahLst/>
            <a:cxnLst/>
            <a:rect l="l" t="t" r="r" b="b"/>
            <a:pathLst>
              <a:path w="9197966" h="7599820">
                <a:moveTo>
                  <a:pt x="0" y="0"/>
                </a:moveTo>
                <a:lnTo>
                  <a:pt x="9197967" y="0"/>
                </a:lnTo>
                <a:lnTo>
                  <a:pt x="9197967" y="7599820"/>
                </a:lnTo>
                <a:lnTo>
                  <a:pt x="0" y="7599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46102" y="3747083"/>
            <a:ext cx="8250830" cy="5511217"/>
          </a:xfrm>
          <a:custGeom>
            <a:avLst/>
            <a:gdLst/>
            <a:ahLst/>
            <a:cxnLst/>
            <a:rect l="l" t="t" r="r" b="b"/>
            <a:pathLst>
              <a:path w="8250830" h="5511217">
                <a:moveTo>
                  <a:pt x="0" y="0"/>
                </a:moveTo>
                <a:lnTo>
                  <a:pt x="8250830" y="0"/>
                </a:lnTo>
                <a:lnTo>
                  <a:pt x="8250830" y="5511217"/>
                </a:lnTo>
                <a:lnTo>
                  <a:pt x="0" y="5511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93" r="-22475" b="-226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3908" y="876300"/>
            <a:ext cx="17231912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4"/>
              </a:lnSpc>
              <a:spcBef>
                <a:spcPct val="0"/>
              </a:spcBef>
            </a:pPr>
            <a:r>
              <a:rPr lang="en-US" sz="7611" dirty="0" err="1">
                <a:solidFill>
                  <a:srgbClr val="2B2B2B"/>
                </a:solidFill>
                <a:ea typeface="王漢宗顏楷體"/>
              </a:rPr>
              <a:t>最難苦任務</a:t>
            </a:r>
            <a:r>
              <a:rPr lang="en-US" sz="7611" dirty="0">
                <a:solidFill>
                  <a:srgbClr val="2B2B2B"/>
                </a:solidFill>
                <a:ea typeface="王漢宗顏楷體"/>
              </a:rPr>
              <a:t>  </a:t>
            </a:r>
            <a:r>
              <a:rPr lang="en-US" sz="7611" dirty="0" err="1">
                <a:solidFill>
                  <a:srgbClr val="FF3131"/>
                </a:solidFill>
                <a:ea typeface="王漢宗顏楷體"/>
              </a:rPr>
              <a:t>深入社區</a:t>
            </a:r>
            <a:r>
              <a:rPr lang="en-US" sz="7611" dirty="0">
                <a:solidFill>
                  <a:srgbClr val="2B2B2B"/>
                </a:solidFill>
                <a:latin typeface="王漢宗顏楷體"/>
              </a:rPr>
              <a:t> </a:t>
            </a:r>
            <a:r>
              <a:rPr lang="en-US" sz="7611" dirty="0" err="1">
                <a:solidFill>
                  <a:srgbClr val="FF3131"/>
                </a:solidFill>
                <a:ea typeface="王漢宗顏楷體"/>
              </a:rPr>
              <a:t>走入農田</a:t>
            </a:r>
            <a:r>
              <a:rPr lang="en-US" sz="7611" dirty="0">
                <a:solidFill>
                  <a:srgbClr val="FF3131"/>
                </a:solidFill>
                <a:ea typeface="王漢宗顏楷體"/>
              </a:rPr>
              <a:t> </a:t>
            </a:r>
            <a:r>
              <a:rPr lang="en-US" sz="7611" dirty="0" err="1">
                <a:solidFill>
                  <a:srgbClr val="2B2B2B"/>
                </a:solidFill>
                <a:ea typeface="王漢宗顏楷體"/>
              </a:rPr>
              <a:t>宣導</a:t>
            </a:r>
            <a:r>
              <a:rPr lang="en-US" sz="7611" dirty="0">
                <a:solidFill>
                  <a:srgbClr val="2B2B2B"/>
                </a:solidFill>
                <a:ea typeface="王漢宗顏楷體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36620" y="1141797"/>
            <a:ext cx="1924218" cy="1798269"/>
            <a:chOff x="0" y="0"/>
            <a:chExt cx="2565623" cy="23976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5623" cy="2397692"/>
            </a:xfrm>
            <a:custGeom>
              <a:avLst/>
              <a:gdLst/>
              <a:ahLst/>
              <a:cxnLst/>
              <a:rect l="l" t="t" r="r" b="b"/>
              <a:pathLst>
                <a:path w="2565623" h="2397692">
                  <a:moveTo>
                    <a:pt x="0" y="0"/>
                  </a:moveTo>
                  <a:lnTo>
                    <a:pt x="2565623" y="0"/>
                  </a:lnTo>
                  <a:lnTo>
                    <a:pt x="2565623" y="2397692"/>
                  </a:lnTo>
                  <a:lnTo>
                    <a:pt x="0" y="2397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38997" y="761119"/>
              <a:ext cx="687630" cy="875454"/>
            </a:xfrm>
            <a:custGeom>
              <a:avLst/>
              <a:gdLst/>
              <a:ahLst/>
              <a:cxnLst/>
              <a:rect l="l" t="t" r="r" b="b"/>
              <a:pathLst>
                <a:path w="687630" h="875454">
                  <a:moveTo>
                    <a:pt x="0" y="0"/>
                  </a:moveTo>
                  <a:lnTo>
                    <a:pt x="687629" y="0"/>
                  </a:lnTo>
                  <a:lnTo>
                    <a:pt x="687629" y="875454"/>
                  </a:lnTo>
                  <a:lnTo>
                    <a:pt x="0" y="875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099894" y="5445936"/>
            <a:ext cx="1797669" cy="1851531"/>
            <a:chOff x="0" y="0"/>
            <a:chExt cx="2396892" cy="24687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96892" cy="2468709"/>
            </a:xfrm>
            <a:custGeom>
              <a:avLst/>
              <a:gdLst/>
              <a:ahLst/>
              <a:cxnLst/>
              <a:rect l="l" t="t" r="r" b="b"/>
              <a:pathLst>
                <a:path w="2396892" h="2468709">
                  <a:moveTo>
                    <a:pt x="0" y="0"/>
                  </a:moveTo>
                  <a:lnTo>
                    <a:pt x="2396892" y="0"/>
                  </a:lnTo>
                  <a:lnTo>
                    <a:pt x="2396892" y="2468709"/>
                  </a:lnTo>
                  <a:lnTo>
                    <a:pt x="0" y="2468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21096" y="793457"/>
              <a:ext cx="954700" cy="881795"/>
            </a:xfrm>
            <a:custGeom>
              <a:avLst/>
              <a:gdLst/>
              <a:ahLst/>
              <a:cxnLst/>
              <a:rect l="l" t="t" r="r" b="b"/>
              <a:pathLst>
                <a:path w="954700" h="881795">
                  <a:moveTo>
                    <a:pt x="0" y="0"/>
                  </a:moveTo>
                  <a:lnTo>
                    <a:pt x="954700" y="0"/>
                  </a:lnTo>
                  <a:lnTo>
                    <a:pt x="954700" y="881795"/>
                  </a:lnTo>
                  <a:lnTo>
                    <a:pt x="0" y="88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62812" y="1047361"/>
            <a:ext cx="4923103" cy="7914485"/>
          </a:xfrm>
          <a:custGeom>
            <a:avLst/>
            <a:gdLst/>
            <a:ahLst/>
            <a:cxnLst/>
            <a:rect l="l" t="t" r="r" b="b"/>
            <a:pathLst>
              <a:path w="4923103" h="7914485">
                <a:moveTo>
                  <a:pt x="0" y="0"/>
                </a:moveTo>
                <a:lnTo>
                  <a:pt x="4923103" y="0"/>
                </a:lnTo>
                <a:lnTo>
                  <a:pt x="4923103" y="7914485"/>
                </a:lnTo>
                <a:lnTo>
                  <a:pt x="0" y="7914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73" r="-20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99085" y="1047361"/>
            <a:ext cx="5799286" cy="7710963"/>
          </a:xfrm>
          <a:custGeom>
            <a:avLst/>
            <a:gdLst/>
            <a:ahLst/>
            <a:cxnLst/>
            <a:rect l="l" t="t" r="r" b="b"/>
            <a:pathLst>
              <a:path w="5799286" h="7710963">
                <a:moveTo>
                  <a:pt x="0" y="0"/>
                </a:moveTo>
                <a:lnTo>
                  <a:pt x="5799287" y="0"/>
                </a:lnTo>
                <a:lnTo>
                  <a:pt x="5799287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25180" y="5445936"/>
            <a:ext cx="7645594" cy="4689416"/>
          </a:xfrm>
          <a:custGeom>
            <a:avLst/>
            <a:gdLst/>
            <a:ahLst/>
            <a:cxnLst/>
            <a:rect l="l" t="t" r="r" b="b"/>
            <a:pathLst>
              <a:path w="7645594" h="4689416">
                <a:moveTo>
                  <a:pt x="0" y="0"/>
                </a:moveTo>
                <a:lnTo>
                  <a:pt x="7645594" y="0"/>
                </a:lnTo>
                <a:lnTo>
                  <a:pt x="7645594" y="4689416"/>
                </a:lnTo>
                <a:lnTo>
                  <a:pt x="0" y="4689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227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103" y="633175"/>
            <a:ext cx="18046897" cy="876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89"/>
              </a:lnSpc>
              <a:spcBef>
                <a:spcPct val="0"/>
              </a:spcBef>
            </a:pPr>
            <a:r>
              <a:rPr lang="en-US" sz="6907">
                <a:solidFill>
                  <a:srgbClr val="2B2B2B"/>
                </a:solidFill>
                <a:ea typeface="王漢宗顏楷體"/>
              </a:rPr>
              <a:t>因為溪州鄉</a:t>
            </a:r>
            <a:r>
              <a:rPr lang="en-US" sz="6907" u="none">
                <a:solidFill>
                  <a:srgbClr val="2B2B2B"/>
                </a:solidFill>
                <a:ea typeface="王漢宗顏楷體"/>
              </a:rPr>
              <a:t>民多數說</a:t>
            </a:r>
            <a:r>
              <a:rPr lang="en-US" sz="6907" u="none">
                <a:solidFill>
                  <a:srgbClr val="FF3131"/>
                </a:solidFill>
                <a:ea typeface="王漢宗顏楷體"/>
              </a:rPr>
              <a:t>閩南語</a:t>
            </a:r>
          </a:p>
          <a:p>
            <a:pPr marL="0" lvl="0" indent="0" algn="l">
              <a:lnSpc>
                <a:spcPts val="8289"/>
              </a:lnSpc>
              <a:spcBef>
                <a:spcPct val="0"/>
              </a:spcBef>
            </a:pPr>
            <a:r>
              <a:rPr lang="en-US" sz="6907" u="none">
                <a:solidFill>
                  <a:srgbClr val="2B2B2B"/>
                </a:solidFill>
                <a:latin typeface="王漢宗顏楷體"/>
                <a:ea typeface="王漢宗顏楷體"/>
              </a:rPr>
              <a:t>        還有許多</a:t>
            </a:r>
            <a:r>
              <a:rPr lang="en-US" sz="6907" u="none">
                <a:solidFill>
                  <a:srgbClr val="FF3131"/>
                </a:solidFill>
                <a:ea typeface="王漢宗顏楷體"/>
              </a:rPr>
              <a:t>新住民</a:t>
            </a:r>
          </a:p>
          <a:p>
            <a:pPr marL="0" lvl="0" indent="0" algn="l">
              <a:lnSpc>
                <a:spcPts val="8289"/>
              </a:lnSpc>
              <a:spcBef>
                <a:spcPct val="0"/>
              </a:spcBef>
            </a:pPr>
            <a:r>
              <a:rPr lang="en-US" sz="6907" u="none">
                <a:solidFill>
                  <a:srgbClr val="2B2B2B"/>
                </a:solidFill>
                <a:latin typeface="王漢宗顏楷體"/>
                <a:ea typeface="王漢宗顏楷體"/>
              </a:rPr>
              <a:t> 所以</a:t>
            </a:r>
          </a:p>
          <a:p>
            <a:pPr marL="0" lvl="0" indent="0" algn="l">
              <a:lnSpc>
                <a:spcPts val="8881"/>
              </a:lnSpc>
              <a:spcBef>
                <a:spcPct val="0"/>
              </a:spcBef>
            </a:pPr>
            <a:r>
              <a:rPr lang="en-US" sz="7401" u="none">
                <a:solidFill>
                  <a:srgbClr val="2B2B2B"/>
                </a:solidFill>
                <a:latin typeface="王漢宗顏楷體"/>
              </a:rPr>
              <a:t> </a:t>
            </a:r>
            <a:r>
              <a:rPr lang="en-US" sz="7401" u="none">
                <a:solidFill>
                  <a:srgbClr val="2B2B2B"/>
                </a:solidFill>
                <a:ea typeface="王漢宗顏楷體"/>
              </a:rPr>
              <a:t>我們有</a:t>
            </a:r>
            <a:r>
              <a:rPr lang="en-US" sz="7401" u="none">
                <a:solidFill>
                  <a:srgbClr val="FF3131"/>
                </a:solidFill>
                <a:ea typeface="王漢宗顏楷體"/>
              </a:rPr>
              <a:t>閩南語</a:t>
            </a:r>
            <a:r>
              <a:rPr lang="en-US" sz="7401" u="none">
                <a:solidFill>
                  <a:srgbClr val="2B2B2B"/>
                </a:solidFill>
                <a:latin typeface="王漢宗顏楷體"/>
              </a:rPr>
              <a:t> </a:t>
            </a:r>
            <a:r>
              <a:rPr lang="en-US" sz="7401" u="none">
                <a:solidFill>
                  <a:srgbClr val="FF3131"/>
                </a:solidFill>
                <a:ea typeface="王漢宗顏楷體"/>
              </a:rPr>
              <a:t>越南語</a:t>
            </a:r>
            <a:r>
              <a:rPr lang="en-US" sz="7401" u="none">
                <a:solidFill>
                  <a:srgbClr val="2B2B2B"/>
                </a:solidFill>
                <a:ea typeface="王漢宗顏楷體"/>
              </a:rPr>
              <a:t>及</a:t>
            </a:r>
            <a:r>
              <a:rPr lang="en-US" sz="7401" u="none">
                <a:solidFill>
                  <a:srgbClr val="FF3131"/>
                </a:solidFill>
                <a:ea typeface="王漢宗顏楷體"/>
              </a:rPr>
              <a:t>英語版</a:t>
            </a:r>
            <a:r>
              <a:rPr lang="en-US" sz="7401" u="none">
                <a:solidFill>
                  <a:srgbClr val="2B2B2B"/>
                </a:solidFill>
                <a:ea typeface="王漢宗顏楷體"/>
              </a:rPr>
              <a:t>的宣導短語</a:t>
            </a:r>
          </a:p>
          <a:p>
            <a:pPr marL="0" lvl="0" indent="0" algn="l">
              <a:lnSpc>
                <a:spcPts val="8881"/>
              </a:lnSpc>
              <a:spcBef>
                <a:spcPct val="0"/>
              </a:spcBef>
            </a:pPr>
            <a:r>
              <a:rPr lang="en-US" sz="7401" u="none">
                <a:solidFill>
                  <a:srgbClr val="2B2B2B"/>
                </a:solidFill>
                <a:latin typeface="王漢宗顏楷體"/>
                <a:ea typeface="王漢宗顏楷體"/>
              </a:rPr>
              <a:t> 並製作</a:t>
            </a:r>
            <a:r>
              <a:rPr lang="en-US" sz="7401" u="none">
                <a:solidFill>
                  <a:srgbClr val="FF3131"/>
                </a:solidFill>
                <a:ea typeface="王漢宗顏楷體"/>
              </a:rPr>
              <a:t>越南語</a:t>
            </a:r>
            <a:r>
              <a:rPr lang="en-US" sz="7401" u="none">
                <a:solidFill>
                  <a:srgbClr val="2B2B2B"/>
                </a:solidFill>
                <a:ea typeface="王漢宗顏楷體"/>
              </a:rPr>
              <a:t>標語來提醒</a:t>
            </a:r>
            <a:r>
              <a:rPr lang="en-US" sz="7401" u="none">
                <a:solidFill>
                  <a:srgbClr val="FF3131"/>
                </a:solidFill>
                <a:ea typeface="王漢宗顏楷體"/>
              </a:rPr>
              <a:t>勿超抽地下水</a:t>
            </a:r>
          </a:p>
          <a:p>
            <a:pPr marL="0" lvl="0" indent="0" algn="l">
              <a:lnSpc>
                <a:spcPts val="8289"/>
              </a:lnSpc>
              <a:spcBef>
                <a:spcPct val="0"/>
              </a:spcBef>
            </a:pPr>
            <a:r>
              <a:rPr lang="en-US" sz="6907" u="none">
                <a:solidFill>
                  <a:srgbClr val="2B2B2B"/>
                </a:solidFill>
                <a:latin typeface="王漢宗顏楷體"/>
              </a:rPr>
              <a:t> </a:t>
            </a:r>
            <a:r>
              <a:rPr lang="en-US" sz="6907" u="none">
                <a:solidFill>
                  <a:srgbClr val="2B2B2B"/>
                </a:solidFill>
                <a:ea typeface="王漢宗顏楷體"/>
              </a:rPr>
              <a:t>如果未能遇到地主</a:t>
            </a:r>
          </a:p>
          <a:p>
            <a:pPr marL="0" lvl="0" indent="0" algn="l">
              <a:lnSpc>
                <a:spcPts val="8289"/>
              </a:lnSpc>
              <a:spcBef>
                <a:spcPct val="0"/>
              </a:spcBef>
            </a:pPr>
            <a:r>
              <a:rPr lang="en-US" sz="6907" u="none">
                <a:solidFill>
                  <a:srgbClr val="2B2B2B"/>
                </a:solidFill>
                <a:latin typeface="王漢宗顏楷體"/>
                <a:ea typeface="王漢宗顏楷體"/>
              </a:rPr>
              <a:t> 我們就在抽水馬達上貼上自製的貼紙 標語</a:t>
            </a:r>
          </a:p>
          <a:p>
            <a:pPr marL="0" lvl="0" indent="0" algn="l">
              <a:lnSpc>
                <a:spcPts val="8999"/>
              </a:lnSpc>
              <a:spcBef>
                <a:spcPct val="0"/>
              </a:spcBef>
            </a:pPr>
            <a:r>
              <a:rPr lang="en-US" sz="7499" u="none">
                <a:solidFill>
                  <a:srgbClr val="2B2B2B"/>
                </a:solidFill>
                <a:latin typeface="王漢宗顏楷體"/>
              </a:rPr>
              <a:t> </a:t>
            </a:r>
            <a:r>
              <a:rPr lang="en-US" sz="7499" u="none">
                <a:solidFill>
                  <a:srgbClr val="2B2B2B"/>
                </a:solidFill>
                <a:ea typeface="王漢宗顏楷體"/>
              </a:rPr>
              <a:t>提醒大家</a:t>
            </a:r>
            <a:r>
              <a:rPr lang="en-US" sz="7499" u="none">
                <a:solidFill>
                  <a:srgbClr val="FF3131"/>
                </a:solidFill>
                <a:ea typeface="王漢宗顏楷體"/>
              </a:rPr>
              <a:t>勿超抽地下水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82892" y="0"/>
            <a:ext cx="7374867" cy="10287000"/>
          </a:xfrm>
          <a:custGeom>
            <a:avLst/>
            <a:gdLst/>
            <a:ahLst/>
            <a:cxnLst/>
            <a:rect l="l" t="t" r="r" b="b"/>
            <a:pathLst>
              <a:path w="7374867" h="10287000">
                <a:moveTo>
                  <a:pt x="0" y="0"/>
                </a:moveTo>
                <a:lnTo>
                  <a:pt x="7374866" y="0"/>
                </a:lnTo>
                <a:lnTo>
                  <a:pt x="73748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86" r="-1038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79523"/>
            <a:ext cx="9318233" cy="948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1"/>
              </a:lnSpc>
            </a:pPr>
            <a:r>
              <a:rPr lang="en-US" sz="6851">
                <a:solidFill>
                  <a:srgbClr val="000000"/>
                </a:solidFill>
                <a:latin typeface="王漢宗顏楷體"/>
                <a:ea typeface="王漢宗顏楷體"/>
              </a:rPr>
              <a:t>高鐵彰雲路段橋墩下陷最大值達9.3公分，較之前增加一倍以上！</a:t>
            </a:r>
          </a:p>
          <a:p>
            <a:pPr algn="ctr">
              <a:lnSpc>
                <a:spcPts val="8221"/>
              </a:lnSpc>
            </a:pPr>
            <a:endParaRPr lang="en-US" sz="6851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8221"/>
              </a:lnSpc>
            </a:pPr>
            <a:r>
              <a:rPr lang="en-US" sz="6851">
                <a:solidFill>
                  <a:srgbClr val="000000"/>
                </a:solidFill>
                <a:ea typeface="王漢宗顏楷體"/>
              </a:rPr>
              <a:t>所以</a:t>
            </a:r>
            <a:r>
              <a:rPr lang="en-US" sz="6851">
                <a:solidFill>
                  <a:srgbClr val="FF3131"/>
                </a:solidFill>
                <a:ea typeface="王漢宗顏楷體"/>
              </a:rPr>
              <a:t>勿超抽地下水</a:t>
            </a:r>
            <a:r>
              <a:rPr lang="en-US" sz="6851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8221"/>
              </a:lnSpc>
            </a:pPr>
            <a:r>
              <a:rPr lang="en-US" sz="6851">
                <a:solidFill>
                  <a:srgbClr val="000000"/>
                </a:solidFill>
                <a:ea typeface="王漢宗顏楷體"/>
              </a:rPr>
              <a:t>除了防治地層下陷，</a:t>
            </a:r>
          </a:p>
          <a:p>
            <a:pPr algn="ctr">
              <a:lnSpc>
                <a:spcPts val="8221"/>
              </a:lnSpc>
            </a:pPr>
            <a:r>
              <a:rPr lang="en-US" sz="6851">
                <a:solidFill>
                  <a:srgbClr val="000000"/>
                </a:solidFill>
                <a:ea typeface="王漢宗顏楷體"/>
              </a:rPr>
              <a:t>也能進一步</a:t>
            </a:r>
          </a:p>
          <a:p>
            <a:pPr algn="ctr">
              <a:lnSpc>
                <a:spcPts val="8221"/>
              </a:lnSpc>
            </a:pPr>
            <a:r>
              <a:rPr lang="en-US" sz="6851">
                <a:solidFill>
                  <a:srgbClr val="FF3131"/>
                </a:solidFill>
                <a:ea typeface="王漢宗顏楷體"/>
              </a:rPr>
              <a:t>保障台灣高鐵</a:t>
            </a:r>
            <a:r>
              <a:rPr lang="en-US" sz="6851">
                <a:solidFill>
                  <a:srgbClr val="000000"/>
                </a:solidFill>
                <a:ea typeface="王漢宗顏楷體"/>
              </a:rPr>
              <a:t>的安全</a:t>
            </a:r>
          </a:p>
          <a:p>
            <a:pPr algn="ctr">
              <a:lnSpc>
                <a:spcPts val="8221"/>
              </a:lnSpc>
              <a:spcBef>
                <a:spcPct val="0"/>
              </a:spcBef>
            </a:pPr>
            <a:endParaRPr lang="en-US" sz="6851">
              <a:solidFill>
                <a:srgbClr val="000000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8600" y="262448"/>
            <a:ext cx="10421719" cy="4822123"/>
          </a:xfrm>
          <a:custGeom>
            <a:avLst/>
            <a:gdLst/>
            <a:ahLst/>
            <a:cxnLst/>
            <a:rect l="l" t="t" r="r" b="b"/>
            <a:pathLst>
              <a:path w="10421719" h="4822123">
                <a:moveTo>
                  <a:pt x="0" y="0"/>
                </a:moveTo>
                <a:lnTo>
                  <a:pt x="10421719" y="0"/>
                </a:lnTo>
                <a:lnTo>
                  <a:pt x="10421719" y="4822123"/>
                </a:lnTo>
                <a:lnTo>
                  <a:pt x="0" y="4822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26" r="-10526" b="-466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47926" y="4152900"/>
            <a:ext cx="12638685" cy="5991360"/>
          </a:xfrm>
          <a:custGeom>
            <a:avLst/>
            <a:gdLst/>
            <a:ahLst/>
            <a:cxnLst/>
            <a:rect l="l" t="t" r="r" b="b"/>
            <a:pathLst>
              <a:path w="12638685" h="5991360">
                <a:moveTo>
                  <a:pt x="0" y="0"/>
                </a:moveTo>
                <a:lnTo>
                  <a:pt x="12638685" y="0"/>
                </a:lnTo>
                <a:lnTo>
                  <a:pt x="12638685" y="5991360"/>
                </a:lnTo>
                <a:lnTo>
                  <a:pt x="0" y="5991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4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67269" y="283342"/>
            <a:ext cx="6420731" cy="34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2"/>
              </a:lnSpc>
            </a:pPr>
            <a:r>
              <a:rPr lang="en-US" sz="7385">
                <a:solidFill>
                  <a:srgbClr val="000000"/>
                </a:solidFill>
                <a:ea typeface="王漢宗顏楷體"/>
              </a:rPr>
              <a:t>宣導隊進行</a:t>
            </a:r>
          </a:p>
          <a:p>
            <a:pPr algn="ctr">
              <a:lnSpc>
                <a:spcPts val="8742"/>
              </a:lnSpc>
              <a:spcBef>
                <a:spcPct val="0"/>
              </a:spcBef>
            </a:pPr>
            <a:r>
              <a:rPr lang="en-US" sz="7285">
                <a:solidFill>
                  <a:srgbClr val="FF3131"/>
                </a:solidFill>
                <a:ea typeface="王漢宗顏楷體"/>
              </a:rPr>
              <a:t>防治地層下陷</a:t>
            </a:r>
            <a:r>
              <a:rPr lang="en-US" sz="7285">
                <a:solidFill>
                  <a:srgbClr val="000000"/>
                </a:solidFill>
                <a:ea typeface="王漢宗顏楷體"/>
              </a:rPr>
              <a:t>宣導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40714" y="7397553"/>
            <a:ext cx="843176" cy="868440"/>
          </a:xfrm>
          <a:custGeom>
            <a:avLst/>
            <a:gdLst/>
            <a:ahLst/>
            <a:cxnLst/>
            <a:rect l="l" t="t" r="r" b="b"/>
            <a:pathLst>
              <a:path w="843176" h="868440">
                <a:moveTo>
                  <a:pt x="0" y="0"/>
                </a:moveTo>
                <a:lnTo>
                  <a:pt x="843176" y="0"/>
                </a:lnTo>
                <a:lnTo>
                  <a:pt x="843176" y="868439"/>
                </a:lnTo>
                <a:lnTo>
                  <a:pt x="0" y="868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210529"/>
            <a:ext cx="10487923" cy="7865942"/>
          </a:xfrm>
          <a:custGeom>
            <a:avLst/>
            <a:gdLst/>
            <a:ahLst/>
            <a:cxnLst/>
            <a:rect l="l" t="t" r="r" b="b"/>
            <a:pathLst>
              <a:path w="10487923" h="7865942">
                <a:moveTo>
                  <a:pt x="0" y="0"/>
                </a:moveTo>
                <a:lnTo>
                  <a:pt x="10487923" y="0"/>
                </a:lnTo>
                <a:lnTo>
                  <a:pt x="10487923" y="7865942"/>
                </a:lnTo>
                <a:lnTo>
                  <a:pt x="0" y="786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00582" y="1576388"/>
            <a:ext cx="7687418" cy="798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4"/>
              </a:lnSpc>
            </a:pPr>
            <a:r>
              <a:rPr lang="en-US" sz="6461">
                <a:solidFill>
                  <a:srgbClr val="000000"/>
                </a:solidFill>
                <a:ea typeface="王漢宗顏楷體"/>
              </a:rPr>
              <a:t>請全校師生簽名連署 </a:t>
            </a:r>
          </a:p>
          <a:p>
            <a:pPr algn="ctr">
              <a:lnSpc>
                <a:spcPts val="7754"/>
              </a:lnSpc>
            </a:pPr>
            <a:r>
              <a:rPr lang="en-US" sz="6461">
                <a:solidFill>
                  <a:srgbClr val="FF3131"/>
                </a:solidFill>
                <a:ea typeface="王漢宗顏楷體"/>
              </a:rPr>
              <a:t>一起加入宣導行列</a:t>
            </a:r>
          </a:p>
          <a:p>
            <a:pPr algn="ctr">
              <a:lnSpc>
                <a:spcPts val="7754"/>
              </a:lnSpc>
            </a:pPr>
            <a:endParaRPr lang="en-US" sz="6461">
              <a:solidFill>
                <a:srgbClr val="FF3131"/>
              </a:solidFill>
              <a:ea typeface="王漢宗顏楷體"/>
            </a:endParaRPr>
          </a:p>
          <a:p>
            <a:pPr algn="ctr">
              <a:lnSpc>
                <a:spcPts val="7754"/>
              </a:lnSpc>
            </a:pPr>
            <a:r>
              <a:rPr lang="en-US" sz="6461">
                <a:solidFill>
                  <a:srgbClr val="FF3131"/>
                </a:solidFill>
                <a:latin typeface="王漢宗顏楷體"/>
                <a:ea typeface="王漢宗顏楷體"/>
              </a:rPr>
              <a:t> 種下</a:t>
            </a:r>
          </a:p>
          <a:p>
            <a:pPr algn="ctr">
              <a:lnSpc>
                <a:spcPts val="7754"/>
              </a:lnSpc>
            </a:pPr>
            <a:r>
              <a:rPr lang="en-US" sz="6461">
                <a:solidFill>
                  <a:srgbClr val="FF3131"/>
                </a:solidFill>
                <a:ea typeface="王漢宗顏楷體"/>
              </a:rPr>
              <a:t>防治地層下陷的</a:t>
            </a:r>
          </a:p>
          <a:p>
            <a:pPr algn="ctr">
              <a:lnSpc>
                <a:spcPts val="7754"/>
              </a:lnSpc>
            </a:pPr>
            <a:r>
              <a:rPr lang="en-US" sz="6461">
                <a:solidFill>
                  <a:srgbClr val="FF3131"/>
                </a:solidFill>
                <a:ea typeface="王漢宗顏楷體"/>
              </a:rPr>
              <a:t>希望種子</a:t>
            </a:r>
          </a:p>
          <a:p>
            <a:pPr algn="ctr">
              <a:lnSpc>
                <a:spcPts val="7754"/>
              </a:lnSpc>
            </a:pPr>
            <a:r>
              <a:rPr lang="en-US" sz="6461">
                <a:solidFill>
                  <a:srgbClr val="FF3131"/>
                </a:solidFill>
                <a:ea typeface="王漢宗顏楷體"/>
              </a:rPr>
              <a:t>大家一起來保護</a:t>
            </a:r>
          </a:p>
          <a:p>
            <a:pPr algn="ctr">
              <a:lnSpc>
                <a:spcPts val="7754"/>
              </a:lnSpc>
              <a:spcBef>
                <a:spcPct val="0"/>
              </a:spcBef>
            </a:pPr>
            <a:r>
              <a:rPr lang="en-US" sz="6461">
                <a:solidFill>
                  <a:srgbClr val="FF3131"/>
                </a:solidFill>
                <a:ea typeface="王漢宗顏楷體"/>
              </a:rPr>
              <a:t>台灣的地平線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43</Words>
  <Application>Microsoft Office PowerPoint</Application>
  <PresentationFormat>自訂</PresentationFormat>
  <Paragraphs>25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0" baseType="lpstr">
      <vt:lpstr>Calibri</vt:lpstr>
      <vt:lpstr>王漢宗顏楷體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「陷」時行動，「現」時搶救</dc:title>
  <dc:creator>PCUSER</dc:creator>
  <cp:lastModifiedBy>宜慈 林</cp:lastModifiedBy>
  <cp:revision>3</cp:revision>
  <dcterms:created xsi:type="dcterms:W3CDTF">2006-08-16T00:00:00Z</dcterms:created>
  <dcterms:modified xsi:type="dcterms:W3CDTF">2024-02-17T14:54:59Z</dcterms:modified>
  <dc:identifier>DAF7JtH5hh8</dc:identifier>
</cp:coreProperties>
</file>