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udio/m4a" Extension="m4a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x="18288000" cy="10287000"/>
  <p:notesSz cx="6858000" cy="9144000"/>
  <p:embeddedFontLst>
    <p:embeddedFont>
      <p:font typeface="可畫朵朵體-繁" charset="1" panose="020B050000000000000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fonts/font55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svg" Type="http://schemas.openxmlformats.org/officeDocument/2006/relationships/image"/><Relationship Id="rId11" Target="../media/aAGo4_hmR-k.m4a" Type="http://schemas.microsoft.com/office/2007/relationships/media"/><Relationship Id="rId12" Target="../media/aAGo4_hmR-k.m4a" Type="http://schemas.openxmlformats.org/officeDocument/2006/relationships/audio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jpeg" Type="http://schemas.openxmlformats.org/officeDocument/2006/relationships/image"/><Relationship Id="rId8" Target="../media/image7.pn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9.jpeg" Type="http://schemas.openxmlformats.org/officeDocument/2006/relationships/image"/><Relationship Id="rId6" Target="../media/image7.pn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30.jpeg" Type="http://schemas.openxmlformats.org/officeDocument/2006/relationships/image"/><Relationship Id="rId6" Target="../media/image7.pn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6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31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32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33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34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35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36.jpeg" Type="http://schemas.openxmlformats.org/officeDocument/2006/relationships/image"/><Relationship Id="rId6" Target="../media/image7.pn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6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37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38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jpeg" Type="http://schemas.openxmlformats.org/officeDocument/2006/relationships/image"/><Relationship Id="rId8" Target="../media/image11.jpe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39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40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41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42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43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4.png" Type="http://schemas.openxmlformats.org/officeDocument/2006/relationships/image"/><Relationship Id="rId4" Target="../media/image45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jpeg" Type="http://schemas.openxmlformats.org/officeDocument/2006/relationships/image"/><Relationship Id="rId8" Target="../media/image46.jpe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49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50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51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54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jpeg" Type="http://schemas.openxmlformats.org/officeDocument/2006/relationships/image"/><Relationship Id="rId8" Target="../media/image16.jpe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55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56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57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58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59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60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61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62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63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64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jpeg" Type="http://schemas.openxmlformats.org/officeDocument/2006/relationships/image"/><Relationship Id="rId8" Target="../media/image19.jpe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65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66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67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68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69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70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71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72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73.jpe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11" Target="../media/image78.jpe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74.png" Type="http://schemas.openxmlformats.org/officeDocument/2006/relationships/image"/><Relationship Id="rId7" Target="../media/image75.svg" Type="http://schemas.openxmlformats.org/officeDocument/2006/relationships/image"/><Relationship Id="rId8" Target="../media/image76.png" Type="http://schemas.openxmlformats.org/officeDocument/2006/relationships/image"/><Relationship Id="rId9" Target="../media/image7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jpeg" Type="http://schemas.openxmlformats.org/officeDocument/2006/relationships/image"/><Relationship Id="rId8" Target="../media/image22.jpe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jpeg" Type="http://schemas.openxmlformats.org/officeDocument/2006/relationships/image"/><Relationship Id="rId8" Target="../media/image23.jpe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2" Target="../media/image1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jpeg" Type="http://schemas.openxmlformats.org/officeDocument/2006/relationships/image"/><Relationship Id="rId8" Target="../media/image7.png" Type="http://schemas.openxmlformats.org/officeDocument/2006/relationships/image"/><Relationship Id="rId9" Target="../media/image26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7.png" Type="http://schemas.openxmlformats.org/officeDocument/2006/relationships/image"/><Relationship Id="rId2" Target="../media/image1.png" Type="http://schemas.openxmlformats.org/officeDocument/2006/relationships/imag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jpeg" Type="http://schemas.openxmlformats.org/officeDocument/2006/relationships/image"/><Relationship Id="rId8" Target="../media/image27.jpe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jpeg" Type="http://schemas.openxmlformats.org/officeDocument/2006/relationships/image"/><Relationship Id="rId6" Target="../media/image28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888698" y="2722385"/>
            <a:ext cx="6031399" cy="5100953"/>
          </a:xfrm>
          <a:custGeom>
            <a:avLst/>
            <a:gdLst/>
            <a:ahLst/>
            <a:cxnLst/>
            <a:rect r="r" b="b" t="t" l="l"/>
            <a:pathLst>
              <a:path h="5100953" w="6031399">
                <a:moveTo>
                  <a:pt x="0" y="0"/>
                </a:moveTo>
                <a:lnTo>
                  <a:pt x="6031399" y="0"/>
                </a:lnTo>
                <a:lnTo>
                  <a:pt x="6031399" y="5100953"/>
                </a:lnTo>
                <a:lnTo>
                  <a:pt x="0" y="5100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164164" y="8104618"/>
            <a:ext cx="1501235" cy="1501235"/>
            <a:chOff x="0" y="0"/>
            <a:chExt cx="2001647" cy="200164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3550" r="0" b="-355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112401" y="6237118"/>
            <a:ext cx="5583992" cy="1333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20"/>
              </a:lnSpc>
            </a:pPr>
            <a:r>
              <a:rPr lang="en-US" sz="351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5615"/>
              </a:lnSpc>
            </a:pPr>
            <a:r>
              <a:rPr lang="en-US" sz="3645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00500" y="2852724"/>
            <a:ext cx="5207794" cy="2984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17"/>
              </a:lnSpc>
            </a:pPr>
            <a:r>
              <a:rPr lang="en-US" sz="551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7717"/>
              </a:lnSpc>
            </a:pPr>
            <a:r>
              <a:rPr lang="en-US" sz="551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7717"/>
              </a:lnSpc>
            </a:pPr>
            <a:r>
              <a:rPr lang="en-US" sz="551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260661" y="2663866"/>
            <a:ext cx="9704282" cy="7279854"/>
            <a:chOff x="0" y="0"/>
            <a:chExt cx="12147375" cy="911258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6" r="0" b="-16"/>
              </a:stretch>
            </a:blipFill>
          </p:spPr>
        </p:sp>
      </p:grpSp>
      <p:pic>
        <p:nvPicPr>
          <p:cNvPr name="Picture 16" id="16">
            <a:hlinkClick action="ppaction://media"/>
          </p:cNvPr>
          <p:cNvPicPr>
            <a:picLocks noChangeAspect="true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16"/>
                </p:tgtEl>
              </p:cBhvr>
            </p:cmd>
            <p:audio>
              <p:cMediaNode vol="100000" showWhenStopped="false">
                <p:cTn repeatCount="indefinite"/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2546578"/>
            <a:ext cx="9410243" cy="7059275"/>
            <a:chOff x="0" y="0"/>
            <a:chExt cx="12147375" cy="91125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" r="0" b="-16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3550" r="0" b="-355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178722" y="2495233"/>
            <a:ext cx="6919211" cy="3585387"/>
          </a:xfrm>
          <a:custGeom>
            <a:avLst/>
            <a:gdLst/>
            <a:ahLst/>
            <a:cxnLst/>
            <a:rect r="r" b="b" t="t" l="l"/>
            <a:pathLst>
              <a:path h="3585387" w="6919211">
                <a:moveTo>
                  <a:pt x="0" y="0"/>
                </a:moveTo>
                <a:lnTo>
                  <a:pt x="6919211" y="0"/>
                </a:lnTo>
                <a:lnTo>
                  <a:pt x="6919211" y="3585387"/>
                </a:lnTo>
                <a:lnTo>
                  <a:pt x="0" y="3585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546712" y="2878021"/>
            <a:ext cx="6551221" cy="3128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432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l">
              <a:lnSpc>
                <a:spcPts val="6048"/>
              </a:lnSpc>
            </a:pPr>
            <a:r>
              <a:rPr lang="en-US" sz="4320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為了更好的和社區長者溝通，我們學習臺灣台語的電腦用語和生活用語。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1178722" y="6341033"/>
            <a:ext cx="4717953" cy="3776650"/>
          </a:xfrm>
          <a:custGeom>
            <a:avLst/>
            <a:gdLst/>
            <a:ahLst/>
            <a:cxnLst/>
            <a:rect r="r" b="b" t="t" l="l"/>
            <a:pathLst>
              <a:path h="3776650" w="4717953">
                <a:moveTo>
                  <a:pt x="0" y="0"/>
                </a:moveTo>
                <a:lnTo>
                  <a:pt x="4717953" y="0"/>
                </a:lnTo>
                <a:lnTo>
                  <a:pt x="4717953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491147" y="6469164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91147" y="9016484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34901" y="2419689"/>
            <a:ext cx="9989203" cy="7493593"/>
            <a:chOff x="0" y="0"/>
            <a:chExt cx="13318937" cy="999145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318998" cy="9991471"/>
            </a:xfrm>
            <a:custGeom>
              <a:avLst/>
              <a:gdLst/>
              <a:ahLst/>
              <a:cxnLst/>
              <a:rect r="r" b="b" t="t" l="l"/>
              <a:pathLst>
                <a:path h="9991471" w="13318998">
                  <a:moveTo>
                    <a:pt x="0" y="0"/>
                  </a:moveTo>
                  <a:lnTo>
                    <a:pt x="13318998" y="0"/>
                  </a:lnTo>
                  <a:lnTo>
                    <a:pt x="13318998" y="9991471"/>
                  </a:lnTo>
                  <a:lnTo>
                    <a:pt x="0" y="9991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3" r="0" b="-13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3550" r="0" b="-355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178722" y="2394172"/>
            <a:ext cx="6927439" cy="3589650"/>
          </a:xfrm>
          <a:custGeom>
            <a:avLst/>
            <a:gdLst/>
            <a:ahLst/>
            <a:cxnLst/>
            <a:rect r="r" b="b" t="t" l="l"/>
            <a:pathLst>
              <a:path h="3589650" w="6927439">
                <a:moveTo>
                  <a:pt x="0" y="0"/>
                </a:moveTo>
                <a:lnTo>
                  <a:pt x="6927439" y="0"/>
                </a:lnTo>
                <a:lnTo>
                  <a:pt x="6927439" y="3589650"/>
                </a:lnTo>
                <a:lnTo>
                  <a:pt x="0" y="35896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368876" y="2624106"/>
            <a:ext cx="6551221" cy="3128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432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l">
              <a:lnSpc>
                <a:spcPts val="6048"/>
              </a:lnSpc>
            </a:pPr>
            <a:r>
              <a:rPr lang="en-US" sz="4320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為了更好的和社區長者溝通，我們學習臺灣台語的電腦用語和生活用語。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1178722" y="6341033"/>
            <a:ext cx="4717953" cy="3776650"/>
          </a:xfrm>
          <a:custGeom>
            <a:avLst/>
            <a:gdLst/>
            <a:ahLst/>
            <a:cxnLst/>
            <a:rect r="r" b="b" t="t" l="l"/>
            <a:pathLst>
              <a:path h="3776650" w="4717953">
                <a:moveTo>
                  <a:pt x="0" y="0"/>
                </a:moveTo>
                <a:lnTo>
                  <a:pt x="4717953" y="0"/>
                </a:lnTo>
                <a:lnTo>
                  <a:pt x="4717953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491147" y="6469164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91147" y="9016484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714375" y="2622122"/>
            <a:ext cx="9515502" cy="7138236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944252" y="2480491"/>
            <a:ext cx="7432710" cy="3851471"/>
          </a:xfrm>
          <a:custGeom>
            <a:avLst/>
            <a:gdLst/>
            <a:ahLst/>
            <a:cxnLst/>
            <a:rect r="r" b="b" t="t" l="l"/>
            <a:pathLst>
              <a:path h="3851471" w="7432710">
                <a:moveTo>
                  <a:pt x="0" y="0"/>
                </a:moveTo>
                <a:lnTo>
                  <a:pt x="7432710" y="0"/>
                </a:lnTo>
                <a:lnTo>
                  <a:pt x="7432710" y="3851471"/>
                </a:lnTo>
                <a:lnTo>
                  <a:pt x="0" y="3851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546712" y="3062482"/>
            <a:ext cx="6551221" cy="3128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432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l">
              <a:lnSpc>
                <a:spcPts val="6048"/>
              </a:lnSpc>
            </a:pPr>
            <a:r>
              <a:rPr lang="en-US" sz="4320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為了更好的和社區長者溝通，我們學習臺灣台語的電腦用語和生活用語。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550" r="0" b="-355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0944252" y="6587409"/>
            <a:ext cx="5041385" cy="4035553"/>
          </a:xfrm>
          <a:custGeom>
            <a:avLst/>
            <a:gdLst/>
            <a:ahLst/>
            <a:cxnLst/>
            <a:rect r="r" b="b" t="t" l="l"/>
            <a:pathLst>
              <a:path h="4035553" w="5041385">
                <a:moveTo>
                  <a:pt x="0" y="0"/>
                </a:moveTo>
                <a:lnTo>
                  <a:pt x="5041385" y="0"/>
                </a:lnTo>
                <a:lnTo>
                  <a:pt x="5041385" y="4035553"/>
                </a:lnTo>
                <a:lnTo>
                  <a:pt x="0" y="40355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486059" y="6856543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86059" y="9201150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108991" y="2739526"/>
            <a:ext cx="9577668" cy="7184872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267684" y="2648087"/>
            <a:ext cx="7109278" cy="3683875"/>
          </a:xfrm>
          <a:custGeom>
            <a:avLst/>
            <a:gdLst/>
            <a:ahLst/>
            <a:cxnLst/>
            <a:rect r="r" b="b" t="t" l="l"/>
            <a:pathLst>
              <a:path h="3683875" w="7109278">
                <a:moveTo>
                  <a:pt x="0" y="0"/>
                </a:moveTo>
                <a:lnTo>
                  <a:pt x="7109278" y="0"/>
                </a:lnTo>
                <a:lnTo>
                  <a:pt x="7109278" y="3683875"/>
                </a:lnTo>
                <a:lnTo>
                  <a:pt x="0" y="3683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482919" y="2755298"/>
            <a:ext cx="6678808" cy="4044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5"/>
              </a:lnSpc>
            </a:pPr>
            <a:r>
              <a:rPr lang="en-US" sz="450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l">
              <a:lnSpc>
                <a:spcPts val="6305"/>
              </a:lnSpc>
            </a:pPr>
            <a:r>
              <a:rPr lang="en-US" sz="4503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搜尋完線上資訊後，我們一起討論適合阿公阿媽的數位知識。</a:t>
            </a:r>
          </a:p>
          <a:p>
            <a:pPr algn="ctr">
              <a:lnSpc>
                <a:spcPts val="7564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550" r="0" b="-355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1267684" y="6799435"/>
            <a:ext cx="4717953" cy="3776650"/>
          </a:xfrm>
          <a:custGeom>
            <a:avLst/>
            <a:gdLst/>
            <a:ahLst/>
            <a:cxnLst/>
            <a:rect r="r" b="b" t="t" l="l"/>
            <a:pathLst>
              <a:path h="3776650" w="4717953">
                <a:moveTo>
                  <a:pt x="0" y="0"/>
                </a:moveTo>
                <a:lnTo>
                  <a:pt x="4717953" y="0"/>
                </a:lnTo>
                <a:lnTo>
                  <a:pt x="4717953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486059" y="6856543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86059" y="9201150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442778" y="2756585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267684" y="2648087"/>
            <a:ext cx="7109278" cy="3683875"/>
          </a:xfrm>
          <a:custGeom>
            <a:avLst/>
            <a:gdLst/>
            <a:ahLst/>
            <a:cxnLst/>
            <a:rect r="r" b="b" t="t" l="l"/>
            <a:pathLst>
              <a:path h="3683875" w="7109278">
                <a:moveTo>
                  <a:pt x="0" y="0"/>
                </a:moveTo>
                <a:lnTo>
                  <a:pt x="7109278" y="0"/>
                </a:lnTo>
                <a:lnTo>
                  <a:pt x="7109278" y="3683875"/>
                </a:lnTo>
                <a:lnTo>
                  <a:pt x="0" y="3683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482919" y="2755298"/>
            <a:ext cx="6678808" cy="4198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5"/>
              </a:lnSpc>
            </a:pPr>
            <a:r>
              <a:rPr lang="en-US" sz="450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l">
              <a:lnSpc>
                <a:spcPts val="6305"/>
              </a:lnSpc>
            </a:pPr>
            <a:r>
              <a:rPr lang="en-US" sz="4503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搜尋完線上資訊後，我們一起討論適合阿公阿媽的數位知識。</a:t>
            </a:r>
          </a:p>
          <a:p>
            <a:pPr algn="ctr">
              <a:lnSpc>
                <a:spcPts val="7564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550" r="0" b="-355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1267684" y="6667628"/>
            <a:ext cx="4717953" cy="3776650"/>
          </a:xfrm>
          <a:custGeom>
            <a:avLst/>
            <a:gdLst/>
            <a:ahLst/>
            <a:cxnLst/>
            <a:rect r="r" b="b" t="t" l="l"/>
            <a:pathLst>
              <a:path h="3776650" w="4717953">
                <a:moveTo>
                  <a:pt x="0" y="0"/>
                </a:moveTo>
                <a:lnTo>
                  <a:pt x="4717953" y="0"/>
                </a:lnTo>
                <a:lnTo>
                  <a:pt x="4717953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486059" y="6856543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86059" y="9201150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70324" y="2648087"/>
            <a:ext cx="9577668" cy="7184872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105968" y="2648087"/>
            <a:ext cx="7270994" cy="3767673"/>
          </a:xfrm>
          <a:custGeom>
            <a:avLst/>
            <a:gdLst/>
            <a:ahLst/>
            <a:cxnLst/>
            <a:rect r="r" b="b" t="t" l="l"/>
            <a:pathLst>
              <a:path h="3767673" w="7270994">
                <a:moveTo>
                  <a:pt x="0" y="0"/>
                </a:moveTo>
                <a:lnTo>
                  <a:pt x="7270994" y="0"/>
                </a:lnTo>
                <a:lnTo>
                  <a:pt x="7270994" y="3767673"/>
                </a:lnTo>
                <a:lnTo>
                  <a:pt x="0" y="37676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482919" y="2755298"/>
            <a:ext cx="6678808" cy="4198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5"/>
              </a:lnSpc>
            </a:pPr>
            <a:r>
              <a:rPr lang="en-US" sz="450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l">
              <a:lnSpc>
                <a:spcPts val="6305"/>
              </a:lnSpc>
            </a:pPr>
            <a:r>
              <a:rPr lang="en-US" sz="4503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搜尋完線上資訊後，我們一起討論適合阿公阿媽的數位知識。</a:t>
            </a:r>
          </a:p>
          <a:p>
            <a:pPr algn="ctr">
              <a:lnSpc>
                <a:spcPts val="7564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550" r="0" b="-355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1105968" y="6587409"/>
            <a:ext cx="5041385" cy="4035553"/>
          </a:xfrm>
          <a:custGeom>
            <a:avLst/>
            <a:gdLst/>
            <a:ahLst/>
            <a:cxnLst/>
            <a:rect r="r" b="b" t="t" l="l"/>
            <a:pathLst>
              <a:path h="4035553" w="5041385">
                <a:moveTo>
                  <a:pt x="0" y="0"/>
                </a:moveTo>
                <a:lnTo>
                  <a:pt x="5041385" y="0"/>
                </a:lnTo>
                <a:lnTo>
                  <a:pt x="5041385" y="4035553"/>
                </a:lnTo>
                <a:lnTo>
                  <a:pt x="0" y="40355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486059" y="6856543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86059" y="9201150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101771" y="2756585"/>
            <a:ext cx="9318606" cy="6990532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944252" y="2648087"/>
            <a:ext cx="7432710" cy="3851471"/>
          </a:xfrm>
          <a:custGeom>
            <a:avLst/>
            <a:gdLst/>
            <a:ahLst/>
            <a:cxnLst/>
            <a:rect r="r" b="b" t="t" l="l"/>
            <a:pathLst>
              <a:path h="3851471" w="7432710">
                <a:moveTo>
                  <a:pt x="0" y="0"/>
                </a:moveTo>
                <a:lnTo>
                  <a:pt x="7432710" y="0"/>
                </a:lnTo>
                <a:lnTo>
                  <a:pt x="7432710" y="3851471"/>
                </a:lnTo>
                <a:lnTo>
                  <a:pt x="0" y="3851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482919" y="2755298"/>
            <a:ext cx="6678808" cy="4044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5"/>
              </a:lnSpc>
            </a:pPr>
            <a:r>
              <a:rPr lang="en-US" sz="450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l">
              <a:lnSpc>
                <a:spcPts val="6305"/>
              </a:lnSpc>
            </a:pPr>
            <a:r>
              <a:rPr lang="en-US" sz="4503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搜尋完線上資訊後，我們一起討論適合阿公阿媽的數位知識。</a:t>
            </a:r>
          </a:p>
          <a:p>
            <a:pPr algn="ctr">
              <a:lnSpc>
                <a:spcPts val="7564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550" r="0" b="-355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0944252" y="6587409"/>
            <a:ext cx="5041385" cy="4035553"/>
          </a:xfrm>
          <a:custGeom>
            <a:avLst/>
            <a:gdLst/>
            <a:ahLst/>
            <a:cxnLst/>
            <a:rect r="r" b="b" t="t" l="l"/>
            <a:pathLst>
              <a:path h="4035553" w="5041385">
                <a:moveTo>
                  <a:pt x="0" y="0"/>
                </a:moveTo>
                <a:lnTo>
                  <a:pt x="5041385" y="0"/>
                </a:lnTo>
                <a:lnTo>
                  <a:pt x="5041385" y="4035553"/>
                </a:lnTo>
                <a:lnTo>
                  <a:pt x="0" y="40355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486059" y="6856543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86059" y="9201150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09232" y="2748687"/>
            <a:ext cx="9544077" cy="7159673"/>
            <a:chOff x="0" y="0"/>
            <a:chExt cx="13373561" cy="1003243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373608" cy="10032492"/>
            </a:xfrm>
            <a:custGeom>
              <a:avLst/>
              <a:gdLst/>
              <a:ahLst/>
              <a:cxnLst/>
              <a:rect r="r" b="b" t="t" l="l"/>
              <a:pathLst>
                <a:path h="10032492" w="13373608">
                  <a:moveTo>
                    <a:pt x="0" y="0"/>
                  </a:moveTo>
                  <a:lnTo>
                    <a:pt x="13373608" y="0"/>
                  </a:lnTo>
                  <a:lnTo>
                    <a:pt x="13373608" y="10032492"/>
                  </a:lnTo>
                  <a:lnTo>
                    <a:pt x="0" y="10032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3" r="0" b="-13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3550" r="0" b="-355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267684" y="2648087"/>
            <a:ext cx="7109278" cy="3683875"/>
          </a:xfrm>
          <a:custGeom>
            <a:avLst/>
            <a:gdLst/>
            <a:ahLst/>
            <a:cxnLst/>
            <a:rect r="r" b="b" t="t" l="l"/>
            <a:pathLst>
              <a:path h="3683875" w="7109278">
                <a:moveTo>
                  <a:pt x="0" y="0"/>
                </a:moveTo>
                <a:lnTo>
                  <a:pt x="7109278" y="0"/>
                </a:lnTo>
                <a:lnTo>
                  <a:pt x="7109278" y="3683875"/>
                </a:lnTo>
                <a:lnTo>
                  <a:pt x="0" y="3683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482919" y="2945931"/>
            <a:ext cx="6678808" cy="3713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45"/>
              </a:lnSpc>
            </a:pPr>
            <a:r>
              <a:rPr lang="en-US" sz="410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l">
              <a:lnSpc>
                <a:spcPts val="5745"/>
              </a:lnSpc>
            </a:pPr>
            <a:r>
              <a:rPr lang="en-US" sz="4103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我們學習釐清「我想帶給阿公阿媽怎樣的學習內容」及「阿公阿媽想學什麼」兩者的不同。</a:t>
            </a:r>
          </a:p>
          <a:p>
            <a:pPr algn="ctr">
              <a:lnSpc>
                <a:spcPts val="7565"/>
              </a:lnSpc>
            </a:pPr>
          </a:p>
        </p:txBody>
      </p:sp>
      <p:grpSp>
        <p:nvGrpSpPr>
          <p:cNvPr name="Group 12" id="12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1267684" y="6587409"/>
            <a:ext cx="4717953" cy="3776650"/>
          </a:xfrm>
          <a:custGeom>
            <a:avLst/>
            <a:gdLst/>
            <a:ahLst/>
            <a:cxnLst/>
            <a:rect r="r" b="b" t="t" l="l"/>
            <a:pathLst>
              <a:path h="3776650" w="4717953">
                <a:moveTo>
                  <a:pt x="0" y="0"/>
                </a:moveTo>
                <a:lnTo>
                  <a:pt x="4717953" y="0"/>
                </a:lnTo>
                <a:lnTo>
                  <a:pt x="4717953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486059" y="6856543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86059" y="9201150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54893" y="2699561"/>
            <a:ext cx="9149609" cy="7255856"/>
            <a:chOff x="0" y="0"/>
            <a:chExt cx="12199479" cy="96744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99493" cy="9674479"/>
            </a:xfrm>
            <a:custGeom>
              <a:avLst/>
              <a:gdLst/>
              <a:ahLst/>
              <a:cxnLst/>
              <a:rect r="r" b="b" t="t" l="l"/>
              <a:pathLst>
                <a:path h="9674479" w="12199493">
                  <a:moveTo>
                    <a:pt x="0" y="0"/>
                  </a:moveTo>
                  <a:lnTo>
                    <a:pt x="12199493" y="0"/>
                  </a:lnTo>
                  <a:lnTo>
                    <a:pt x="12199493" y="9674479"/>
                  </a:lnTo>
                  <a:lnTo>
                    <a:pt x="0" y="9674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841" t="0" r="-2841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267684" y="2648087"/>
            <a:ext cx="7109278" cy="3683875"/>
          </a:xfrm>
          <a:custGeom>
            <a:avLst/>
            <a:gdLst/>
            <a:ahLst/>
            <a:cxnLst/>
            <a:rect r="r" b="b" t="t" l="l"/>
            <a:pathLst>
              <a:path h="3683875" w="7109278">
                <a:moveTo>
                  <a:pt x="0" y="0"/>
                </a:moveTo>
                <a:lnTo>
                  <a:pt x="7109278" y="0"/>
                </a:lnTo>
                <a:lnTo>
                  <a:pt x="7109278" y="3683875"/>
                </a:lnTo>
                <a:lnTo>
                  <a:pt x="0" y="3683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482919" y="2945931"/>
            <a:ext cx="6678808" cy="3713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45"/>
              </a:lnSpc>
            </a:pPr>
            <a:r>
              <a:rPr lang="en-US" sz="410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l">
              <a:lnSpc>
                <a:spcPts val="5745"/>
              </a:lnSpc>
            </a:pPr>
            <a:r>
              <a:rPr lang="en-US" sz="4103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我們學習釐清「我想帶給阿公阿媽怎樣的學習內容」及「阿公阿媽想學什麼」兩者的不同。</a:t>
            </a:r>
          </a:p>
          <a:p>
            <a:pPr algn="ctr">
              <a:lnSpc>
                <a:spcPts val="7565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550" r="0" b="-355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1267684" y="6659868"/>
            <a:ext cx="4717953" cy="3776650"/>
          </a:xfrm>
          <a:custGeom>
            <a:avLst/>
            <a:gdLst/>
            <a:ahLst/>
            <a:cxnLst/>
            <a:rect r="r" b="b" t="t" l="l"/>
            <a:pathLst>
              <a:path h="3776650" w="4717953">
                <a:moveTo>
                  <a:pt x="0" y="0"/>
                </a:moveTo>
                <a:lnTo>
                  <a:pt x="4717953" y="0"/>
                </a:lnTo>
                <a:lnTo>
                  <a:pt x="4717953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486059" y="6856543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86059" y="9201150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586569" y="2756585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267684" y="2648087"/>
            <a:ext cx="7109278" cy="3683875"/>
          </a:xfrm>
          <a:custGeom>
            <a:avLst/>
            <a:gdLst/>
            <a:ahLst/>
            <a:cxnLst/>
            <a:rect r="r" b="b" t="t" l="l"/>
            <a:pathLst>
              <a:path h="3683875" w="7109278">
                <a:moveTo>
                  <a:pt x="0" y="0"/>
                </a:moveTo>
                <a:lnTo>
                  <a:pt x="7109278" y="0"/>
                </a:lnTo>
                <a:lnTo>
                  <a:pt x="7109278" y="3683875"/>
                </a:lnTo>
                <a:lnTo>
                  <a:pt x="0" y="3683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482919" y="2945931"/>
            <a:ext cx="6678808" cy="3898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45"/>
              </a:lnSpc>
            </a:pPr>
            <a:r>
              <a:rPr lang="en-US" sz="410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l">
              <a:lnSpc>
                <a:spcPts val="5745"/>
              </a:lnSpc>
            </a:pPr>
            <a:r>
              <a:rPr lang="en-US" sz="4103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我們學習釐清「我想帶給阿公阿媽怎樣的學習內容」及「阿公阿媽想學什麼」兩者的不同。</a:t>
            </a:r>
          </a:p>
          <a:p>
            <a:pPr algn="ctr">
              <a:lnSpc>
                <a:spcPts val="7565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550" r="0" b="-355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1267684" y="6510350"/>
            <a:ext cx="4717953" cy="3776650"/>
          </a:xfrm>
          <a:custGeom>
            <a:avLst/>
            <a:gdLst/>
            <a:ahLst/>
            <a:cxnLst/>
            <a:rect r="r" b="b" t="t" l="l"/>
            <a:pathLst>
              <a:path h="3776650" w="4717953">
                <a:moveTo>
                  <a:pt x="0" y="0"/>
                </a:moveTo>
                <a:lnTo>
                  <a:pt x="4717953" y="0"/>
                </a:lnTo>
                <a:lnTo>
                  <a:pt x="4717953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486059" y="6856543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86059" y="9201150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267684" y="6510350"/>
            <a:ext cx="4628991" cy="3683976"/>
          </a:xfrm>
          <a:custGeom>
            <a:avLst/>
            <a:gdLst/>
            <a:ahLst/>
            <a:cxnLst/>
            <a:rect r="r" b="b" t="t" l="l"/>
            <a:pathLst>
              <a:path h="3683976" w="4628991">
                <a:moveTo>
                  <a:pt x="0" y="0"/>
                </a:moveTo>
                <a:lnTo>
                  <a:pt x="4628991" y="0"/>
                </a:lnTo>
                <a:lnTo>
                  <a:pt x="4628991" y="3683977"/>
                </a:lnTo>
                <a:lnTo>
                  <a:pt x="0" y="3683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54328" y="2756585"/>
            <a:ext cx="9110531" cy="6834440"/>
            <a:chOff x="0" y="0"/>
            <a:chExt cx="12147375" cy="91125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6" r="0" b="-16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615473" y="9016484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615473" y="6542466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1267684" y="2648087"/>
            <a:ext cx="7109278" cy="3683875"/>
          </a:xfrm>
          <a:custGeom>
            <a:avLst/>
            <a:gdLst/>
            <a:ahLst/>
            <a:cxnLst/>
            <a:rect r="r" b="b" t="t" l="l"/>
            <a:pathLst>
              <a:path h="3683875" w="7109278">
                <a:moveTo>
                  <a:pt x="0" y="0"/>
                </a:moveTo>
                <a:lnTo>
                  <a:pt x="7109278" y="0"/>
                </a:lnTo>
                <a:lnTo>
                  <a:pt x="7109278" y="3683875"/>
                </a:lnTo>
                <a:lnTo>
                  <a:pt x="0" y="36838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482919" y="2914198"/>
            <a:ext cx="6678808" cy="3786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64"/>
              </a:lnSpc>
            </a:pPr>
            <a:r>
              <a:rPr lang="en-US" sz="540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just">
              <a:lnSpc>
                <a:spcPts val="7564"/>
              </a:lnSpc>
            </a:pPr>
            <a:r>
              <a:rPr lang="en-US" sz="5402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上網搜尋適合阿公阿媽學習的數位知識。</a:t>
            </a:r>
          </a:p>
          <a:p>
            <a:pPr algn="just">
              <a:lnSpc>
                <a:spcPts val="7564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7666" y="2780211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002000" y="9567026"/>
            <a:ext cx="2057400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267684" y="2648087"/>
            <a:ext cx="7109278" cy="3683875"/>
          </a:xfrm>
          <a:custGeom>
            <a:avLst/>
            <a:gdLst/>
            <a:ahLst/>
            <a:cxnLst/>
            <a:rect r="r" b="b" t="t" l="l"/>
            <a:pathLst>
              <a:path h="3683875" w="7109278">
                <a:moveTo>
                  <a:pt x="0" y="0"/>
                </a:moveTo>
                <a:lnTo>
                  <a:pt x="7109278" y="0"/>
                </a:lnTo>
                <a:lnTo>
                  <a:pt x="7109278" y="3683875"/>
                </a:lnTo>
                <a:lnTo>
                  <a:pt x="0" y="3683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482919" y="2945931"/>
            <a:ext cx="6678808" cy="3898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45"/>
              </a:lnSpc>
            </a:pPr>
            <a:r>
              <a:rPr lang="en-US" sz="410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l">
              <a:lnSpc>
                <a:spcPts val="5745"/>
              </a:lnSpc>
            </a:pPr>
            <a:r>
              <a:rPr lang="en-US" sz="4103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我們學習釐清「我想帶給阿公阿媽怎樣的學習內容」及「阿公阿媽想學什麼」兩者的不同。</a:t>
            </a:r>
          </a:p>
          <a:p>
            <a:pPr algn="ctr">
              <a:lnSpc>
                <a:spcPts val="7565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550" r="0" b="-355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1267684" y="6510350"/>
            <a:ext cx="4717953" cy="3776650"/>
          </a:xfrm>
          <a:custGeom>
            <a:avLst/>
            <a:gdLst/>
            <a:ahLst/>
            <a:cxnLst/>
            <a:rect r="r" b="b" t="t" l="l"/>
            <a:pathLst>
              <a:path h="3776650" w="4717953">
                <a:moveTo>
                  <a:pt x="0" y="0"/>
                </a:moveTo>
                <a:lnTo>
                  <a:pt x="4717953" y="0"/>
                </a:lnTo>
                <a:lnTo>
                  <a:pt x="4717953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486059" y="6856543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86059" y="9201150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7666" y="2780211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896676" y="9567026"/>
            <a:ext cx="2162724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267684" y="2648087"/>
            <a:ext cx="7109278" cy="3683875"/>
          </a:xfrm>
          <a:custGeom>
            <a:avLst/>
            <a:gdLst/>
            <a:ahLst/>
            <a:cxnLst/>
            <a:rect r="r" b="b" t="t" l="l"/>
            <a:pathLst>
              <a:path h="3683875" w="7109278">
                <a:moveTo>
                  <a:pt x="0" y="0"/>
                </a:moveTo>
                <a:lnTo>
                  <a:pt x="7109278" y="0"/>
                </a:lnTo>
                <a:lnTo>
                  <a:pt x="7109278" y="3683875"/>
                </a:lnTo>
                <a:lnTo>
                  <a:pt x="0" y="3683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482919" y="2945931"/>
            <a:ext cx="6678808" cy="3898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45"/>
              </a:lnSpc>
            </a:pPr>
            <a:r>
              <a:rPr lang="en-US" sz="410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l">
              <a:lnSpc>
                <a:spcPts val="5745"/>
              </a:lnSpc>
            </a:pPr>
            <a:r>
              <a:rPr lang="en-US" sz="4103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我們學習釐清「我想帶給阿公阿媽怎樣的學習內容」及「阿公阿媽想學什麼」兩者的不同。</a:t>
            </a:r>
          </a:p>
          <a:p>
            <a:pPr algn="ctr">
              <a:lnSpc>
                <a:spcPts val="7565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550" r="0" b="-355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1267684" y="6510350"/>
            <a:ext cx="4717953" cy="3776650"/>
          </a:xfrm>
          <a:custGeom>
            <a:avLst/>
            <a:gdLst/>
            <a:ahLst/>
            <a:cxnLst/>
            <a:rect r="r" b="b" t="t" l="l"/>
            <a:pathLst>
              <a:path h="3776650" w="4717953">
                <a:moveTo>
                  <a:pt x="0" y="0"/>
                </a:moveTo>
                <a:lnTo>
                  <a:pt x="4717953" y="0"/>
                </a:lnTo>
                <a:lnTo>
                  <a:pt x="4717953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486059" y="6856543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86059" y="9201150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850016" y="2731764"/>
            <a:ext cx="9692822" cy="7271257"/>
            <a:chOff x="0" y="0"/>
            <a:chExt cx="12923763" cy="96950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923774" cy="9695053"/>
            </a:xfrm>
            <a:custGeom>
              <a:avLst/>
              <a:gdLst/>
              <a:ahLst/>
              <a:cxnLst/>
              <a:rect r="r" b="b" t="t" l="l"/>
              <a:pathLst>
                <a:path h="9695053" w="12923774">
                  <a:moveTo>
                    <a:pt x="0" y="0"/>
                  </a:moveTo>
                  <a:lnTo>
                    <a:pt x="12923774" y="0"/>
                  </a:lnTo>
                  <a:lnTo>
                    <a:pt x="12923774" y="9695053"/>
                  </a:lnTo>
                  <a:lnTo>
                    <a:pt x="0" y="9695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002000" y="9567026"/>
            <a:ext cx="2057400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950122" y="2731764"/>
            <a:ext cx="7109278" cy="3683875"/>
          </a:xfrm>
          <a:custGeom>
            <a:avLst/>
            <a:gdLst/>
            <a:ahLst/>
            <a:cxnLst/>
            <a:rect r="r" b="b" t="t" l="l"/>
            <a:pathLst>
              <a:path h="3683875" w="7109278">
                <a:moveTo>
                  <a:pt x="0" y="0"/>
                </a:moveTo>
                <a:lnTo>
                  <a:pt x="7109278" y="0"/>
                </a:lnTo>
                <a:lnTo>
                  <a:pt x="7109278" y="3683874"/>
                </a:lnTo>
                <a:lnTo>
                  <a:pt x="0" y="36838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482919" y="2936406"/>
            <a:ext cx="6309829" cy="3697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27"/>
              </a:lnSpc>
            </a:pPr>
            <a:r>
              <a:rPr lang="en-US" sz="387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l">
              <a:lnSpc>
                <a:spcPts val="5427"/>
              </a:lnSpc>
            </a:pPr>
            <a:r>
              <a:rPr lang="en-US" sz="3876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我們學習釐清「我想帶給阿公阿媽怎樣的學習內容」及「阿公阿媽想學什麼」兩者的不同。</a:t>
            </a:r>
          </a:p>
          <a:p>
            <a:pPr algn="ctr">
              <a:lnSpc>
                <a:spcPts val="7147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550" r="0" b="-355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0962216" y="6634080"/>
            <a:ext cx="4952692" cy="3964554"/>
          </a:xfrm>
          <a:custGeom>
            <a:avLst/>
            <a:gdLst/>
            <a:ahLst/>
            <a:cxnLst/>
            <a:rect r="r" b="b" t="t" l="l"/>
            <a:pathLst>
              <a:path h="3964554" w="4952692">
                <a:moveTo>
                  <a:pt x="0" y="0"/>
                </a:moveTo>
                <a:lnTo>
                  <a:pt x="4952691" y="0"/>
                </a:lnTo>
                <a:lnTo>
                  <a:pt x="4952691" y="3964554"/>
                </a:lnTo>
                <a:lnTo>
                  <a:pt x="0" y="39645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297960" y="6887056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297960" y="9201150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834901" y="2651118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154400" y="9567026"/>
            <a:ext cx="1905000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683470" y="2664550"/>
            <a:ext cx="7109278" cy="3683875"/>
          </a:xfrm>
          <a:custGeom>
            <a:avLst/>
            <a:gdLst/>
            <a:ahLst/>
            <a:cxnLst/>
            <a:rect r="r" b="b" t="t" l="l"/>
            <a:pathLst>
              <a:path h="3683875" w="7109278">
                <a:moveTo>
                  <a:pt x="0" y="0"/>
                </a:moveTo>
                <a:lnTo>
                  <a:pt x="7109278" y="0"/>
                </a:lnTo>
                <a:lnTo>
                  <a:pt x="7109278" y="3683875"/>
                </a:lnTo>
                <a:lnTo>
                  <a:pt x="0" y="3683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895814" y="2854162"/>
            <a:ext cx="6678808" cy="3898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45"/>
              </a:lnSpc>
            </a:pPr>
            <a:r>
              <a:rPr lang="en-US" sz="410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l">
              <a:lnSpc>
                <a:spcPts val="5745"/>
              </a:lnSpc>
            </a:pPr>
            <a:r>
              <a:rPr lang="en-US" sz="4103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我們學習釐清「我想帶給阿公阿媽怎樣的學習內容」及「阿公阿媽想學什麼」兩者的不同。</a:t>
            </a:r>
          </a:p>
          <a:p>
            <a:pPr algn="ctr">
              <a:lnSpc>
                <a:spcPts val="7565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550" r="0" b="-355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0690940" y="6752969"/>
            <a:ext cx="4717953" cy="3776650"/>
          </a:xfrm>
          <a:custGeom>
            <a:avLst/>
            <a:gdLst/>
            <a:ahLst/>
            <a:cxnLst/>
            <a:rect r="r" b="b" t="t" l="l"/>
            <a:pathLst>
              <a:path h="3776650" w="4717953">
                <a:moveTo>
                  <a:pt x="0" y="0"/>
                </a:moveTo>
                <a:lnTo>
                  <a:pt x="4717953" y="0"/>
                </a:lnTo>
                <a:lnTo>
                  <a:pt x="4717953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003364" y="6856543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003364" y="9170637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487166" y="2756585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164164" y="9567026"/>
            <a:ext cx="199756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267684" y="2648087"/>
            <a:ext cx="7109278" cy="3683875"/>
          </a:xfrm>
          <a:custGeom>
            <a:avLst/>
            <a:gdLst/>
            <a:ahLst/>
            <a:cxnLst/>
            <a:rect r="r" b="b" t="t" l="l"/>
            <a:pathLst>
              <a:path h="3683875" w="7109278">
                <a:moveTo>
                  <a:pt x="0" y="0"/>
                </a:moveTo>
                <a:lnTo>
                  <a:pt x="7109278" y="0"/>
                </a:lnTo>
                <a:lnTo>
                  <a:pt x="7109278" y="3683875"/>
                </a:lnTo>
                <a:lnTo>
                  <a:pt x="0" y="3683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482919" y="2945931"/>
            <a:ext cx="6678808" cy="3898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45"/>
              </a:lnSpc>
            </a:pPr>
            <a:r>
              <a:rPr lang="en-US" sz="410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l">
              <a:lnSpc>
                <a:spcPts val="5745"/>
              </a:lnSpc>
            </a:pPr>
            <a:r>
              <a:rPr lang="en-US" sz="4103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我們學習釐清「我想帶給阿公阿媽怎樣的學習內容」及「阿公阿媽想學什麼」兩者的不同。</a:t>
            </a:r>
          </a:p>
          <a:p>
            <a:pPr algn="ctr">
              <a:lnSpc>
                <a:spcPts val="7565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550" r="0" b="-355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1267684" y="6510350"/>
            <a:ext cx="4717953" cy="3776650"/>
          </a:xfrm>
          <a:custGeom>
            <a:avLst/>
            <a:gdLst/>
            <a:ahLst/>
            <a:cxnLst/>
            <a:rect r="r" b="b" t="t" l="l"/>
            <a:pathLst>
              <a:path h="3776650" w="4717953">
                <a:moveTo>
                  <a:pt x="0" y="0"/>
                </a:moveTo>
                <a:lnTo>
                  <a:pt x="4717953" y="0"/>
                </a:lnTo>
                <a:lnTo>
                  <a:pt x="4717953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580109" y="6749488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86059" y="9068684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725189" y="5927555"/>
            <a:ext cx="5498180" cy="3454884"/>
          </a:xfrm>
          <a:custGeom>
            <a:avLst/>
            <a:gdLst/>
            <a:ahLst/>
            <a:cxnLst/>
            <a:rect r="r" b="b" t="t" l="l"/>
            <a:pathLst>
              <a:path h="3454884" w="5498180">
                <a:moveTo>
                  <a:pt x="0" y="0"/>
                </a:moveTo>
                <a:lnTo>
                  <a:pt x="5498180" y="0"/>
                </a:lnTo>
                <a:lnTo>
                  <a:pt x="5498180" y="3454884"/>
                </a:lnTo>
                <a:lnTo>
                  <a:pt x="0" y="3454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418862" y="8104618"/>
            <a:ext cx="1501235" cy="1501235"/>
            <a:chOff x="0" y="0"/>
            <a:chExt cx="2001647" cy="200164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169264" y="2771413"/>
            <a:ext cx="9110531" cy="6834440"/>
            <a:chOff x="0" y="0"/>
            <a:chExt cx="12147375" cy="91125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6" r="0" b="-16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806440" y="5851355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0725189" y="2654492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128349" y="3089598"/>
            <a:ext cx="6518507" cy="1604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37"/>
              </a:lnSpc>
            </a:pPr>
            <a:r>
              <a:rPr lang="en-US" sz="43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6037"/>
              </a:lnSpc>
            </a:pPr>
            <a:r>
              <a:rPr lang="en-US" sz="43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到活動場地進行佈置及安排。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475463" y="8057603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2771413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55110" y="5666652"/>
            <a:ext cx="5469388" cy="3436792"/>
          </a:xfrm>
          <a:custGeom>
            <a:avLst/>
            <a:gdLst/>
            <a:ahLst/>
            <a:cxnLst/>
            <a:rect r="r" b="b" t="t" l="l"/>
            <a:pathLst>
              <a:path h="3436792" w="5469388">
                <a:moveTo>
                  <a:pt x="0" y="0"/>
                </a:moveTo>
                <a:lnTo>
                  <a:pt x="5469388" y="0"/>
                </a:lnTo>
                <a:lnTo>
                  <a:pt x="5469388" y="3436792"/>
                </a:lnTo>
                <a:lnTo>
                  <a:pt x="0" y="34367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806440" y="5827731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2609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到活動場地進行電腦設備及網路測試，讓阿公阿媽學習更順暢。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672517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312338" y="2771413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55110" y="5620730"/>
            <a:ext cx="5500077" cy="3456076"/>
          </a:xfrm>
          <a:custGeom>
            <a:avLst/>
            <a:gdLst/>
            <a:ahLst/>
            <a:cxnLst/>
            <a:rect r="r" b="b" t="t" l="l"/>
            <a:pathLst>
              <a:path h="3456076" w="5500077">
                <a:moveTo>
                  <a:pt x="0" y="0"/>
                </a:moveTo>
                <a:lnTo>
                  <a:pt x="5500077" y="0"/>
                </a:lnTo>
                <a:lnTo>
                  <a:pt x="5500077" y="3456076"/>
                </a:lnTo>
                <a:lnTo>
                  <a:pt x="0" y="34560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050398" y="5813256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128349" y="2752609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歡迎興珍里的社區阿公阿媽來進行數位學習。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804875" y="8041223"/>
            <a:ext cx="4258085" cy="1035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799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0"/>
              </a:lnSpc>
            </a:pPr>
            <a:r>
              <a:rPr lang="en-US" sz="2799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508683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312338" y="2771413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750267" y="5826668"/>
            <a:ext cx="5413897" cy="3431632"/>
          </a:xfrm>
          <a:custGeom>
            <a:avLst/>
            <a:gdLst/>
            <a:ahLst/>
            <a:cxnLst/>
            <a:rect r="r" b="b" t="t" l="l"/>
            <a:pathLst>
              <a:path h="3431632" w="5413897">
                <a:moveTo>
                  <a:pt x="0" y="0"/>
                </a:moveTo>
                <a:lnTo>
                  <a:pt x="5413897" y="0"/>
                </a:lnTo>
                <a:lnTo>
                  <a:pt x="5413897" y="3431632"/>
                </a:lnTo>
                <a:lnTo>
                  <a:pt x="0" y="34316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507581" y="5851355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2609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我們用國語和台語進行電腦硬體設備的介紹。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596264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541256" y="2771413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83911" y="5648745"/>
            <a:ext cx="5744326" cy="3609555"/>
          </a:xfrm>
          <a:custGeom>
            <a:avLst/>
            <a:gdLst/>
            <a:ahLst/>
            <a:cxnLst/>
            <a:rect r="r" b="b" t="t" l="l"/>
            <a:pathLst>
              <a:path h="3609555" w="5744326">
                <a:moveTo>
                  <a:pt x="0" y="0"/>
                </a:moveTo>
                <a:lnTo>
                  <a:pt x="5744326" y="0"/>
                </a:lnTo>
                <a:lnTo>
                  <a:pt x="5744326" y="3609555"/>
                </a:lnTo>
                <a:lnTo>
                  <a:pt x="0" y="36095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806440" y="5851355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2609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教社區長者使用網際網路及打字。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178722" y="6510350"/>
            <a:ext cx="4834398" cy="3776650"/>
          </a:xfrm>
          <a:custGeom>
            <a:avLst/>
            <a:gdLst/>
            <a:ahLst/>
            <a:cxnLst/>
            <a:rect r="r" b="b" t="t" l="l"/>
            <a:pathLst>
              <a:path h="3776650" w="4834398">
                <a:moveTo>
                  <a:pt x="0" y="0"/>
                </a:moveTo>
                <a:lnTo>
                  <a:pt x="4834398" y="0"/>
                </a:lnTo>
                <a:lnTo>
                  <a:pt x="4834398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28700" y="2597053"/>
            <a:ext cx="9354686" cy="7017598"/>
            <a:chOff x="0" y="0"/>
            <a:chExt cx="12147375" cy="91125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6" r="0" b="-16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615473" y="9016484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615473" y="6542466"/>
            <a:ext cx="4093103" cy="2271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1178722" y="2597053"/>
            <a:ext cx="7207765" cy="3734909"/>
          </a:xfrm>
          <a:custGeom>
            <a:avLst/>
            <a:gdLst/>
            <a:ahLst/>
            <a:cxnLst/>
            <a:rect r="r" b="b" t="t" l="l"/>
            <a:pathLst>
              <a:path h="3734909" w="7207765">
                <a:moveTo>
                  <a:pt x="0" y="0"/>
                </a:moveTo>
                <a:lnTo>
                  <a:pt x="7207765" y="0"/>
                </a:lnTo>
                <a:lnTo>
                  <a:pt x="7207765" y="3734909"/>
                </a:lnTo>
                <a:lnTo>
                  <a:pt x="0" y="37349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482919" y="2914198"/>
            <a:ext cx="6678808" cy="3786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64"/>
              </a:lnSpc>
            </a:pPr>
            <a:r>
              <a:rPr lang="en-US" sz="540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just">
              <a:lnSpc>
                <a:spcPts val="7564"/>
              </a:lnSpc>
            </a:pPr>
            <a:r>
              <a:rPr lang="en-US" sz="5402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上網搜尋適合阿公阿媽學習的數位知識。</a:t>
            </a:r>
          </a:p>
          <a:p>
            <a:pPr algn="just">
              <a:lnSpc>
                <a:spcPts val="7564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713736" y="8096277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192129" y="2704738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969410" y="5648745"/>
            <a:ext cx="5526677" cy="3472791"/>
          </a:xfrm>
          <a:custGeom>
            <a:avLst/>
            <a:gdLst/>
            <a:ahLst/>
            <a:cxnLst/>
            <a:rect r="r" b="b" t="t" l="l"/>
            <a:pathLst>
              <a:path h="3472791" w="5526677">
                <a:moveTo>
                  <a:pt x="0" y="0"/>
                </a:moveTo>
                <a:lnTo>
                  <a:pt x="5526677" y="0"/>
                </a:lnTo>
                <a:lnTo>
                  <a:pt x="5526677" y="3472791"/>
                </a:lnTo>
                <a:lnTo>
                  <a:pt x="0" y="3472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777639" y="5621372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2609"/>
            <a:ext cx="6518507" cy="2088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教社區長者使用網際網路及打字。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634390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498334" y="2763071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90064" y="5666652"/>
            <a:ext cx="5744326" cy="3609555"/>
          </a:xfrm>
          <a:custGeom>
            <a:avLst/>
            <a:gdLst/>
            <a:ahLst/>
            <a:cxnLst/>
            <a:rect r="r" b="b" t="t" l="l"/>
            <a:pathLst>
              <a:path h="3609555" w="5744326">
                <a:moveTo>
                  <a:pt x="0" y="0"/>
                </a:moveTo>
                <a:lnTo>
                  <a:pt x="5744326" y="0"/>
                </a:lnTo>
                <a:lnTo>
                  <a:pt x="5744326" y="3609554"/>
                </a:lnTo>
                <a:lnTo>
                  <a:pt x="0" y="36095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671993" y="5851355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1591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教社區長者使用YouTube，提供長者娛樂。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697803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670023" y="2763071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983207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983207" y="5636770"/>
            <a:ext cx="5545734" cy="3484766"/>
          </a:xfrm>
          <a:custGeom>
            <a:avLst/>
            <a:gdLst/>
            <a:ahLst/>
            <a:cxnLst/>
            <a:rect r="r" b="b" t="t" l="l"/>
            <a:pathLst>
              <a:path h="3484766" w="5545734">
                <a:moveTo>
                  <a:pt x="0" y="0"/>
                </a:moveTo>
                <a:lnTo>
                  <a:pt x="5545734" y="0"/>
                </a:lnTo>
                <a:lnTo>
                  <a:pt x="5545734" y="3484766"/>
                </a:lnTo>
                <a:lnTo>
                  <a:pt x="0" y="34847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806440" y="5851355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51" y="2908185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教社區長者使用YouTube，提供長者娛樂。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508683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441104" y="2771413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55110" y="5648745"/>
            <a:ext cx="5547212" cy="3485695"/>
          </a:xfrm>
          <a:custGeom>
            <a:avLst/>
            <a:gdLst/>
            <a:ahLst/>
            <a:cxnLst/>
            <a:rect r="r" b="b" t="t" l="l"/>
            <a:pathLst>
              <a:path h="3485695" w="5547212">
                <a:moveTo>
                  <a:pt x="0" y="0"/>
                </a:moveTo>
                <a:lnTo>
                  <a:pt x="5547212" y="0"/>
                </a:lnTo>
                <a:lnTo>
                  <a:pt x="5547212" y="3485695"/>
                </a:lnTo>
                <a:lnTo>
                  <a:pt x="0" y="34856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679082" y="5851355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1591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教社區長者使用YouTube，提供長者娛樂。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634390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55108" y="2670569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55110" y="5648745"/>
            <a:ext cx="5517067" cy="3466752"/>
          </a:xfrm>
          <a:custGeom>
            <a:avLst/>
            <a:gdLst/>
            <a:ahLst/>
            <a:cxnLst/>
            <a:rect r="r" b="b" t="t" l="l"/>
            <a:pathLst>
              <a:path h="3466752" w="5517067">
                <a:moveTo>
                  <a:pt x="0" y="0"/>
                </a:moveTo>
                <a:lnTo>
                  <a:pt x="5517067" y="0"/>
                </a:lnTo>
                <a:lnTo>
                  <a:pt x="5517067" y="3466753"/>
                </a:lnTo>
                <a:lnTo>
                  <a:pt x="0" y="3466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806440" y="5851355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1591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教社區長者使用YouTube，提供長者娛樂。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634390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355260" y="2771413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55110" y="5648745"/>
            <a:ext cx="5567143" cy="3498219"/>
          </a:xfrm>
          <a:custGeom>
            <a:avLst/>
            <a:gdLst/>
            <a:ahLst/>
            <a:cxnLst/>
            <a:rect r="r" b="b" t="t" l="l"/>
            <a:pathLst>
              <a:path h="3498219" w="5567143">
                <a:moveTo>
                  <a:pt x="0" y="0"/>
                </a:moveTo>
                <a:lnTo>
                  <a:pt x="5567143" y="0"/>
                </a:lnTo>
                <a:lnTo>
                  <a:pt x="5567143" y="3498219"/>
                </a:lnTo>
                <a:lnTo>
                  <a:pt x="0" y="34982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600456" y="5851355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1591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教社區長者使用YouTube，提供長者娛樂。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621681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2771413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635521" y="2653923"/>
            <a:ext cx="7284578" cy="2835223"/>
          </a:xfrm>
          <a:custGeom>
            <a:avLst/>
            <a:gdLst/>
            <a:ahLst/>
            <a:cxnLst/>
            <a:rect r="r" b="b" t="t" l="l"/>
            <a:pathLst>
              <a:path h="2835223" w="7284578">
                <a:moveTo>
                  <a:pt x="0" y="0"/>
                </a:moveTo>
                <a:lnTo>
                  <a:pt x="7284578" y="0"/>
                </a:lnTo>
                <a:lnTo>
                  <a:pt x="7284578" y="2835223"/>
                </a:lnTo>
                <a:lnTo>
                  <a:pt x="0" y="2835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585052" y="5679646"/>
            <a:ext cx="5744326" cy="3609555"/>
          </a:xfrm>
          <a:custGeom>
            <a:avLst/>
            <a:gdLst/>
            <a:ahLst/>
            <a:cxnLst/>
            <a:rect r="r" b="b" t="t" l="l"/>
            <a:pathLst>
              <a:path h="3609555" w="5744326">
                <a:moveTo>
                  <a:pt x="0" y="0"/>
                </a:moveTo>
                <a:lnTo>
                  <a:pt x="5744326" y="0"/>
                </a:lnTo>
                <a:lnTo>
                  <a:pt x="5744326" y="3609555"/>
                </a:lnTo>
                <a:lnTo>
                  <a:pt x="0" y="36095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012272" y="5729200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1591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教社區長者使用YouTube，提供長者娛樂。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621681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340953" y="2771413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55110" y="5648745"/>
            <a:ext cx="5639483" cy="3543675"/>
          </a:xfrm>
          <a:custGeom>
            <a:avLst/>
            <a:gdLst/>
            <a:ahLst/>
            <a:cxnLst/>
            <a:rect r="r" b="b" t="t" l="l"/>
            <a:pathLst>
              <a:path h="3543675" w="5639483">
                <a:moveTo>
                  <a:pt x="0" y="0"/>
                </a:moveTo>
                <a:lnTo>
                  <a:pt x="5639483" y="0"/>
                </a:lnTo>
                <a:lnTo>
                  <a:pt x="5639483" y="3543675"/>
                </a:lnTo>
                <a:lnTo>
                  <a:pt x="0" y="35436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888698" y="5851355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1591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教社區長者使用YouTube，提供長者娛樂。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634390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441104" y="2771413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55110" y="5648745"/>
            <a:ext cx="5526677" cy="3472791"/>
          </a:xfrm>
          <a:custGeom>
            <a:avLst/>
            <a:gdLst/>
            <a:ahLst/>
            <a:cxnLst/>
            <a:rect r="r" b="b" t="t" l="l"/>
            <a:pathLst>
              <a:path h="3472791" w="5526677">
                <a:moveTo>
                  <a:pt x="0" y="0"/>
                </a:moveTo>
                <a:lnTo>
                  <a:pt x="5526677" y="0"/>
                </a:lnTo>
                <a:lnTo>
                  <a:pt x="5526677" y="3472791"/>
                </a:lnTo>
                <a:lnTo>
                  <a:pt x="0" y="3472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777639" y="5851355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2609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教社區長者使用語音方式搜尋想要的資訊。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508683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441104" y="2763071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55110" y="5648745"/>
            <a:ext cx="5744326" cy="3609555"/>
          </a:xfrm>
          <a:custGeom>
            <a:avLst/>
            <a:gdLst/>
            <a:ahLst/>
            <a:cxnLst/>
            <a:rect r="r" b="b" t="t" l="l"/>
            <a:pathLst>
              <a:path h="3609555" w="5744326">
                <a:moveTo>
                  <a:pt x="0" y="0"/>
                </a:moveTo>
                <a:lnTo>
                  <a:pt x="5744326" y="0"/>
                </a:lnTo>
                <a:lnTo>
                  <a:pt x="5744326" y="3609555"/>
                </a:lnTo>
                <a:lnTo>
                  <a:pt x="0" y="36095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777639" y="5851355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1591"/>
            <a:ext cx="6518507" cy="2088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教社區長者使用線上益智小遊戲，預防失智，提供休閒娛樂。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178722" y="6510350"/>
            <a:ext cx="4847107" cy="3776650"/>
          </a:xfrm>
          <a:custGeom>
            <a:avLst/>
            <a:gdLst/>
            <a:ahLst/>
            <a:cxnLst/>
            <a:rect r="r" b="b" t="t" l="l"/>
            <a:pathLst>
              <a:path h="3776650" w="4847107">
                <a:moveTo>
                  <a:pt x="0" y="0"/>
                </a:moveTo>
                <a:lnTo>
                  <a:pt x="4847107" y="0"/>
                </a:lnTo>
                <a:lnTo>
                  <a:pt x="4847107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28700" y="2597053"/>
            <a:ext cx="9319721" cy="6991368"/>
            <a:chOff x="0" y="0"/>
            <a:chExt cx="12147375" cy="91125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6" r="0" b="-16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615473" y="9016484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615473" y="6542466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1178722" y="2597053"/>
            <a:ext cx="7207765" cy="3734909"/>
          </a:xfrm>
          <a:custGeom>
            <a:avLst/>
            <a:gdLst/>
            <a:ahLst/>
            <a:cxnLst/>
            <a:rect r="r" b="b" t="t" l="l"/>
            <a:pathLst>
              <a:path h="3734909" w="7207765">
                <a:moveTo>
                  <a:pt x="0" y="0"/>
                </a:moveTo>
                <a:lnTo>
                  <a:pt x="7207765" y="0"/>
                </a:lnTo>
                <a:lnTo>
                  <a:pt x="7207765" y="3734909"/>
                </a:lnTo>
                <a:lnTo>
                  <a:pt x="0" y="37349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482919" y="2914198"/>
            <a:ext cx="6678808" cy="3786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64"/>
              </a:lnSpc>
            </a:pPr>
            <a:r>
              <a:rPr lang="en-US" sz="540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just">
              <a:lnSpc>
                <a:spcPts val="7564"/>
              </a:lnSpc>
            </a:pPr>
            <a:r>
              <a:rPr lang="en-US" sz="5402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上網搜尋適合阿公阿媽學習的數位知識。</a:t>
            </a:r>
          </a:p>
          <a:p>
            <a:pPr algn="just">
              <a:lnSpc>
                <a:spcPts val="7564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726483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2704738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915482" y="2611171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915482" y="5679646"/>
            <a:ext cx="5744326" cy="3609555"/>
          </a:xfrm>
          <a:custGeom>
            <a:avLst/>
            <a:gdLst/>
            <a:ahLst/>
            <a:cxnLst/>
            <a:rect r="r" b="b" t="t" l="l"/>
            <a:pathLst>
              <a:path h="3609555" w="5744326">
                <a:moveTo>
                  <a:pt x="0" y="0"/>
                </a:moveTo>
                <a:lnTo>
                  <a:pt x="5744326" y="0"/>
                </a:lnTo>
                <a:lnTo>
                  <a:pt x="5744326" y="3609555"/>
                </a:lnTo>
                <a:lnTo>
                  <a:pt x="0" y="36095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101233" y="5729200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1591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教社區長者使用線上益智小遊戲，預防失智，提供休閒娛樂。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697934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412490" y="2771413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738314" y="5679646"/>
            <a:ext cx="5744326" cy="3609555"/>
          </a:xfrm>
          <a:custGeom>
            <a:avLst/>
            <a:gdLst/>
            <a:ahLst/>
            <a:cxnLst/>
            <a:rect r="r" b="b" t="t" l="l"/>
            <a:pathLst>
              <a:path h="3609555" w="5744326">
                <a:moveTo>
                  <a:pt x="0" y="0"/>
                </a:moveTo>
                <a:lnTo>
                  <a:pt x="5744326" y="0"/>
                </a:lnTo>
                <a:lnTo>
                  <a:pt x="5744326" y="3609555"/>
                </a:lnTo>
                <a:lnTo>
                  <a:pt x="0" y="36095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071567" y="5716491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1591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教社區長者使用線上益智小遊戲，預防失智，提供休閒娛樂。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697934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98030" y="2763071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55110" y="5648745"/>
            <a:ext cx="5744326" cy="3609555"/>
          </a:xfrm>
          <a:custGeom>
            <a:avLst/>
            <a:gdLst/>
            <a:ahLst/>
            <a:cxnLst/>
            <a:rect r="r" b="b" t="t" l="l"/>
            <a:pathLst>
              <a:path h="3609555" w="5744326">
                <a:moveTo>
                  <a:pt x="0" y="0"/>
                </a:moveTo>
                <a:lnTo>
                  <a:pt x="5744326" y="0"/>
                </a:lnTo>
                <a:lnTo>
                  <a:pt x="5744326" y="3609555"/>
                </a:lnTo>
                <a:lnTo>
                  <a:pt x="0" y="36095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139360" y="5813256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1591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教社區長者使用線上益智小遊戲，預防失智，提供休閒娛樂。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647099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55108" y="2771413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634206" y="5648745"/>
            <a:ext cx="5744326" cy="3609555"/>
          </a:xfrm>
          <a:custGeom>
            <a:avLst/>
            <a:gdLst/>
            <a:ahLst/>
            <a:cxnLst/>
            <a:rect r="r" b="b" t="t" l="l"/>
            <a:pathLst>
              <a:path h="3609555" w="5744326">
                <a:moveTo>
                  <a:pt x="0" y="0"/>
                </a:moveTo>
                <a:lnTo>
                  <a:pt x="5744326" y="0"/>
                </a:lnTo>
                <a:lnTo>
                  <a:pt x="5744326" y="3609555"/>
                </a:lnTo>
                <a:lnTo>
                  <a:pt x="0" y="36095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024980" y="5737003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1591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教社區長者使用線上益智小遊戲，預防失智，提供休閒娛樂。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672517" y="8096277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326645" y="2763071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55110" y="5648745"/>
            <a:ext cx="5571899" cy="3501207"/>
          </a:xfrm>
          <a:custGeom>
            <a:avLst/>
            <a:gdLst/>
            <a:ahLst/>
            <a:cxnLst/>
            <a:rect r="r" b="b" t="t" l="l"/>
            <a:pathLst>
              <a:path h="3501207" w="5571899">
                <a:moveTo>
                  <a:pt x="0" y="0"/>
                </a:moveTo>
                <a:lnTo>
                  <a:pt x="5571899" y="0"/>
                </a:lnTo>
                <a:lnTo>
                  <a:pt x="5571899" y="3501207"/>
                </a:lnTo>
                <a:lnTo>
                  <a:pt x="0" y="35012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806440" y="5866405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1591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教社區長者使用線上益智小遊戲，預防失智，提供休閒娛樂。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697934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2771413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55110" y="5666652"/>
            <a:ext cx="5744326" cy="3609555"/>
          </a:xfrm>
          <a:custGeom>
            <a:avLst/>
            <a:gdLst/>
            <a:ahLst/>
            <a:cxnLst/>
            <a:rect r="r" b="b" t="t" l="l"/>
            <a:pathLst>
              <a:path h="3609555" w="5744326">
                <a:moveTo>
                  <a:pt x="0" y="0"/>
                </a:moveTo>
                <a:lnTo>
                  <a:pt x="5744326" y="0"/>
                </a:lnTo>
                <a:lnTo>
                  <a:pt x="5744326" y="3609554"/>
                </a:lnTo>
                <a:lnTo>
                  <a:pt x="0" y="36095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777639" y="5874746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1591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為阿公阿媽解答手機使用上的問題。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672517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40801" y="2771413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775685" y="5679646"/>
            <a:ext cx="5744326" cy="3609555"/>
          </a:xfrm>
          <a:custGeom>
            <a:avLst/>
            <a:gdLst/>
            <a:ahLst/>
            <a:cxnLst/>
            <a:rect r="r" b="b" t="t" l="l"/>
            <a:pathLst>
              <a:path h="3609555" w="5744326">
                <a:moveTo>
                  <a:pt x="0" y="0"/>
                </a:moveTo>
                <a:lnTo>
                  <a:pt x="5744326" y="0"/>
                </a:lnTo>
                <a:lnTo>
                  <a:pt x="5744326" y="3609555"/>
                </a:lnTo>
                <a:lnTo>
                  <a:pt x="0" y="36095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063107" y="5813256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1591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為阿公阿媽解答手機使用上的問題。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672517" y="8104618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555564" y="2763071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09851" y="5679646"/>
            <a:ext cx="5744326" cy="3609555"/>
          </a:xfrm>
          <a:custGeom>
            <a:avLst/>
            <a:gdLst/>
            <a:ahLst/>
            <a:cxnLst/>
            <a:rect r="r" b="b" t="t" l="l"/>
            <a:pathLst>
              <a:path h="3609555" w="5744326">
                <a:moveTo>
                  <a:pt x="0" y="0"/>
                </a:moveTo>
                <a:lnTo>
                  <a:pt x="5744326" y="0"/>
                </a:lnTo>
                <a:lnTo>
                  <a:pt x="5744326" y="3609555"/>
                </a:lnTo>
                <a:lnTo>
                  <a:pt x="0" y="36095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986854" y="5716491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1591"/>
            <a:ext cx="6518507" cy="2165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616"/>
              </a:lnSpc>
            </a:pPr>
            <a:r>
              <a:rPr lang="en-US" sz="40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教阿公阿媽如何使用手機進行語音搜尋。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659808" y="8096277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169264" y="2763071"/>
            <a:ext cx="9110531" cy="6834440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55110" y="2653923"/>
            <a:ext cx="7064989" cy="2749757"/>
          </a:xfrm>
          <a:custGeom>
            <a:avLst/>
            <a:gdLst/>
            <a:ahLst/>
            <a:cxnLst/>
            <a:rect r="r" b="b" t="t" l="l"/>
            <a:pathLst>
              <a:path h="2749757" w="7064989">
                <a:moveTo>
                  <a:pt x="0" y="0"/>
                </a:moveTo>
                <a:lnTo>
                  <a:pt x="7064989" y="0"/>
                </a:lnTo>
                <a:lnTo>
                  <a:pt x="7064989" y="2749757"/>
                </a:lnTo>
                <a:lnTo>
                  <a:pt x="0" y="27497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09851" y="5679646"/>
            <a:ext cx="5744326" cy="3609555"/>
          </a:xfrm>
          <a:custGeom>
            <a:avLst/>
            <a:gdLst/>
            <a:ahLst/>
            <a:cxnLst/>
            <a:rect r="r" b="b" t="t" l="l"/>
            <a:pathLst>
              <a:path h="3609555" w="5744326">
                <a:moveTo>
                  <a:pt x="0" y="0"/>
                </a:moveTo>
                <a:lnTo>
                  <a:pt x="5744326" y="0"/>
                </a:lnTo>
                <a:lnTo>
                  <a:pt x="5744326" y="3609555"/>
                </a:lnTo>
                <a:lnTo>
                  <a:pt x="0" y="36095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075816" y="5813256"/>
            <a:ext cx="3899268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888698" y="8087986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28349" y="2751591"/>
            <a:ext cx="6518507" cy="2029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96"/>
              </a:lnSpc>
            </a:pPr>
            <a:r>
              <a:rPr lang="en-US" sz="3711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活動目標：</a:t>
            </a:r>
          </a:p>
          <a:p>
            <a:pPr algn="l">
              <a:lnSpc>
                <a:spcPts val="5196"/>
              </a:lnSpc>
            </a:pPr>
            <a:r>
              <a:rPr lang="en-US" sz="3711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孩子們教阿公阿媽電腦，阿公阿媽教孩子台語，代間共同學習成長。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418862" y="7757065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909466" y="9472503"/>
            <a:ext cx="2010631" cy="578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sz="292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749279" y="3033174"/>
            <a:ext cx="6923075" cy="3708299"/>
          </a:xfrm>
          <a:custGeom>
            <a:avLst/>
            <a:gdLst/>
            <a:ahLst/>
            <a:cxnLst/>
            <a:rect r="r" b="b" t="t" l="l"/>
            <a:pathLst>
              <a:path h="3708299" w="6923075">
                <a:moveTo>
                  <a:pt x="0" y="0"/>
                </a:moveTo>
                <a:lnTo>
                  <a:pt x="6923075" y="0"/>
                </a:lnTo>
                <a:lnTo>
                  <a:pt x="6923075" y="3708299"/>
                </a:lnTo>
                <a:lnTo>
                  <a:pt x="0" y="37082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1097002" y="3056427"/>
            <a:ext cx="6072477" cy="222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78"/>
              </a:lnSpc>
            </a:pPr>
            <a:r>
              <a:rPr lang="en-US" sz="4127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5778"/>
              </a:lnSpc>
            </a:pPr>
            <a:r>
              <a:rPr lang="en-US" sz="4127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181640" y="7214288"/>
            <a:ext cx="4444854" cy="1800951"/>
          </a:xfrm>
          <a:custGeom>
            <a:avLst/>
            <a:gdLst/>
            <a:ahLst/>
            <a:cxnLst/>
            <a:rect r="r" b="b" t="t" l="l"/>
            <a:pathLst>
              <a:path h="1800951" w="4444854">
                <a:moveTo>
                  <a:pt x="0" y="0"/>
                </a:moveTo>
                <a:lnTo>
                  <a:pt x="4444854" y="0"/>
                </a:lnTo>
                <a:lnTo>
                  <a:pt x="4444854" y="1800951"/>
                </a:lnTo>
                <a:lnTo>
                  <a:pt x="0" y="18009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266334" y="7569414"/>
            <a:ext cx="4275466" cy="10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8"/>
              </a:lnSpc>
            </a:pPr>
            <a:r>
              <a:rPr lang="en-US" sz="2690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299"/>
              </a:lnSpc>
            </a:pPr>
            <a:r>
              <a:rPr lang="en-US" sz="279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3550" r="0" b="-355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456676" y="3132627"/>
            <a:ext cx="10041243" cy="6406551"/>
            <a:chOff x="0" y="0"/>
            <a:chExt cx="14299952" cy="912370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299946" cy="9123680"/>
            </a:xfrm>
            <a:custGeom>
              <a:avLst/>
              <a:gdLst/>
              <a:ahLst/>
              <a:cxnLst/>
              <a:rect r="r" b="b" t="t" l="l"/>
              <a:pathLst>
                <a:path h="9123680" w="14299946">
                  <a:moveTo>
                    <a:pt x="0" y="0"/>
                  </a:moveTo>
                  <a:lnTo>
                    <a:pt x="14299946" y="0"/>
                  </a:lnTo>
                  <a:lnTo>
                    <a:pt x="14299946" y="9123680"/>
                  </a:lnTo>
                  <a:lnTo>
                    <a:pt x="0" y="912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8804" r="0" b="-8805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178722" y="6510350"/>
            <a:ext cx="4985442" cy="3776650"/>
          </a:xfrm>
          <a:custGeom>
            <a:avLst/>
            <a:gdLst/>
            <a:ahLst/>
            <a:cxnLst/>
            <a:rect r="r" b="b" t="t" l="l"/>
            <a:pathLst>
              <a:path h="3776650" w="4985442">
                <a:moveTo>
                  <a:pt x="0" y="0"/>
                </a:moveTo>
                <a:lnTo>
                  <a:pt x="4985442" y="0"/>
                </a:lnTo>
                <a:lnTo>
                  <a:pt x="4985442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28700" y="2728010"/>
            <a:ext cx="9110531" cy="6834440"/>
            <a:chOff x="0" y="0"/>
            <a:chExt cx="12147375" cy="91125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6" r="0" b="-16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615473" y="9016484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615473" y="6542466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1267684" y="2648087"/>
            <a:ext cx="7109278" cy="3683875"/>
          </a:xfrm>
          <a:custGeom>
            <a:avLst/>
            <a:gdLst/>
            <a:ahLst/>
            <a:cxnLst/>
            <a:rect r="r" b="b" t="t" l="l"/>
            <a:pathLst>
              <a:path h="3683875" w="7109278">
                <a:moveTo>
                  <a:pt x="0" y="0"/>
                </a:moveTo>
                <a:lnTo>
                  <a:pt x="7109278" y="0"/>
                </a:lnTo>
                <a:lnTo>
                  <a:pt x="7109278" y="3683875"/>
                </a:lnTo>
                <a:lnTo>
                  <a:pt x="0" y="36838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482919" y="2914198"/>
            <a:ext cx="6678808" cy="3901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64"/>
              </a:lnSpc>
            </a:pPr>
            <a:r>
              <a:rPr lang="en-US" sz="540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just">
              <a:lnSpc>
                <a:spcPts val="7564"/>
              </a:lnSpc>
            </a:pPr>
            <a:r>
              <a:rPr lang="en-US" sz="5402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上網搜尋適合阿公阿媽學習的數位知識。</a:t>
            </a:r>
          </a:p>
          <a:p>
            <a:pPr algn="just">
              <a:lnSpc>
                <a:spcPts val="7564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178722" y="6510350"/>
            <a:ext cx="4847107" cy="3776650"/>
          </a:xfrm>
          <a:custGeom>
            <a:avLst/>
            <a:gdLst/>
            <a:ahLst/>
            <a:cxnLst/>
            <a:rect r="r" b="b" t="t" l="l"/>
            <a:pathLst>
              <a:path h="3776650" w="4847107">
                <a:moveTo>
                  <a:pt x="0" y="0"/>
                </a:moveTo>
                <a:lnTo>
                  <a:pt x="4847107" y="0"/>
                </a:lnTo>
                <a:lnTo>
                  <a:pt x="4847107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301625" y="2780211"/>
            <a:ext cx="9110531" cy="6834440"/>
            <a:chOff x="0" y="0"/>
            <a:chExt cx="12147375" cy="91125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6" r="0" b="-16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615473" y="9016484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615473" y="6542466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1267684" y="2648087"/>
            <a:ext cx="7109278" cy="3683875"/>
          </a:xfrm>
          <a:custGeom>
            <a:avLst/>
            <a:gdLst/>
            <a:ahLst/>
            <a:cxnLst/>
            <a:rect r="r" b="b" t="t" l="l"/>
            <a:pathLst>
              <a:path h="3683875" w="7109278">
                <a:moveTo>
                  <a:pt x="0" y="0"/>
                </a:moveTo>
                <a:lnTo>
                  <a:pt x="7109278" y="0"/>
                </a:lnTo>
                <a:lnTo>
                  <a:pt x="7109278" y="3683875"/>
                </a:lnTo>
                <a:lnTo>
                  <a:pt x="0" y="36838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482919" y="2914198"/>
            <a:ext cx="6678808" cy="3901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64"/>
              </a:lnSpc>
            </a:pPr>
            <a:r>
              <a:rPr lang="en-US" sz="540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just">
              <a:lnSpc>
                <a:spcPts val="7564"/>
              </a:lnSpc>
            </a:pPr>
            <a:r>
              <a:rPr lang="en-US" sz="5402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上網搜尋適合阿公阿媽學習的數位知識。</a:t>
            </a:r>
          </a:p>
          <a:p>
            <a:pPr algn="just">
              <a:lnSpc>
                <a:spcPts val="7564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303048" y="6510350"/>
            <a:ext cx="4717953" cy="3776650"/>
          </a:xfrm>
          <a:custGeom>
            <a:avLst/>
            <a:gdLst/>
            <a:ahLst/>
            <a:cxnLst/>
            <a:rect r="r" b="b" t="t" l="l"/>
            <a:pathLst>
              <a:path h="3776650" w="4717953">
                <a:moveTo>
                  <a:pt x="0" y="0"/>
                </a:moveTo>
                <a:lnTo>
                  <a:pt x="4717953" y="0"/>
                </a:lnTo>
                <a:lnTo>
                  <a:pt x="4717953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572096" y="0"/>
            <a:ext cx="3013672" cy="2447942"/>
            <a:chOff x="0" y="0"/>
            <a:chExt cx="4018229" cy="326392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018280" cy="3263900"/>
            </a:xfrm>
            <a:custGeom>
              <a:avLst/>
              <a:gdLst/>
              <a:ahLst/>
              <a:cxnLst/>
              <a:rect r="r" b="b" t="t" l="l"/>
              <a:pathLst>
                <a:path h="3263900" w="4018280">
                  <a:moveTo>
                    <a:pt x="0" y="0"/>
                  </a:moveTo>
                  <a:lnTo>
                    <a:pt x="4018280" y="0"/>
                  </a:lnTo>
                  <a:lnTo>
                    <a:pt x="4018280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8015" t="0" r="-18014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487166" y="2756585"/>
            <a:ext cx="9110531" cy="6834440"/>
            <a:chOff x="0" y="0"/>
            <a:chExt cx="12147375" cy="911258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16" r="0" b="-16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615473" y="9016484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615473" y="6542466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1267684" y="2648087"/>
            <a:ext cx="7109278" cy="3683875"/>
          </a:xfrm>
          <a:custGeom>
            <a:avLst/>
            <a:gdLst/>
            <a:ahLst/>
            <a:cxnLst/>
            <a:rect r="r" b="b" t="t" l="l"/>
            <a:pathLst>
              <a:path h="3683875" w="7109278">
                <a:moveTo>
                  <a:pt x="0" y="0"/>
                </a:moveTo>
                <a:lnTo>
                  <a:pt x="7109278" y="0"/>
                </a:lnTo>
                <a:lnTo>
                  <a:pt x="7109278" y="3683875"/>
                </a:lnTo>
                <a:lnTo>
                  <a:pt x="0" y="3683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1482919" y="2717319"/>
            <a:ext cx="6678808" cy="3901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64"/>
              </a:lnSpc>
            </a:pPr>
            <a:r>
              <a:rPr lang="en-US" sz="540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just">
              <a:lnSpc>
                <a:spcPts val="7564"/>
              </a:lnSpc>
            </a:pPr>
            <a:r>
              <a:rPr lang="en-US" sz="5402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上網搜尋適合阿公阿媽學習的數位知識。</a:t>
            </a:r>
          </a:p>
          <a:p>
            <a:pPr algn="just">
              <a:lnSpc>
                <a:spcPts val="7564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178722" y="6510350"/>
            <a:ext cx="4717953" cy="3776650"/>
          </a:xfrm>
          <a:custGeom>
            <a:avLst/>
            <a:gdLst/>
            <a:ahLst/>
            <a:cxnLst/>
            <a:rect r="r" b="b" t="t" l="l"/>
            <a:pathLst>
              <a:path h="3776650" w="4717953">
                <a:moveTo>
                  <a:pt x="0" y="0"/>
                </a:moveTo>
                <a:lnTo>
                  <a:pt x="4717953" y="0"/>
                </a:lnTo>
                <a:lnTo>
                  <a:pt x="4717953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304021" y="2780211"/>
            <a:ext cx="9110531" cy="6834440"/>
            <a:chOff x="0" y="0"/>
            <a:chExt cx="12147375" cy="91125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6" r="0" b="-16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615473" y="9016484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615473" y="6542466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1267684" y="2648087"/>
            <a:ext cx="7109278" cy="3683875"/>
          </a:xfrm>
          <a:custGeom>
            <a:avLst/>
            <a:gdLst/>
            <a:ahLst/>
            <a:cxnLst/>
            <a:rect r="r" b="b" t="t" l="l"/>
            <a:pathLst>
              <a:path h="3683875" w="7109278">
                <a:moveTo>
                  <a:pt x="0" y="0"/>
                </a:moveTo>
                <a:lnTo>
                  <a:pt x="7109278" y="0"/>
                </a:lnTo>
                <a:lnTo>
                  <a:pt x="7109278" y="3683875"/>
                </a:lnTo>
                <a:lnTo>
                  <a:pt x="0" y="36838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482919" y="2914198"/>
            <a:ext cx="6678808" cy="3901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64"/>
              </a:lnSpc>
            </a:pPr>
            <a:r>
              <a:rPr lang="en-US" sz="540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just">
              <a:lnSpc>
                <a:spcPts val="7564"/>
              </a:lnSpc>
            </a:pPr>
            <a:r>
              <a:rPr lang="en-US" sz="5402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上網搜尋適合阿公阿媽學習的數位知識。</a:t>
            </a:r>
          </a:p>
          <a:p>
            <a:pPr algn="just">
              <a:lnSpc>
                <a:spcPts val="7564"/>
              </a:lnSpc>
            </a:pPr>
          </a:p>
        </p:txBody>
      </p:sp>
      <p:grpSp>
        <p:nvGrpSpPr>
          <p:cNvPr name="Group 16" id="16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550" r="0" b="-355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8888" r="0" b="-3888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845926" y="316756"/>
            <a:ext cx="8910148" cy="1814430"/>
          </a:xfrm>
          <a:custGeom>
            <a:avLst/>
            <a:gdLst/>
            <a:ahLst/>
            <a:cxnLst/>
            <a:rect r="r" b="b" t="t" l="l"/>
            <a:pathLst>
              <a:path h="1814430" w="8910148">
                <a:moveTo>
                  <a:pt x="0" y="0"/>
                </a:moveTo>
                <a:lnTo>
                  <a:pt x="8910148" y="0"/>
                </a:lnTo>
                <a:lnTo>
                  <a:pt x="8910148" y="1814430"/>
                </a:lnTo>
                <a:lnTo>
                  <a:pt x="0" y="181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628" r="0" b="-62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6291513" y="8089790"/>
            <a:ext cx="1501235" cy="1501235"/>
            <a:chOff x="0" y="0"/>
            <a:chExt cx="2001647" cy="200164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01647" cy="2001647"/>
            </a:xfrm>
            <a:custGeom>
              <a:avLst/>
              <a:gdLst/>
              <a:ahLst/>
              <a:cxnLst/>
              <a:rect r="r" b="b" t="t" l="l"/>
              <a:pathLst>
                <a:path h="2001647" w="2001647">
                  <a:moveTo>
                    <a:pt x="0" y="0"/>
                  </a:moveTo>
                  <a:lnTo>
                    <a:pt x="2001647" y="0"/>
                  </a:lnTo>
                  <a:lnTo>
                    <a:pt x="2001647" y="2001647"/>
                  </a:lnTo>
                  <a:lnTo>
                    <a:pt x="0" y="20016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2648087"/>
            <a:ext cx="9286656" cy="6966564"/>
            <a:chOff x="0" y="0"/>
            <a:chExt cx="12147375" cy="911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147423" cy="9112631"/>
            </a:xfrm>
            <a:custGeom>
              <a:avLst/>
              <a:gdLst/>
              <a:ahLst/>
              <a:cxnLst/>
              <a:rect r="r" b="b" t="t" l="l"/>
              <a:pathLst>
                <a:path h="9112631" w="12147423">
                  <a:moveTo>
                    <a:pt x="0" y="0"/>
                  </a:moveTo>
                  <a:lnTo>
                    <a:pt x="12147423" y="0"/>
                  </a:lnTo>
                  <a:lnTo>
                    <a:pt x="12147423" y="9112631"/>
                  </a:lnTo>
                  <a:lnTo>
                    <a:pt x="0" y="9112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" r="0" b="-1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90166" y="654375"/>
            <a:ext cx="7821667" cy="948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502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第18屆小學生公益行動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164164" y="9567026"/>
            <a:ext cx="1755933" cy="48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76"/>
              </a:lnSpc>
            </a:pPr>
            <a:r>
              <a:rPr lang="en-US" sz="2553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114年3~5月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178722" y="2648087"/>
            <a:ext cx="7198240" cy="3729973"/>
          </a:xfrm>
          <a:custGeom>
            <a:avLst/>
            <a:gdLst/>
            <a:ahLst/>
            <a:cxnLst/>
            <a:rect r="r" b="b" t="t" l="l"/>
            <a:pathLst>
              <a:path h="3729973" w="7198240">
                <a:moveTo>
                  <a:pt x="0" y="0"/>
                </a:moveTo>
                <a:lnTo>
                  <a:pt x="7198240" y="0"/>
                </a:lnTo>
                <a:lnTo>
                  <a:pt x="7198240" y="3729973"/>
                </a:lnTo>
                <a:lnTo>
                  <a:pt x="0" y="3729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482919" y="2914198"/>
            <a:ext cx="6678808" cy="3901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64"/>
              </a:lnSpc>
            </a:pPr>
            <a:r>
              <a:rPr lang="en-US" sz="540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當日活動目標：</a:t>
            </a:r>
          </a:p>
          <a:p>
            <a:pPr algn="just">
              <a:lnSpc>
                <a:spcPts val="7564"/>
              </a:lnSpc>
            </a:pPr>
            <a:r>
              <a:rPr lang="en-US" sz="5402">
                <a:solidFill>
                  <a:srgbClr val="FF914D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上網搜尋適合阿公阿媽學習的數位知識。</a:t>
            </a:r>
          </a:p>
          <a:p>
            <a:pPr algn="just">
              <a:lnSpc>
                <a:spcPts val="7564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340066" y="158378"/>
            <a:ext cx="3822445" cy="2131186"/>
            <a:chOff x="0" y="0"/>
            <a:chExt cx="5854095" cy="326392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854146" cy="3263900"/>
            </a:xfrm>
            <a:custGeom>
              <a:avLst/>
              <a:gdLst/>
              <a:ahLst/>
              <a:cxnLst/>
              <a:rect r="r" b="b" t="t" l="l"/>
              <a:pathLst>
                <a:path h="3263900" w="5854146">
                  <a:moveTo>
                    <a:pt x="0" y="0"/>
                  </a:moveTo>
                  <a:lnTo>
                    <a:pt x="5854146" y="0"/>
                  </a:lnTo>
                  <a:lnTo>
                    <a:pt x="5854146" y="3263900"/>
                  </a:lnTo>
                  <a:lnTo>
                    <a:pt x="0" y="3263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550" r="0" b="-355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1178722" y="6510350"/>
            <a:ext cx="4717953" cy="3776650"/>
          </a:xfrm>
          <a:custGeom>
            <a:avLst/>
            <a:gdLst/>
            <a:ahLst/>
            <a:cxnLst/>
            <a:rect r="r" b="b" t="t" l="l"/>
            <a:pathLst>
              <a:path h="3776650" w="4717953">
                <a:moveTo>
                  <a:pt x="0" y="0"/>
                </a:moveTo>
                <a:lnTo>
                  <a:pt x="4717953" y="0"/>
                </a:lnTo>
                <a:lnTo>
                  <a:pt x="4717953" y="3776650"/>
                </a:lnTo>
                <a:lnTo>
                  <a:pt x="0" y="3776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615473" y="6542466"/>
            <a:ext cx="4093103" cy="2371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4"/>
              </a:lnSpc>
            </a:pPr>
            <a:r>
              <a:rPr lang="en-US" sz="4332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行動主題：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學生當師，</a:t>
            </a:r>
          </a:p>
          <a:p>
            <a:pPr algn="ctr">
              <a:lnSpc>
                <a:spcPts val="6064"/>
              </a:lnSpc>
            </a:pPr>
            <a:r>
              <a:rPr lang="en-US" sz="4332">
                <a:solidFill>
                  <a:srgbClr val="2117E8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阿公阿媽數位行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615473" y="9016484"/>
            <a:ext cx="4281202" cy="1034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行動類別：弱勢關懷</a:t>
            </a:r>
          </a:p>
          <a:p>
            <a:pPr algn="l">
              <a:lnSpc>
                <a:spcPts val="4305"/>
              </a:lnSpc>
            </a:pPr>
            <a:r>
              <a:rPr lang="en-US" sz="2796">
                <a:solidFill>
                  <a:srgbClr val="000000"/>
                </a:solidFill>
                <a:latin typeface="可畫朵朵體-繁"/>
                <a:ea typeface="可畫朵朵體-繁"/>
                <a:cs typeface="可畫朵朵體-繁"/>
                <a:sym typeface="可畫朵朵體-繁"/>
              </a:rPr>
              <a:t>學校：新北市五股區更寮國小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DAGo42iPvws</dc:identifier>
  <dcterms:modified xsi:type="dcterms:W3CDTF">2011-08-01T06:04:30Z</dcterms:modified>
  <cp:revision>1</cp:revision>
  <dc:title>114阿公阿媽公益行動 (0529).pptx</dc:title>
</cp:coreProperties>
</file>