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7" r:id="rId7"/>
    <p:sldId id="268" r:id="rId8"/>
    <p:sldId id="269" r:id="rId9"/>
    <p:sldId id="270" r:id="rId10"/>
    <p:sldId id="271" r:id="rId11"/>
    <p:sldId id="261" r:id="rId12"/>
    <p:sldId id="272" r:id="rId13"/>
    <p:sldId id="266" r:id="rId14"/>
  </p:sldIdLst>
  <p:sldSz cx="18288000" cy="10287000"/>
  <p:notesSz cx="6858000" cy="9144000"/>
  <p:embeddedFontLst>
    <p:embeddedFont>
      <p:font typeface="Agrandir Bold" panose="02020500000000000000" charset="-120"/>
      <p:regular r:id="rId15"/>
    </p:embeddedFont>
    <p:embeddedFont>
      <p:font typeface="Jua" panose="02020500000000000000" charset="-127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華康中圓體" panose="020F0509000000000000" pitchFamily="49" charset="-120"/>
      <p:regular r:id="rId21"/>
    </p:embeddedFont>
    <p:embeddedFont>
      <p:font typeface="華康方圓體W7" panose="040B0709000000000000" pitchFamily="81" charset="-120"/>
      <p:regular r:id="rId22"/>
    </p:embeddedFont>
    <p:embeddedFont>
      <p:font typeface="標楷體" panose="03000509000000000000" pitchFamily="65" charset="-12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.sv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sv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868" y="-841154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001125"/>
            <a:ext cx="18288000" cy="1310666"/>
            <a:chOff x="0" y="0"/>
            <a:chExt cx="4816593" cy="3451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45196"/>
            </a:xfrm>
            <a:custGeom>
              <a:avLst/>
              <a:gdLst/>
              <a:ahLst/>
              <a:cxnLst/>
              <a:rect l="l" t="t" r="r" b="b"/>
              <a:pathLst>
                <a:path w="4816592" h="345196">
                  <a:moveTo>
                    <a:pt x="0" y="0"/>
                  </a:moveTo>
                  <a:lnTo>
                    <a:pt x="4816592" y="0"/>
                  </a:lnTo>
                  <a:lnTo>
                    <a:pt x="4816592" y="345196"/>
                  </a:lnTo>
                  <a:lnTo>
                    <a:pt x="0" y="345196"/>
                  </a:lnTo>
                  <a:close/>
                </a:path>
              </a:pathLst>
            </a:custGeom>
            <a:solidFill>
              <a:srgbClr val="3137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83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59144" y="1015676"/>
            <a:ext cx="11779392" cy="5657850"/>
            <a:chOff x="0" y="0"/>
            <a:chExt cx="3102391" cy="14901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02391" cy="1490133"/>
            </a:xfrm>
            <a:custGeom>
              <a:avLst/>
              <a:gdLst/>
              <a:ahLst/>
              <a:cxnLst/>
              <a:rect l="l" t="t" r="r" b="b"/>
              <a:pathLst>
                <a:path w="3102391" h="1490133">
                  <a:moveTo>
                    <a:pt x="33519" y="0"/>
                  </a:moveTo>
                  <a:lnTo>
                    <a:pt x="3068872" y="0"/>
                  </a:lnTo>
                  <a:cubicBezTo>
                    <a:pt x="3087384" y="0"/>
                    <a:pt x="3102391" y="15007"/>
                    <a:pt x="3102391" y="33519"/>
                  </a:cubicBezTo>
                  <a:lnTo>
                    <a:pt x="3102391" y="1456614"/>
                  </a:lnTo>
                  <a:cubicBezTo>
                    <a:pt x="3102391" y="1465504"/>
                    <a:pt x="3098860" y="1474030"/>
                    <a:pt x="3092574" y="1480316"/>
                  </a:cubicBezTo>
                  <a:cubicBezTo>
                    <a:pt x="3086288" y="1486602"/>
                    <a:pt x="3077762" y="1490133"/>
                    <a:pt x="3068872" y="1490133"/>
                  </a:cubicBezTo>
                  <a:lnTo>
                    <a:pt x="33519" y="1490133"/>
                  </a:lnTo>
                  <a:cubicBezTo>
                    <a:pt x="15007" y="1490133"/>
                    <a:pt x="0" y="1475126"/>
                    <a:pt x="0" y="1456614"/>
                  </a:cubicBezTo>
                  <a:lnTo>
                    <a:pt x="0" y="33519"/>
                  </a:lnTo>
                  <a:cubicBezTo>
                    <a:pt x="0" y="15007"/>
                    <a:pt x="15007" y="0"/>
                    <a:pt x="3351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102391" cy="1528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58138" y="8079678"/>
            <a:ext cx="20103161" cy="1060704"/>
            <a:chOff x="0" y="0"/>
            <a:chExt cx="26804214" cy="1414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997745" y="7225039"/>
            <a:ext cx="1357995" cy="2706150"/>
          </a:xfrm>
          <a:custGeom>
            <a:avLst/>
            <a:gdLst/>
            <a:ahLst/>
            <a:cxnLst/>
            <a:rect l="l" t="t" r="r" b="b"/>
            <a:pathLst>
              <a:path w="1357995" h="2706150">
                <a:moveTo>
                  <a:pt x="0" y="0"/>
                </a:moveTo>
                <a:lnTo>
                  <a:pt x="1357996" y="0"/>
                </a:lnTo>
                <a:lnTo>
                  <a:pt x="1357996" y="2706149"/>
                </a:lnTo>
                <a:lnTo>
                  <a:pt x="0" y="270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729035" y="5484927"/>
            <a:ext cx="5281736" cy="4446261"/>
          </a:xfrm>
          <a:custGeom>
            <a:avLst/>
            <a:gdLst/>
            <a:ahLst/>
            <a:cxnLst/>
            <a:rect l="l" t="t" r="r" b="b"/>
            <a:pathLst>
              <a:path w="5281736" h="4446261">
                <a:moveTo>
                  <a:pt x="0" y="0"/>
                </a:moveTo>
                <a:lnTo>
                  <a:pt x="5281736" y="0"/>
                </a:lnTo>
                <a:lnTo>
                  <a:pt x="5281736" y="4446261"/>
                </a:lnTo>
                <a:lnTo>
                  <a:pt x="0" y="4446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05021" flipH="1">
            <a:off x="8768413" y="-730878"/>
            <a:ext cx="10531542" cy="3317436"/>
          </a:xfrm>
          <a:custGeom>
            <a:avLst/>
            <a:gdLst/>
            <a:ahLst/>
            <a:cxnLst/>
            <a:rect l="l" t="t" r="r" b="b"/>
            <a:pathLst>
              <a:path w="10531542" h="3317436">
                <a:moveTo>
                  <a:pt x="10531542" y="0"/>
                </a:moveTo>
                <a:lnTo>
                  <a:pt x="0" y="0"/>
                </a:lnTo>
                <a:lnTo>
                  <a:pt x="0" y="3317436"/>
                </a:lnTo>
                <a:lnTo>
                  <a:pt x="10531542" y="3317436"/>
                </a:lnTo>
                <a:lnTo>
                  <a:pt x="10531542" y="0"/>
                </a:lnTo>
                <a:close/>
              </a:path>
            </a:pathLst>
          </a:custGeom>
          <a:blipFill>
            <a:blip r:embed="rId10">
              <a:alphaModFix amt="4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95356">
            <a:off x="-1069606" y="-784172"/>
            <a:ext cx="10531542" cy="3317436"/>
          </a:xfrm>
          <a:custGeom>
            <a:avLst/>
            <a:gdLst/>
            <a:ahLst/>
            <a:cxnLst/>
            <a:rect l="l" t="t" r="r" b="b"/>
            <a:pathLst>
              <a:path w="10531542" h="3317436">
                <a:moveTo>
                  <a:pt x="0" y="0"/>
                </a:moveTo>
                <a:lnTo>
                  <a:pt x="10531541" y="0"/>
                </a:lnTo>
                <a:lnTo>
                  <a:pt x="10531541" y="3317436"/>
                </a:lnTo>
                <a:lnTo>
                  <a:pt x="0" y="3317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605264" y="1568168"/>
            <a:ext cx="11530220" cy="413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ts val="600"/>
              </a:spcBef>
            </a:pPr>
            <a:r>
              <a:rPr lang="zh-TW" altLang="en-US" sz="8800" b="1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grandir Bold"/>
                <a:sym typeface="Agrandir Bold"/>
              </a:rPr>
              <a:t>市集裡的微笑曲線</a:t>
            </a:r>
            <a:r>
              <a:rPr lang="zh-TW" altLang="en-US" sz="8800" b="1" dirty="0">
                <a:solidFill>
                  <a:srgbClr val="2B3467"/>
                </a:solidFill>
                <a:latin typeface="Agrandir Bold"/>
                <a:ea typeface="Agrandir Bold"/>
                <a:cs typeface="Agrandir Bold"/>
                <a:sym typeface="Agrandir Bold"/>
              </a:rPr>
              <a:t>：</a:t>
            </a:r>
            <a:endParaRPr lang="en-US" altLang="zh-TW" sz="8800" b="1" dirty="0">
              <a:solidFill>
                <a:srgbClr val="2B3467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spcBef>
                <a:spcPts val="600"/>
              </a:spcBef>
            </a:pPr>
            <a:r>
              <a:rPr lang="zh-TW" altLang="en-US" sz="8400" b="1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grandir Bold"/>
                <a:sym typeface="Agrandir Bold"/>
              </a:rPr>
              <a:t>唐寶寶藝術家參與市集之研究</a:t>
            </a:r>
            <a:endParaRPr lang="en-US" altLang="zh-TW" sz="8400" b="1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Agrandir Bold"/>
              <a:sym typeface="Agrandir Bold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1053201" y="5484927"/>
            <a:ext cx="8291821" cy="8445374"/>
          </a:xfrm>
          <a:custGeom>
            <a:avLst/>
            <a:gdLst/>
            <a:ahLst/>
            <a:cxnLst/>
            <a:rect l="l" t="t" r="r" b="b"/>
            <a:pathLst>
              <a:path w="8291821" h="8445374">
                <a:moveTo>
                  <a:pt x="8291822" y="0"/>
                </a:moveTo>
                <a:lnTo>
                  <a:pt x="0" y="0"/>
                </a:lnTo>
                <a:lnTo>
                  <a:pt x="0" y="8445374"/>
                </a:lnTo>
                <a:lnTo>
                  <a:pt x="8291822" y="8445374"/>
                </a:lnTo>
                <a:lnTo>
                  <a:pt x="829182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10030"/>
            <a:ext cx="18288000" cy="1701761"/>
            <a:chOff x="0" y="0"/>
            <a:chExt cx="4816593" cy="4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48200"/>
            </a:xfrm>
            <a:custGeom>
              <a:avLst/>
              <a:gdLst/>
              <a:ahLst/>
              <a:cxnLst/>
              <a:rect l="l" t="t" r="r" b="b"/>
              <a:pathLst>
                <a:path w="4816592" h="448200">
                  <a:moveTo>
                    <a:pt x="0" y="0"/>
                  </a:moveTo>
                  <a:lnTo>
                    <a:pt x="4816592" y="0"/>
                  </a:lnTo>
                  <a:lnTo>
                    <a:pt x="4816592" y="448200"/>
                  </a:lnTo>
                  <a:lnTo>
                    <a:pt x="0" y="448200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8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32859" y="7787094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62245" y="442506"/>
            <a:ext cx="10649227" cy="9401988"/>
            <a:chOff x="0" y="0"/>
            <a:chExt cx="213736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325062" y="3977718"/>
            <a:ext cx="6747972" cy="5958857"/>
          </a:xfrm>
          <a:custGeom>
            <a:avLst/>
            <a:gdLst/>
            <a:ahLst/>
            <a:cxnLst/>
            <a:rect l="l" t="t" r="r" b="b"/>
            <a:pathLst>
              <a:path w="7914364" h="6662456">
                <a:moveTo>
                  <a:pt x="0" y="0"/>
                </a:moveTo>
                <a:lnTo>
                  <a:pt x="7914364" y="0"/>
                </a:lnTo>
                <a:lnTo>
                  <a:pt x="7914364" y="6662455"/>
                </a:lnTo>
                <a:lnTo>
                  <a:pt x="0" y="6662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62245" y="5729694"/>
            <a:ext cx="1511254" cy="4114800"/>
          </a:xfrm>
          <a:custGeom>
            <a:avLst/>
            <a:gdLst/>
            <a:ahLst/>
            <a:cxnLst/>
            <a:rect l="l" t="t" r="r" b="b"/>
            <a:pathLst>
              <a:path w="1511254" h="4114800">
                <a:moveTo>
                  <a:pt x="1511254" y="0"/>
                </a:moveTo>
                <a:lnTo>
                  <a:pt x="0" y="0"/>
                </a:lnTo>
                <a:lnTo>
                  <a:pt x="0" y="4114800"/>
                </a:lnTo>
                <a:lnTo>
                  <a:pt x="1511254" y="4114800"/>
                </a:lnTo>
                <a:lnTo>
                  <a:pt x="15112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29208" y="541834"/>
            <a:ext cx="8115300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</a:pPr>
            <a:r>
              <a:rPr lang="zh-TW" altLang="en-US" sz="7200" spc="108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Wedges"/>
                <a:sym typeface="Wedges"/>
              </a:rPr>
              <a:t>資料分析</a:t>
            </a:r>
            <a:endParaRPr lang="en-US" sz="7200" spc="108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Wedges"/>
              <a:sym typeface="Wedge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72706" y="1675577"/>
            <a:ext cx="9321590" cy="8993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一</a:t>
            </a: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)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與依柔媽媽進行參與市集訪談</a:t>
            </a:r>
            <a:endParaRPr lang="en-US" altLang="zh-TW" sz="4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5.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如何決定柔柔的原畫作衍生的周邊商品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的種類？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(1)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一開始將柔柔的畫作轉印到枕 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 頭、抱枕上。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(2)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後來必須考量到載送商品的體積問  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 題，還有成本、數量的問題，因此後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 來才有手提袋、鑰匙圈、明信片、杯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 墊、筆記本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……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等商品。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zh-TW" altLang="en-US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799975" y="62568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0" y="0"/>
                </a:moveTo>
                <a:lnTo>
                  <a:pt x="8488025" y="0"/>
                </a:lnTo>
                <a:lnTo>
                  <a:pt x="8488025" y="2571165"/>
                </a:lnTo>
                <a:lnTo>
                  <a:pt x="0" y="2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035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67176"/>
            <a:ext cx="18288000" cy="1644615"/>
            <a:chOff x="0" y="0"/>
            <a:chExt cx="4816593" cy="433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3150"/>
            </a:xfrm>
            <a:custGeom>
              <a:avLst/>
              <a:gdLst/>
              <a:ahLst/>
              <a:cxnLst/>
              <a:rect l="l" t="t" r="r" b="b"/>
              <a:pathLst>
                <a:path w="4816592" h="433150">
                  <a:moveTo>
                    <a:pt x="0" y="0"/>
                  </a:moveTo>
                  <a:lnTo>
                    <a:pt x="4816592" y="0"/>
                  </a:lnTo>
                  <a:lnTo>
                    <a:pt x="4816592" y="433150"/>
                  </a:lnTo>
                  <a:lnTo>
                    <a:pt x="0" y="433150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71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93990" y="7937895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718581" y="936488"/>
            <a:ext cx="8555829" cy="9050451"/>
            <a:chOff x="0" y="0"/>
            <a:chExt cx="198603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86033" cy="2167467"/>
            </a:xfrm>
            <a:custGeom>
              <a:avLst/>
              <a:gdLst/>
              <a:ahLst/>
              <a:cxnLst/>
              <a:rect l="l" t="t" r="r" b="b"/>
              <a:pathLst>
                <a:path w="1986033" h="2167467">
                  <a:moveTo>
                    <a:pt x="52361" y="0"/>
                  </a:moveTo>
                  <a:lnTo>
                    <a:pt x="1933672" y="0"/>
                  </a:lnTo>
                  <a:cubicBezTo>
                    <a:pt x="1962590" y="0"/>
                    <a:pt x="1986033" y="23443"/>
                    <a:pt x="1986033" y="52361"/>
                  </a:cubicBezTo>
                  <a:lnTo>
                    <a:pt x="1986033" y="2115106"/>
                  </a:lnTo>
                  <a:cubicBezTo>
                    <a:pt x="1986033" y="2144024"/>
                    <a:pt x="1962590" y="2167467"/>
                    <a:pt x="1933672" y="2167467"/>
                  </a:cubicBezTo>
                  <a:lnTo>
                    <a:pt x="52361" y="2167467"/>
                  </a:lnTo>
                  <a:cubicBezTo>
                    <a:pt x="38474" y="2167467"/>
                    <a:pt x="25156" y="2161950"/>
                    <a:pt x="15336" y="2152131"/>
                  </a:cubicBezTo>
                  <a:cubicBezTo>
                    <a:pt x="5517" y="2142311"/>
                    <a:pt x="0" y="2128993"/>
                    <a:pt x="0" y="2115106"/>
                  </a:cubicBezTo>
                  <a:lnTo>
                    <a:pt x="0" y="52361"/>
                  </a:lnTo>
                  <a:cubicBezTo>
                    <a:pt x="0" y="23443"/>
                    <a:pt x="23443" y="0"/>
                    <a:pt x="5236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8603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361180" y="1225509"/>
            <a:ext cx="7736664" cy="2476792"/>
          </a:xfrm>
          <a:custGeom>
            <a:avLst/>
            <a:gdLst/>
            <a:ahLst/>
            <a:cxnLst/>
            <a:rect l="l" t="t" r="r" b="b"/>
            <a:pathLst>
              <a:path w="6455930" h="2165427">
                <a:moveTo>
                  <a:pt x="0" y="0"/>
                </a:moveTo>
                <a:lnTo>
                  <a:pt x="6455930" y="0"/>
                </a:lnTo>
                <a:lnTo>
                  <a:pt x="6455930" y="2165427"/>
                </a:lnTo>
                <a:lnTo>
                  <a:pt x="0" y="216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22736" y="6675166"/>
            <a:ext cx="7721424" cy="2165427"/>
          </a:xfrm>
          <a:custGeom>
            <a:avLst/>
            <a:gdLst/>
            <a:ahLst/>
            <a:cxnLst/>
            <a:rect l="l" t="t" r="r" b="b"/>
            <a:pathLst>
              <a:path w="6455930" h="2165427">
                <a:moveTo>
                  <a:pt x="0" y="0"/>
                </a:moveTo>
                <a:lnTo>
                  <a:pt x="6455930" y="0"/>
                </a:lnTo>
                <a:lnTo>
                  <a:pt x="6455930" y="2165427"/>
                </a:lnTo>
                <a:lnTo>
                  <a:pt x="0" y="216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07496" y="3886044"/>
            <a:ext cx="7736664" cy="2414798"/>
          </a:xfrm>
          <a:custGeom>
            <a:avLst/>
            <a:gdLst/>
            <a:ahLst/>
            <a:cxnLst/>
            <a:rect l="l" t="t" r="r" b="b"/>
            <a:pathLst>
              <a:path w="6455930" h="2165427">
                <a:moveTo>
                  <a:pt x="0" y="0"/>
                </a:moveTo>
                <a:lnTo>
                  <a:pt x="6455930" y="0"/>
                </a:lnTo>
                <a:lnTo>
                  <a:pt x="6455930" y="2165427"/>
                </a:lnTo>
                <a:lnTo>
                  <a:pt x="0" y="216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09724" y="3619500"/>
            <a:ext cx="6155663" cy="6448335"/>
          </a:xfrm>
          <a:custGeom>
            <a:avLst/>
            <a:gdLst/>
            <a:ahLst/>
            <a:cxnLst/>
            <a:rect l="l" t="t" r="r" b="b"/>
            <a:pathLst>
              <a:path w="7066258" h="7277981">
                <a:moveTo>
                  <a:pt x="0" y="0"/>
                </a:moveTo>
                <a:lnTo>
                  <a:pt x="7066258" y="0"/>
                </a:lnTo>
                <a:lnTo>
                  <a:pt x="7066258" y="7277981"/>
                </a:lnTo>
                <a:lnTo>
                  <a:pt x="0" y="7277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7094492" y="6432634"/>
            <a:ext cx="1795906" cy="3292352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7434" y="6438899"/>
            <a:ext cx="1146456" cy="3556395"/>
          </a:xfrm>
          <a:custGeom>
            <a:avLst/>
            <a:gdLst/>
            <a:ahLst/>
            <a:cxnLst/>
            <a:rect l="l" t="t" r="r" b="b"/>
            <a:pathLst>
              <a:path w="1220074" h="4357408">
                <a:moveTo>
                  <a:pt x="0" y="0"/>
                </a:moveTo>
                <a:lnTo>
                  <a:pt x="1220075" y="0"/>
                </a:lnTo>
                <a:lnTo>
                  <a:pt x="1220075" y="4357408"/>
                </a:lnTo>
                <a:lnTo>
                  <a:pt x="0" y="43574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0" y="-166626"/>
            <a:ext cx="9718581" cy="2178582"/>
          </a:xfrm>
          <a:custGeom>
            <a:avLst/>
            <a:gdLst/>
            <a:ahLst/>
            <a:cxnLst/>
            <a:rect l="l" t="t" r="r" b="b"/>
            <a:pathLst>
              <a:path w="9718581" h="2178582">
                <a:moveTo>
                  <a:pt x="0" y="0"/>
                </a:moveTo>
                <a:lnTo>
                  <a:pt x="9718581" y="0"/>
                </a:lnTo>
                <a:lnTo>
                  <a:pt x="9718581" y="2178582"/>
                </a:lnTo>
                <a:lnTo>
                  <a:pt x="0" y="21785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5000"/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760871" y="1845666"/>
            <a:ext cx="7003850" cy="1733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70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份有效問卷中，女性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42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人佔了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60%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，男性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28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人佔了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40%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。</a:t>
            </a:r>
            <a:endParaRPr lang="en-US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941706" y="1112942"/>
            <a:ext cx="7134276" cy="70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zh-TW" altLang="en-US" sz="7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Wedges"/>
                <a:sym typeface="Wedges"/>
              </a:rPr>
              <a:t>問卷調查</a:t>
            </a:r>
            <a:endParaRPr lang="en-US" sz="72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Wedges"/>
              <a:sym typeface="Wedge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673903" y="4388581"/>
            <a:ext cx="7003850" cy="173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市集中以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30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歲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-40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歲的民眾為最多，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60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歲以上的最少，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95388" y="7538146"/>
            <a:ext cx="720040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76%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的民眾平常有逛市集的習慣</a:t>
            </a:r>
            <a:endParaRPr lang="en-US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198976" y="1310738"/>
            <a:ext cx="717702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1.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58126" y="3913835"/>
            <a:ext cx="717702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2.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16315" y="6599173"/>
            <a:ext cx="717702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3.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67176"/>
            <a:ext cx="18288000" cy="1644615"/>
            <a:chOff x="0" y="0"/>
            <a:chExt cx="4816593" cy="433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3150"/>
            </a:xfrm>
            <a:custGeom>
              <a:avLst/>
              <a:gdLst/>
              <a:ahLst/>
              <a:cxnLst/>
              <a:rect l="l" t="t" r="r" b="b"/>
              <a:pathLst>
                <a:path w="4816592" h="433150">
                  <a:moveTo>
                    <a:pt x="0" y="0"/>
                  </a:moveTo>
                  <a:lnTo>
                    <a:pt x="4816592" y="0"/>
                  </a:lnTo>
                  <a:lnTo>
                    <a:pt x="4816592" y="433150"/>
                  </a:lnTo>
                  <a:lnTo>
                    <a:pt x="0" y="433150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71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93990" y="7937895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718581" y="936488"/>
            <a:ext cx="8555829" cy="9050451"/>
            <a:chOff x="0" y="0"/>
            <a:chExt cx="198603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86033" cy="2167467"/>
            </a:xfrm>
            <a:custGeom>
              <a:avLst/>
              <a:gdLst/>
              <a:ahLst/>
              <a:cxnLst/>
              <a:rect l="l" t="t" r="r" b="b"/>
              <a:pathLst>
                <a:path w="1986033" h="2167467">
                  <a:moveTo>
                    <a:pt x="52361" y="0"/>
                  </a:moveTo>
                  <a:lnTo>
                    <a:pt x="1933672" y="0"/>
                  </a:lnTo>
                  <a:cubicBezTo>
                    <a:pt x="1962590" y="0"/>
                    <a:pt x="1986033" y="23443"/>
                    <a:pt x="1986033" y="52361"/>
                  </a:cubicBezTo>
                  <a:lnTo>
                    <a:pt x="1986033" y="2115106"/>
                  </a:lnTo>
                  <a:cubicBezTo>
                    <a:pt x="1986033" y="2144024"/>
                    <a:pt x="1962590" y="2167467"/>
                    <a:pt x="1933672" y="2167467"/>
                  </a:cubicBezTo>
                  <a:lnTo>
                    <a:pt x="52361" y="2167467"/>
                  </a:lnTo>
                  <a:cubicBezTo>
                    <a:pt x="38474" y="2167467"/>
                    <a:pt x="25156" y="2161950"/>
                    <a:pt x="15336" y="2152131"/>
                  </a:cubicBezTo>
                  <a:cubicBezTo>
                    <a:pt x="5517" y="2142311"/>
                    <a:pt x="0" y="2128993"/>
                    <a:pt x="0" y="2115106"/>
                  </a:cubicBezTo>
                  <a:lnTo>
                    <a:pt x="0" y="52361"/>
                  </a:lnTo>
                  <a:cubicBezTo>
                    <a:pt x="0" y="23443"/>
                    <a:pt x="23443" y="0"/>
                    <a:pt x="5236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8603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175111" y="2458965"/>
            <a:ext cx="7736664" cy="5658895"/>
          </a:xfrm>
          <a:custGeom>
            <a:avLst/>
            <a:gdLst/>
            <a:ahLst/>
            <a:cxnLst/>
            <a:rect l="l" t="t" r="r" b="b"/>
            <a:pathLst>
              <a:path w="6455930" h="2165427">
                <a:moveTo>
                  <a:pt x="0" y="0"/>
                </a:moveTo>
                <a:lnTo>
                  <a:pt x="6455930" y="0"/>
                </a:lnTo>
                <a:lnTo>
                  <a:pt x="6455930" y="2165427"/>
                </a:lnTo>
                <a:lnTo>
                  <a:pt x="0" y="216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09724" y="3619500"/>
            <a:ext cx="6155663" cy="6448335"/>
          </a:xfrm>
          <a:custGeom>
            <a:avLst/>
            <a:gdLst/>
            <a:ahLst/>
            <a:cxnLst/>
            <a:rect l="l" t="t" r="r" b="b"/>
            <a:pathLst>
              <a:path w="7066258" h="7277981">
                <a:moveTo>
                  <a:pt x="0" y="0"/>
                </a:moveTo>
                <a:lnTo>
                  <a:pt x="7066258" y="0"/>
                </a:lnTo>
                <a:lnTo>
                  <a:pt x="7066258" y="7277981"/>
                </a:lnTo>
                <a:lnTo>
                  <a:pt x="0" y="7277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7094492" y="6432634"/>
            <a:ext cx="1795906" cy="3292352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7434" y="6438899"/>
            <a:ext cx="1146456" cy="3556395"/>
          </a:xfrm>
          <a:custGeom>
            <a:avLst/>
            <a:gdLst/>
            <a:ahLst/>
            <a:cxnLst/>
            <a:rect l="l" t="t" r="r" b="b"/>
            <a:pathLst>
              <a:path w="1220074" h="4357408">
                <a:moveTo>
                  <a:pt x="0" y="0"/>
                </a:moveTo>
                <a:lnTo>
                  <a:pt x="1220075" y="0"/>
                </a:lnTo>
                <a:lnTo>
                  <a:pt x="1220075" y="4357408"/>
                </a:lnTo>
                <a:lnTo>
                  <a:pt x="0" y="43574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0" y="-166626"/>
            <a:ext cx="9718581" cy="2178582"/>
          </a:xfrm>
          <a:custGeom>
            <a:avLst/>
            <a:gdLst/>
            <a:ahLst/>
            <a:cxnLst/>
            <a:rect l="l" t="t" r="r" b="b"/>
            <a:pathLst>
              <a:path w="9718581" h="2178582">
                <a:moveTo>
                  <a:pt x="0" y="0"/>
                </a:moveTo>
                <a:lnTo>
                  <a:pt x="9718581" y="0"/>
                </a:lnTo>
                <a:lnTo>
                  <a:pt x="9718581" y="2178582"/>
                </a:lnTo>
                <a:lnTo>
                  <a:pt x="0" y="21785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5000"/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790914" y="3949140"/>
            <a:ext cx="7003850" cy="358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民眾知道市集資訊的管道很多，例如：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FB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、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IG……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，所以主辦方要盡可能讓市集資訊公開化，達到最大的效益。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41706" y="1112942"/>
            <a:ext cx="7134276" cy="70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Wedges"/>
                <a:sym typeface="Wedges"/>
              </a:rPr>
              <a:t>問卷調查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Wedges"/>
              <a:sym typeface="Wedge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58126" y="2863262"/>
            <a:ext cx="717702" cy="670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4.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196345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001125"/>
            <a:ext cx="18288000" cy="1310666"/>
            <a:chOff x="0" y="0"/>
            <a:chExt cx="4816593" cy="3451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45196"/>
            </a:xfrm>
            <a:custGeom>
              <a:avLst/>
              <a:gdLst/>
              <a:ahLst/>
              <a:cxnLst/>
              <a:rect l="l" t="t" r="r" b="b"/>
              <a:pathLst>
                <a:path w="4816592" h="345196">
                  <a:moveTo>
                    <a:pt x="0" y="0"/>
                  </a:moveTo>
                  <a:lnTo>
                    <a:pt x="4816592" y="0"/>
                  </a:lnTo>
                  <a:lnTo>
                    <a:pt x="4816592" y="345196"/>
                  </a:lnTo>
                  <a:lnTo>
                    <a:pt x="0" y="345196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83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46840" y="2227597"/>
            <a:ext cx="13693204" cy="5155722"/>
            <a:chOff x="0" y="0"/>
            <a:chExt cx="3606441" cy="1357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06441" cy="1357886"/>
            </a:xfrm>
            <a:custGeom>
              <a:avLst/>
              <a:gdLst/>
              <a:ahLst/>
              <a:cxnLst/>
              <a:rect l="l" t="t" r="r" b="b"/>
              <a:pathLst>
                <a:path w="3606441" h="1357886">
                  <a:moveTo>
                    <a:pt x="28835" y="0"/>
                  </a:moveTo>
                  <a:lnTo>
                    <a:pt x="3577606" y="0"/>
                  </a:lnTo>
                  <a:cubicBezTo>
                    <a:pt x="3585254" y="0"/>
                    <a:pt x="3592588" y="3038"/>
                    <a:pt x="3597995" y="8445"/>
                  </a:cubicBezTo>
                  <a:cubicBezTo>
                    <a:pt x="3603403" y="13853"/>
                    <a:pt x="3606441" y="21187"/>
                    <a:pt x="3606441" y="28835"/>
                  </a:cubicBezTo>
                  <a:lnTo>
                    <a:pt x="3606441" y="1329051"/>
                  </a:lnTo>
                  <a:cubicBezTo>
                    <a:pt x="3606441" y="1344976"/>
                    <a:pt x="3593531" y="1357886"/>
                    <a:pt x="3577606" y="1357886"/>
                  </a:cubicBezTo>
                  <a:lnTo>
                    <a:pt x="28835" y="1357886"/>
                  </a:lnTo>
                  <a:cubicBezTo>
                    <a:pt x="12910" y="1357886"/>
                    <a:pt x="0" y="1344976"/>
                    <a:pt x="0" y="1329051"/>
                  </a:cubicBezTo>
                  <a:lnTo>
                    <a:pt x="0" y="28835"/>
                  </a:lnTo>
                  <a:cubicBezTo>
                    <a:pt x="0" y="12910"/>
                    <a:pt x="12910" y="0"/>
                    <a:pt x="2883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06441" cy="13959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58138" y="8079678"/>
            <a:ext cx="20103161" cy="1060704"/>
            <a:chOff x="0" y="0"/>
            <a:chExt cx="26804214" cy="1414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620989" y="6729567"/>
            <a:ext cx="2293963" cy="3202232"/>
          </a:xfrm>
          <a:custGeom>
            <a:avLst/>
            <a:gdLst/>
            <a:ahLst/>
            <a:cxnLst/>
            <a:rect l="l" t="t" r="r" b="b"/>
            <a:pathLst>
              <a:path w="2293963" h="3202232">
                <a:moveTo>
                  <a:pt x="0" y="0"/>
                </a:moveTo>
                <a:lnTo>
                  <a:pt x="2293962" y="0"/>
                </a:lnTo>
                <a:lnTo>
                  <a:pt x="2293962" y="3202232"/>
                </a:lnTo>
                <a:lnTo>
                  <a:pt x="0" y="3202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19976" y="6898950"/>
            <a:ext cx="3056432" cy="3032849"/>
          </a:xfrm>
          <a:custGeom>
            <a:avLst/>
            <a:gdLst/>
            <a:ahLst/>
            <a:cxnLst/>
            <a:rect l="l" t="t" r="r" b="b"/>
            <a:pathLst>
              <a:path w="3056432" h="3032849">
                <a:moveTo>
                  <a:pt x="0" y="0"/>
                </a:moveTo>
                <a:lnTo>
                  <a:pt x="3056432" y="0"/>
                </a:lnTo>
                <a:lnTo>
                  <a:pt x="3056432" y="3032849"/>
                </a:lnTo>
                <a:lnTo>
                  <a:pt x="0" y="3032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949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80040" y="6454226"/>
            <a:ext cx="2655335" cy="3444420"/>
          </a:xfrm>
          <a:custGeom>
            <a:avLst/>
            <a:gdLst/>
            <a:ahLst/>
            <a:cxnLst/>
            <a:rect l="l" t="t" r="r" b="b"/>
            <a:pathLst>
              <a:path w="2655335" h="3444420">
                <a:moveTo>
                  <a:pt x="0" y="0"/>
                </a:moveTo>
                <a:lnTo>
                  <a:pt x="2655335" y="0"/>
                </a:lnTo>
                <a:lnTo>
                  <a:pt x="2655335" y="3444420"/>
                </a:lnTo>
                <a:lnTo>
                  <a:pt x="0" y="3444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40400" y="7595545"/>
            <a:ext cx="2966951" cy="2141599"/>
          </a:xfrm>
          <a:custGeom>
            <a:avLst/>
            <a:gdLst/>
            <a:ahLst/>
            <a:cxnLst/>
            <a:rect l="l" t="t" r="r" b="b"/>
            <a:pathLst>
              <a:path w="2966951" h="2141599">
                <a:moveTo>
                  <a:pt x="0" y="0"/>
                </a:moveTo>
                <a:lnTo>
                  <a:pt x="2966951" y="0"/>
                </a:lnTo>
                <a:lnTo>
                  <a:pt x="2966951" y="2141599"/>
                </a:lnTo>
                <a:lnTo>
                  <a:pt x="0" y="2141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20989" y="-256882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0" y="0"/>
                </a:moveTo>
                <a:lnTo>
                  <a:pt x="8488024" y="0"/>
                </a:lnTo>
                <a:lnTo>
                  <a:pt x="8488024" y="2571164"/>
                </a:lnTo>
                <a:lnTo>
                  <a:pt x="0" y="25711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0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091669" y="3896721"/>
            <a:ext cx="863132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zh-TW" altLang="en-US" sz="8800" spc="1087" dirty="0">
                <a:solidFill>
                  <a:srgbClr val="000000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  <a:cs typeface="Wedges"/>
                <a:sym typeface="Wedges"/>
              </a:rPr>
              <a:t>謝謝您的聆聽</a:t>
            </a:r>
            <a:endParaRPr lang="en-US" sz="8800" spc="1087" dirty="0">
              <a:solidFill>
                <a:srgbClr val="000000"/>
              </a:solidFill>
              <a:latin typeface="華康方圓體W7" panose="040B0709000000000000" pitchFamily="81" charset="-120"/>
              <a:ea typeface="華康方圓體W7" panose="040B0709000000000000" pitchFamily="81" charset="-120"/>
              <a:cs typeface="Wedges"/>
              <a:sym typeface="Wedges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9109013" y="-256882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8488025" y="0"/>
                </a:moveTo>
                <a:lnTo>
                  <a:pt x="0" y="0"/>
                </a:lnTo>
                <a:lnTo>
                  <a:pt x="0" y="2571164"/>
                </a:lnTo>
                <a:lnTo>
                  <a:pt x="8488025" y="2571164"/>
                </a:lnTo>
                <a:lnTo>
                  <a:pt x="8488025" y="0"/>
                </a:lnTo>
                <a:close/>
              </a:path>
            </a:pathLst>
          </a:custGeom>
          <a:blipFill>
            <a:blip r:embed="rId14">
              <a:alphaModFix amt="3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001125"/>
            <a:ext cx="18288000" cy="1310666"/>
            <a:chOff x="0" y="0"/>
            <a:chExt cx="4816593" cy="3451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45196"/>
            </a:xfrm>
            <a:custGeom>
              <a:avLst/>
              <a:gdLst/>
              <a:ahLst/>
              <a:cxnLst/>
              <a:rect l="l" t="t" r="r" b="b"/>
              <a:pathLst>
                <a:path w="4816592" h="345196">
                  <a:moveTo>
                    <a:pt x="0" y="0"/>
                  </a:moveTo>
                  <a:lnTo>
                    <a:pt x="4816592" y="0"/>
                  </a:lnTo>
                  <a:lnTo>
                    <a:pt x="4816592" y="345196"/>
                  </a:lnTo>
                  <a:lnTo>
                    <a:pt x="0" y="345196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83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58138" y="8079678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971800" y="1790700"/>
            <a:ext cx="11998647" cy="6181725"/>
            <a:chOff x="0" y="0"/>
            <a:chExt cx="3102391" cy="14901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02391" cy="1490133"/>
            </a:xfrm>
            <a:custGeom>
              <a:avLst/>
              <a:gdLst/>
              <a:ahLst/>
              <a:cxnLst/>
              <a:rect l="l" t="t" r="r" b="b"/>
              <a:pathLst>
                <a:path w="3102391" h="1490133">
                  <a:moveTo>
                    <a:pt x="33519" y="0"/>
                  </a:moveTo>
                  <a:lnTo>
                    <a:pt x="3068872" y="0"/>
                  </a:lnTo>
                  <a:cubicBezTo>
                    <a:pt x="3087384" y="0"/>
                    <a:pt x="3102391" y="15007"/>
                    <a:pt x="3102391" y="33519"/>
                  </a:cubicBezTo>
                  <a:lnTo>
                    <a:pt x="3102391" y="1456614"/>
                  </a:lnTo>
                  <a:cubicBezTo>
                    <a:pt x="3102391" y="1465504"/>
                    <a:pt x="3098860" y="1474030"/>
                    <a:pt x="3092574" y="1480316"/>
                  </a:cubicBezTo>
                  <a:cubicBezTo>
                    <a:pt x="3086288" y="1486602"/>
                    <a:pt x="3077762" y="1490133"/>
                    <a:pt x="3068872" y="1490133"/>
                  </a:cubicBezTo>
                  <a:lnTo>
                    <a:pt x="33519" y="1490133"/>
                  </a:lnTo>
                  <a:cubicBezTo>
                    <a:pt x="15007" y="1490133"/>
                    <a:pt x="0" y="1475126"/>
                    <a:pt x="0" y="1456614"/>
                  </a:cubicBezTo>
                  <a:lnTo>
                    <a:pt x="0" y="33519"/>
                  </a:lnTo>
                  <a:cubicBezTo>
                    <a:pt x="0" y="15007"/>
                    <a:pt x="15007" y="0"/>
                    <a:pt x="3351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02391" cy="1528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853131" y="6111764"/>
            <a:ext cx="4434869" cy="3544694"/>
          </a:xfrm>
          <a:custGeom>
            <a:avLst/>
            <a:gdLst/>
            <a:ahLst/>
            <a:cxnLst/>
            <a:rect l="l" t="t" r="r" b="b"/>
            <a:pathLst>
              <a:path w="4790285" h="3945453">
                <a:moveTo>
                  <a:pt x="0" y="0"/>
                </a:moveTo>
                <a:lnTo>
                  <a:pt x="4790285" y="0"/>
                </a:lnTo>
                <a:lnTo>
                  <a:pt x="4790285" y="3945453"/>
                </a:lnTo>
                <a:lnTo>
                  <a:pt x="0" y="3945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2759370" y="7092238"/>
            <a:ext cx="939445" cy="2808124"/>
          </a:xfrm>
          <a:custGeom>
            <a:avLst/>
            <a:gdLst/>
            <a:ahLst/>
            <a:cxnLst/>
            <a:rect l="l" t="t" r="r" b="b"/>
            <a:pathLst>
              <a:path w="939445" h="2808124">
                <a:moveTo>
                  <a:pt x="939445" y="0"/>
                </a:moveTo>
                <a:lnTo>
                  <a:pt x="0" y="0"/>
                </a:lnTo>
                <a:lnTo>
                  <a:pt x="0" y="2808124"/>
                </a:lnTo>
                <a:lnTo>
                  <a:pt x="939445" y="2808124"/>
                </a:lnTo>
                <a:lnTo>
                  <a:pt x="9394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05021" flipH="1">
            <a:off x="8768413" y="-730878"/>
            <a:ext cx="10531542" cy="3317436"/>
          </a:xfrm>
          <a:custGeom>
            <a:avLst/>
            <a:gdLst/>
            <a:ahLst/>
            <a:cxnLst/>
            <a:rect l="l" t="t" r="r" b="b"/>
            <a:pathLst>
              <a:path w="10531542" h="3317436">
                <a:moveTo>
                  <a:pt x="10531542" y="0"/>
                </a:moveTo>
                <a:lnTo>
                  <a:pt x="0" y="0"/>
                </a:lnTo>
                <a:lnTo>
                  <a:pt x="0" y="3317436"/>
                </a:lnTo>
                <a:lnTo>
                  <a:pt x="10531542" y="3317436"/>
                </a:lnTo>
                <a:lnTo>
                  <a:pt x="10531542" y="0"/>
                </a:lnTo>
                <a:close/>
              </a:path>
            </a:pathLst>
          </a:custGeom>
          <a:blipFill>
            <a:blip r:embed="rId10">
              <a:alphaModFix amt="4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95356">
            <a:off x="-1069606" y="-784172"/>
            <a:ext cx="10531542" cy="3317436"/>
          </a:xfrm>
          <a:custGeom>
            <a:avLst/>
            <a:gdLst/>
            <a:ahLst/>
            <a:cxnLst/>
            <a:rect l="l" t="t" r="r" b="b"/>
            <a:pathLst>
              <a:path w="10531542" h="3317436">
                <a:moveTo>
                  <a:pt x="0" y="0"/>
                </a:moveTo>
                <a:lnTo>
                  <a:pt x="10531541" y="0"/>
                </a:lnTo>
                <a:lnTo>
                  <a:pt x="10531541" y="3317436"/>
                </a:lnTo>
                <a:lnTo>
                  <a:pt x="0" y="3317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68216" y="2018921"/>
            <a:ext cx="11652893" cy="5382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0"/>
              </a:lnSpc>
            </a:pPr>
            <a:r>
              <a:rPr lang="zh-TW" altLang="en-US" sz="6000" b="1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grandir Bold"/>
                <a:sym typeface="Agrandir Bold"/>
              </a:rPr>
              <a:t>研究動機</a:t>
            </a:r>
            <a:endParaRPr lang="en-US" altLang="zh-TW" sz="6000" b="1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Agrandir Bold"/>
              <a:sym typeface="Agrandir Bold"/>
            </a:endParaRPr>
          </a:p>
          <a:p>
            <a:pPr>
              <a:lnSpc>
                <a:spcPts val="7100"/>
              </a:lnSpc>
            </a:pPr>
            <a:r>
              <a:rPr lang="en-US" altLang="zh-TW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1.</a:t>
            </a:r>
            <a:r>
              <a:rPr lang="zh-TW" altLang="en-US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受唐寶寶藝術家的繪畫才華吸引。</a:t>
            </a:r>
            <a:endParaRPr lang="en-US" altLang="zh-TW" sz="4800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Poppins"/>
              <a:sym typeface="Poppins"/>
            </a:endParaRPr>
          </a:p>
          <a:p>
            <a:pPr>
              <a:lnSpc>
                <a:spcPts val="7100"/>
              </a:lnSpc>
            </a:pPr>
            <a:r>
              <a:rPr lang="en-US" altLang="zh-TW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2.</a:t>
            </a:r>
            <a:r>
              <a:rPr lang="zh-TW" altLang="en-US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好奇大眾對唐寶寶藝術家在市集創業的</a:t>
            </a:r>
            <a:endParaRPr lang="en-US" altLang="zh-TW" sz="4800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Poppins"/>
              <a:sym typeface="Poppins"/>
            </a:endParaRPr>
          </a:p>
          <a:p>
            <a:pPr>
              <a:lnSpc>
                <a:spcPts val="7100"/>
              </a:lnSpc>
            </a:pPr>
            <a:r>
              <a:rPr lang="en-US" altLang="zh-TW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  </a:t>
            </a:r>
            <a:r>
              <a:rPr lang="zh-TW" altLang="en-US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看法。</a:t>
            </a:r>
            <a:endParaRPr lang="en-US" altLang="zh-TW" sz="4800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Poppins"/>
              <a:sym typeface="Poppins"/>
            </a:endParaRPr>
          </a:p>
          <a:p>
            <a:pPr>
              <a:lnSpc>
                <a:spcPts val="7100"/>
              </a:lnSpc>
            </a:pPr>
            <a:r>
              <a:rPr lang="en-US" altLang="zh-TW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3.</a:t>
            </a:r>
            <a:r>
              <a:rPr lang="zh-TW" altLang="en-US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想了解唐寶寶在面對群眾時的成長</a:t>
            </a:r>
            <a:endParaRPr lang="en-US" altLang="zh-TW" sz="4800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Poppins"/>
              <a:sym typeface="Poppins"/>
            </a:endParaRPr>
          </a:p>
          <a:p>
            <a:pPr>
              <a:lnSpc>
                <a:spcPts val="7100"/>
              </a:lnSpc>
            </a:pPr>
            <a:r>
              <a:rPr lang="en-US" altLang="zh-TW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  </a:t>
            </a:r>
            <a:r>
              <a:rPr lang="zh-TW" altLang="en-US" sz="48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與挑戰。</a:t>
            </a:r>
            <a:endParaRPr lang="en-US" altLang="zh-TW" sz="4800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Poppins"/>
              <a:sym typeface="Poppins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-457200" y="5639025"/>
            <a:ext cx="4254889" cy="8695830"/>
          </a:xfrm>
          <a:custGeom>
            <a:avLst/>
            <a:gdLst/>
            <a:ahLst/>
            <a:cxnLst/>
            <a:rect l="l" t="t" r="r" b="b"/>
            <a:pathLst>
              <a:path w="5434803" h="10514328">
                <a:moveTo>
                  <a:pt x="5434804" y="0"/>
                </a:moveTo>
                <a:lnTo>
                  <a:pt x="0" y="0"/>
                </a:lnTo>
                <a:lnTo>
                  <a:pt x="0" y="10514328"/>
                </a:lnTo>
                <a:lnTo>
                  <a:pt x="5434804" y="10514328"/>
                </a:lnTo>
                <a:lnTo>
                  <a:pt x="543480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376000"/>
            <a:ext cx="18288000" cy="1935791"/>
            <a:chOff x="0" y="0"/>
            <a:chExt cx="4816593" cy="509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09838"/>
            </a:xfrm>
            <a:custGeom>
              <a:avLst/>
              <a:gdLst/>
              <a:ahLst/>
              <a:cxnLst/>
              <a:rect l="l" t="t" r="r" b="b"/>
              <a:pathLst>
                <a:path w="4816592" h="509838">
                  <a:moveTo>
                    <a:pt x="0" y="0"/>
                  </a:moveTo>
                  <a:lnTo>
                    <a:pt x="4816592" y="0"/>
                  </a:lnTo>
                  <a:lnTo>
                    <a:pt x="4816592" y="509838"/>
                  </a:lnTo>
                  <a:lnTo>
                    <a:pt x="0" y="509838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5479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93990" y="7549326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8251830" y="419099"/>
            <a:ext cx="9725970" cy="9521213"/>
            <a:chOff x="0" y="0"/>
            <a:chExt cx="213736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10200" y="4162908"/>
            <a:ext cx="5836261" cy="5846892"/>
          </a:xfrm>
          <a:custGeom>
            <a:avLst/>
            <a:gdLst/>
            <a:ahLst/>
            <a:cxnLst/>
            <a:rect l="l" t="t" r="r" b="b"/>
            <a:pathLst>
              <a:path w="5836261" h="5846892">
                <a:moveTo>
                  <a:pt x="0" y="0"/>
                </a:moveTo>
                <a:lnTo>
                  <a:pt x="5836261" y="0"/>
                </a:lnTo>
                <a:lnTo>
                  <a:pt x="5836261" y="5846892"/>
                </a:lnTo>
                <a:lnTo>
                  <a:pt x="0" y="5846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0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0" y="0"/>
                </a:moveTo>
                <a:lnTo>
                  <a:pt x="8488025" y="0"/>
                </a:lnTo>
                <a:lnTo>
                  <a:pt x="8488025" y="2571164"/>
                </a:lnTo>
                <a:lnTo>
                  <a:pt x="0" y="25711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5983220" y="5567792"/>
            <a:ext cx="2059261" cy="4548569"/>
          </a:xfrm>
          <a:custGeom>
            <a:avLst/>
            <a:gdLst/>
            <a:ahLst/>
            <a:cxnLst/>
            <a:rect l="l" t="t" r="r" b="b"/>
            <a:pathLst>
              <a:path w="2059261" h="4548569">
                <a:moveTo>
                  <a:pt x="2059261" y="0"/>
                </a:moveTo>
                <a:lnTo>
                  <a:pt x="0" y="0"/>
                </a:lnTo>
                <a:lnTo>
                  <a:pt x="0" y="4548569"/>
                </a:lnTo>
                <a:lnTo>
                  <a:pt x="2059261" y="4548569"/>
                </a:lnTo>
                <a:lnTo>
                  <a:pt x="20592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400843" y="1790700"/>
            <a:ext cx="9786305" cy="6268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1.</a:t>
            </a:r>
            <a:r>
              <a:rPr lang="zh-TW" altLang="en-US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 認識唐氏症。</a:t>
            </a:r>
          </a:p>
          <a:p>
            <a:pPr>
              <a:lnSpc>
                <a:spcPct val="200000"/>
              </a:lnSpc>
            </a:pPr>
            <a:r>
              <a:rPr lang="en-US" altLang="zh-TW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2.</a:t>
            </a:r>
            <a:r>
              <a:rPr lang="zh-TW" altLang="en-US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 了解唐寶寶藝術家經歷。</a:t>
            </a:r>
          </a:p>
          <a:p>
            <a:pPr>
              <a:lnSpc>
                <a:spcPct val="200000"/>
              </a:lnSpc>
            </a:pPr>
            <a:r>
              <a:rPr lang="en-US" altLang="zh-TW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3. </a:t>
            </a:r>
            <a:r>
              <a:rPr lang="zh-TW" altLang="en-US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進行唐寶寶藝術家參與市集訪談</a:t>
            </a:r>
            <a:endParaRPr lang="en-US" altLang="zh-TW" sz="4200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Poppins"/>
              <a:sym typeface="Poppins"/>
            </a:endParaRPr>
          </a:p>
          <a:p>
            <a:pPr>
              <a:lnSpc>
                <a:spcPct val="200000"/>
              </a:lnSpc>
            </a:pPr>
            <a:r>
              <a:rPr lang="en-US" altLang="zh-TW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   </a:t>
            </a:r>
            <a:r>
              <a:rPr lang="zh-TW" altLang="en-US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與問卷之分析。</a:t>
            </a:r>
          </a:p>
          <a:p>
            <a:pPr>
              <a:lnSpc>
                <a:spcPct val="200000"/>
              </a:lnSpc>
            </a:pPr>
            <a:r>
              <a:rPr lang="en-US" altLang="zh-TW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4.</a:t>
            </a:r>
            <a:r>
              <a:rPr lang="zh-TW" altLang="en-US" sz="4200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oppins"/>
                <a:sym typeface="Poppins"/>
              </a:rPr>
              <a:t> 了解唐寶寶參與市集所面臨的問題。</a:t>
            </a:r>
            <a:endParaRPr lang="en-US" altLang="zh-TW" sz="4200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601200" y="571331"/>
            <a:ext cx="7888665" cy="92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zh-TW" altLang="en-US" sz="6000" b="1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grandir Bold"/>
                <a:sym typeface="Agrandir Bold"/>
              </a:rPr>
              <a:t>研究目的</a:t>
            </a:r>
            <a:endParaRPr lang="en-US" altLang="zh-TW" sz="6000" b="1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001125"/>
            <a:ext cx="18288000" cy="1310666"/>
            <a:chOff x="0" y="0"/>
            <a:chExt cx="4816593" cy="3451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45196"/>
            </a:xfrm>
            <a:custGeom>
              <a:avLst/>
              <a:gdLst/>
              <a:ahLst/>
              <a:cxnLst/>
              <a:rect l="l" t="t" r="r" b="b"/>
              <a:pathLst>
                <a:path w="4816592" h="345196">
                  <a:moveTo>
                    <a:pt x="0" y="0"/>
                  </a:moveTo>
                  <a:lnTo>
                    <a:pt x="4816592" y="0"/>
                  </a:lnTo>
                  <a:lnTo>
                    <a:pt x="4816592" y="345196"/>
                  </a:lnTo>
                  <a:lnTo>
                    <a:pt x="0" y="345196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83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998220"/>
            <a:ext cx="16230600" cy="8111682"/>
            <a:chOff x="0" y="0"/>
            <a:chExt cx="4274726" cy="2136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36410"/>
            </a:xfrm>
            <a:custGeom>
              <a:avLst/>
              <a:gdLst/>
              <a:ahLst/>
              <a:cxnLst/>
              <a:rect l="l" t="t" r="r" b="b"/>
              <a:pathLst>
                <a:path w="4274726" h="213641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12083"/>
                  </a:lnTo>
                  <a:cubicBezTo>
                    <a:pt x="4274726" y="2125519"/>
                    <a:pt x="4263834" y="2136410"/>
                    <a:pt x="4250399" y="2136410"/>
                  </a:cubicBezTo>
                  <a:lnTo>
                    <a:pt x="24327" y="2136410"/>
                  </a:lnTo>
                  <a:cubicBezTo>
                    <a:pt x="10891" y="2136410"/>
                    <a:pt x="0" y="2125519"/>
                    <a:pt x="0" y="211208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2174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58138" y="8079678"/>
            <a:ext cx="20103161" cy="1060704"/>
            <a:chOff x="0" y="0"/>
            <a:chExt cx="26804214" cy="1414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6854071" y="2986988"/>
            <a:ext cx="4545182" cy="4578480"/>
          </a:xfrm>
          <a:custGeom>
            <a:avLst/>
            <a:gdLst/>
            <a:ahLst/>
            <a:cxnLst/>
            <a:rect l="l" t="t" r="r" b="b"/>
            <a:pathLst>
              <a:path w="4545182" h="4578480">
                <a:moveTo>
                  <a:pt x="0" y="0"/>
                </a:moveTo>
                <a:lnTo>
                  <a:pt x="4545182" y="0"/>
                </a:lnTo>
                <a:lnTo>
                  <a:pt x="4545182" y="4578480"/>
                </a:lnTo>
                <a:lnTo>
                  <a:pt x="0" y="4578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18670" y="3010470"/>
            <a:ext cx="4545182" cy="4578480"/>
          </a:xfrm>
          <a:custGeom>
            <a:avLst/>
            <a:gdLst/>
            <a:ahLst/>
            <a:cxnLst/>
            <a:rect l="l" t="t" r="r" b="b"/>
            <a:pathLst>
              <a:path w="4545182" h="4578480">
                <a:moveTo>
                  <a:pt x="0" y="0"/>
                </a:moveTo>
                <a:lnTo>
                  <a:pt x="4545181" y="0"/>
                </a:lnTo>
                <a:lnTo>
                  <a:pt x="4545181" y="4578480"/>
                </a:lnTo>
                <a:lnTo>
                  <a:pt x="0" y="4578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724994" y="2917326"/>
            <a:ext cx="4545182" cy="4578480"/>
          </a:xfrm>
          <a:custGeom>
            <a:avLst/>
            <a:gdLst/>
            <a:ahLst/>
            <a:cxnLst/>
            <a:rect l="l" t="t" r="r" b="b"/>
            <a:pathLst>
              <a:path w="4545182" h="4578480">
                <a:moveTo>
                  <a:pt x="0" y="0"/>
                </a:moveTo>
                <a:lnTo>
                  <a:pt x="4545182" y="0"/>
                </a:lnTo>
                <a:lnTo>
                  <a:pt x="4545182" y="4578480"/>
                </a:lnTo>
                <a:lnTo>
                  <a:pt x="0" y="4578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78939" y="6449633"/>
            <a:ext cx="1979764" cy="3260090"/>
          </a:xfrm>
          <a:custGeom>
            <a:avLst/>
            <a:gdLst/>
            <a:ahLst/>
            <a:cxnLst/>
            <a:rect l="l" t="t" r="r" b="b"/>
            <a:pathLst>
              <a:path w="1979764" h="3260090">
                <a:moveTo>
                  <a:pt x="0" y="0"/>
                </a:moveTo>
                <a:lnTo>
                  <a:pt x="1979764" y="0"/>
                </a:lnTo>
                <a:lnTo>
                  <a:pt x="1979764" y="3260090"/>
                </a:lnTo>
                <a:lnTo>
                  <a:pt x="0" y="3260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17452" y="7599058"/>
            <a:ext cx="2240733" cy="2057400"/>
          </a:xfrm>
          <a:custGeom>
            <a:avLst/>
            <a:gdLst/>
            <a:ahLst/>
            <a:cxnLst/>
            <a:rect l="l" t="t" r="r" b="b"/>
            <a:pathLst>
              <a:path w="2240733" h="2057400">
                <a:moveTo>
                  <a:pt x="0" y="0"/>
                </a:moveTo>
                <a:lnTo>
                  <a:pt x="2240733" y="0"/>
                </a:lnTo>
                <a:lnTo>
                  <a:pt x="224073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564190" y="6605121"/>
            <a:ext cx="1497929" cy="3051337"/>
          </a:xfrm>
          <a:custGeom>
            <a:avLst/>
            <a:gdLst/>
            <a:ahLst/>
            <a:cxnLst/>
            <a:rect l="l" t="t" r="r" b="b"/>
            <a:pathLst>
              <a:path w="1497929" h="3051337">
                <a:moveTo>
                  <a:pt x="0" y="0"/>
                </a:moveTo>
                <a:lnTo>
                  <a:pt x="1497929" y="0"/>
                </a:lnTo>
                <a:lnTo>
                  <a:pt x="1497929" y="3051337"/>
                </a:lnTo>
                <a:lnTo>
                  <a:pt x="0" y="3051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914658" y="7581330"/>
            <a:ext cx="1728016" cy="2075128"/>
          </a:xfrm>
          <a:custGeom>
            <a:avLst/>
            <a:gdLst/>
            <a:ahLst/>
            <a:cxnLst/>
            <a:rect l="l" t="t" r="r" b="b"/>
            <a:pathLst>
              <a:path w="1728016" h="2075128">
                <a:moveTo>
                  <a:pt x="0" y="0"/>
                </a:moveTo>
                <a:lnTo>
                  <a:pt x="1728016" y="0"/>
                </a:lnTo>
                <a:lnTo>
                  <a:pt x="1728016" y="2075128"/>
                </a:lnTo>
                <a:lnTo>
                  <a:pt x="0" y="20751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627734" y="1633288"/>
            <a:ext cx="9882173" cy="92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zh-TW" altLang="en-US" sz="6000" b="1" dirty="0">
                <a:solidFill>
                  <a:srgbClr val="2B346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grandir Bold"/>
                <a:sym typeface="Agrandir Bold"/>
              </a:rPr>
              <a:t>彙整相關文獻</a:t>
            </a:r>
            <a:endParaRPr lang="en-US" altLang="zh-TW" sz="6000" b="1" dirty="0">
              <a:solidFill>
                <a:srgbClr val="2B3467"/>
              </a:solidFill>
              <a:latin typeface="標楷體" panose="03000509000000000000" pitchFamily="65" charset="-120"/>
              <a:ea typeface="標楷體" panose="03000509000000000000" pitchFamily="65" charset="-120"/>
              <a:cs typeface="Agrandir Bold"/>
              <a:sym typeface="Agrandir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356013" y="4908451"/>
            <a:ext cx="2878374" cy="50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Poppins"/>
                <a:sym typeface="Poppins"/>
              </a:rPr>
              <a:t>認識唐氏症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Jua"/>
              <a:sym typeface="Ju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151581" y="4840215"/>
            <a:ext cx="325881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Poppins"/>
                <a:sym typeface="Poppins"/>
              </a:rPr>
              <a:t>唐寶寶藝術家</a:t>
            </a:r>
            <a:r>
              <a:rPr lang="en-US" altLang="zh-TW" sz="4000" dirty="0">
                <a:solidFill>
                  <a:schemeClr val="bg2">
                    <a:lumMod val="1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Poppins"/>
                <a:sym typeface="Poppins"/>
              </a:rPr>
              <a:t>-</a:t>
            </a: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Poppins"/>
                <a:sym typeface="Poppins"/>
              </a:rPr>
              <a:t>林依柔個人簡介</a:t>
            </a:r>
            <a:endParaRPr lang="en-US" sz="2800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Jua"/>
              <a:sym typeface="Ju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600972" y="4904060"/>
            <a:ext cx="2562879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Poppins"/>
                <a:sym typeface="Poppins"/>
              </a:rPr>
              <a:t>台灣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Poppins"/>
              <a:sym typeface="Poppins"/>
            </a:endParaRP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Poppins"/>
                <a:sym typeface="Poppins"/>
              </a:rPr>
              <a:t>創意市集的現況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Jua"/>
              <a:sym typeface="Jua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473135" y="3950925"/>
            <a:ext cx="717702" cy="101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1.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575740" y="3901368"/>
            <a:ext cx="717702" cy="101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2.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523561" y="3918994"/>
            <a:ext cx="717702" cy="101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3.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10030"/>
            <a:ext cx="18288000" cy="1701761"/>
            <a:chOff x="0" y="0"/>
            <a:chExt cx="4816593" cy="4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48200"/>
            </a:xfrm>
            <a:custGeom>
              <a:avLst/>
              <a:gdLst/>
              <a:ahLst/>
              <a:cxnLst/>
              <a:rect l="l" t="t" r="r" b="b"/>
              <a:pathLst>
                <a:path w="4816592" h="448200">
                  <a:moveTo>
                    <a:pt x="0" y="0"/>
                  </a:moveTo>
                  <a:lnTo>
                    <a:pt x="4816592" y="0"/>
                  </a:lnTo>
                  <a:lnTo>
                    <a:pt x="4816592" y="448200"/>
                  </a:lnTo>
                  <a:lnTo>
                    <a:pt x="0" y="448200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8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32859" y="7787094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62245" y="442506"/>
            <a:ext cx="10649227" cy="9401988"/>
            <a:chOff x="0" y="0"/>
            <a:chExt cx="213736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325062" y="3977718"/>
            <a:ext cx="6747972" cy="5958857"/>
          </a:xfrm>
          <a:custGeom>
            <a:avLst/>
            <a:gdLst/>
            <a:ahLst/>
            <a:cxnLst/>
            <a:rect l="l" t="t" r="r" b="b"/>
            <a:pathLst>
              <a:path w="7914364" h="6662456">
                <a:moveTo>
                  <a:pt x="0" y="0"/>
                </a:moveTo>
                <a:lnTo>
                  <a:pt x="7914364" y="0"/>
                </a:lnTo>
                <a:lnTo>
                  <a:pt x="7914364" y="6662455"/>
                </a:lnTo>
                <a:lnTo>
                  <a:pt x="0" y="6662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62245" y="5729694"/>
            <a:ext cx="1511254" cy="4114800"/>
          </a:xfrm>
          <a:custGeom>
            <a:avLst/>
            <a:gdLst/>
            <a:ahLst/>
            <a:cxnLst/>
            <a:rect l="l" t="t" r="r" b="b"/>
            <a:pathLst>
              <a:path w="1511254" h="4114800">
                <a:moveTo>
                  <a:pt x="1511254" y="0"/>
                </a:moveTo>
                <a:lnTo>
                  <a:pt x="0" y="0"/>
                </a:lnTo>
                <a:lnTo>
                  <a:pt x="0" y="4114800"/>
                </a:lnTo>
                <a:lnTo>
                  <a:pt x="1511254" y="4114800"/>
                </a:lnTo>
                <a:lnTo>
                  <a:pt x="15112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29208" y="541834"/>
            <a:ext cx="8115300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</a:pPr>
            <a:r>
              <a:rPr lang="zh-TW" altLang="en-US" sz="7200" spc="108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Wedges"/>
                <a:sym typeface="Wedges"/>
              </a:rPr>
              <a:t>資料分析</a:t>
            </a:r>
            <a:endParaRPr lang="en-US" sz="7200" spc="108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Wedges"/>
              <a:sym typeface="Wedge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72706" y="1675577"/>
            <a:ext cx="9321590" cy="8237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一</a:t>
            </a: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)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與依柔媽媽進行參與市集訪談</a:t>
            </a:r>
            <a:endParaRPr lang="en-US" altLang="zh-TW" sz="4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1.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剛開始帶柔柔參加市集所面臨的挑戰？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2.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市集種類眾多，請問如何評估市  集是  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否適合參加擺攤？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3.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柔柔所參加的市集，需要具備什麼樣的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設施或空間才可讓其安心擺攤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?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4.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市集主辨方如何提升或改善問題，以提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高像柔柔這樣攤主的參與度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?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5.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如何決定柔柔的原畫作衍生的周邊商品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的種類？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799975" y="62568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0" y="0"/>
                </a:moveTo>
                <a:lnTo>
                  <a:pt x="8488025" y="0"/>
                </a:lnTo>
                <a:lnTo>
                  <a:pt x="8488025" y="2571165"/>
                </a:lnTo>
                <a:lnTo>
                  <a:pt x="0" y="2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10030"/>
            <a:ext cx="18288000" cy="1701761"/>
            <a:chOff x="0" y="0"/>
            <a:chExt cx="4816593" cy="4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48200"/>
            </a:xfrm>
            <a:custGeom>
              <a:avLst/>
              <a:gdLst/>
              <a:ahLst/>
              <a:cxnLst/>
              <a:rect l="l" t="t" r="r" b="b"/>
              <a:pathLst>
                <a:path w="4816592" h="448200">
                  <a:moveTo>
                    <a:pt x="0" y="0"/>
                  </a:moveTo>
                  <a:lnTo>
                    <a:pt x="4816592" y="0"/>
                  </a:lnTo>
                  <a:lnTo>
                    <a:pt x="4816592" y="448200"/>
                  </a:lnTo>
                  <a:lnTo>
                    <a:pt x="0" y="448200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8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32859" y="7787094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62245" y="442506"/>
            <a:ext cx="10649227" cy="9401988"/>
            <a:chOff x="0" y="0"/>
            <a:chExt cx="213736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325062" y="3977718"/>
            <a:ext cx="6747972" cy="5958857"/>
          </a:xfrm>
          <a:custGeom>
            <a:avLst/>
            <a:gdLst/>
            <a:ahLst/>
            <a:cxnLst/>
            <a:rect l="l" t="t" r="r" b="b"/>
            <a:pathLst>
              <a:path w="7914364" h="6662456">
                <a:moveTo>
                  <a:pt x="0" y="0"/>
                </a:moveTo>
                <a:lnTo>
                  <a:pt x="7914364" y="0"/>
                </a:lnTo>
                <a:lnTo>
                  <a:pt x="7914364" y="6662455"/>
                </a:lnTo>
                <a:lnTo>
                  <a:pt x="0" y="6662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62245" y="5729694"/>
            <a:ext cx="1511254" cy="4114800"/>
          </a:xfrm>
          <a:custGeom>
            <a:avLst/>
            <a:gdLst/>
            <a:ahLst/>
            <a:cxnLst/>
            <a:rect l="l" t="t" r="r" b="b"/>
            <a:pathLst>
              <a:path w="1511254" h="4114800">
                <a:moveTo>
                  <a:pt x="1511254" y="0"/>
                </a:moveTo>
                <a:lnTo>
                  <a:pt x="0" y="0"/>
                </a:lnTo>
                <a:lnTo>
                  <a:pt x="0" y="4114800"/>
                </a:lnTo>
                <a:lnTo>
                  <a:pt x="1511254" y="4114800"/>
                </a:lnTo>
                <a:lnTo>
                  <a:pt x="15112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29208" y="541834"/>
            <a:ext cx="8115300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</a:pPr>
            <a:r>
              <a:rPr lang="zh-TW" altLang="en-US" sz="7200" spc="108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Wedges"/>
                <a:sym typeface="Wedges"/>
              </a:rPr>
              <a:t>資料分析</a:t>
            </a:r>
            <a:endParaRPr lang="en-US" sz="7200" spc="108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Wedges"/>
              <a:sym typeface="Wedge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72706" y="1675577"/>
            <a:ext cx="9321590" cy="445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一</a:t>
            </a: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)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與依柔媽媽進行參與市集訪談</a:t>
            </a:r>
            <a:endParaRPr lang="en-US" altLang="zh-TW" sz="4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1.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剛開始帶柔柔參加市集所面臨的挑戰？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(1)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陌生環境。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(2)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學習招攬客人。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799975" y="62568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0" y="0"/>
                </a:moveTo>
                <a:lnTo>
                  <a:pt x="8488025" y="0"/>
                </a:lnTo>
                <a:lnTo>
                  <a:pt x="8488025" y="2571165"/>
                </a:lnTo>
                <a:lnTo>
                  <a:pt x="0" y="2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5161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10030"/>
            <a:ext cx="18288000" cy="1701761"/>
            <a:chOff x="0" y="0"/>
            <a:chExt cx="4816593" cy="4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48200"/>
            </a:xfrm>
            <a:custGeom>
              <a:avLst/>
              <a:gdLst/>
              <a:ahLst/>
              <a:cxnLst/>
              <a:rect l="l" t="t" r="r" b="b"/>
              <a:pathLst>
                <a:path w="4816592" h="448200">
                  <a:moveTo>
                    <a:pt x="0" y="0"/>
                  </a:moveTo>
                  <a:lnTo>
                    <a:pt x="4816592" y="0"/>
                  </a:lnTo>
                  <a:lnTo>
                    <a:pt x="4816592" y="448200"/>
                  </a:lnTo>
                  <a:lnTo>
                    <a:pt x="0" y="448200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8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32859" y="7787094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62245" y="442506"/>
            <a:ext cx="10649227" cy="9401988"/>
            <a:chOff x="0" y="0"/>
            <a:chExt cx="213736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325062" y="3977718"/>
            <a:ext cx="6747972" cy="5958857"/>
          </a:xfrm>
          <a:custGeom>
            <a:avLst/>
            <a:gdLst/>
            <a:ahLst/>
            <a:cxnLst/>
            <a:rect l="l" t="t" r="r" b="b"/>
            <a:pathLst>
              <a:path w="7914364" h="6662456">
                <a:moveTo>
                  <a:pt x="0" y="0"/>
                </a:moveTo>
                <a:lnTo>
                  <a:pt x="7914364" y="0"/>
                </a:lnTo>
                <a:lnTo>
                  <a:pt x="7914364" y="6662455"/>
                </a:lnTo>
                <a:lnTo>
                  <a:pt x="0" y="6662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62245" y="5729694"/>
            <a:ext cx="1511254" cy="4114800"/>
          </a:xfrm>
          <a:custGeom>
            <a:avLst/>
            <a:gdLst/>
            <a:ahLst/>
            <a:cxnLst/>
            <a:rect l="l" t="t" r="r" b="b"/>
            <a:pathLst>
              <a:path w="1511254" h="4114800">
                <a:moveTo>
                  <a:pt x="1511254" y="0"/>
                </a:moveTo>
                <a:lnTo>
                  <a:pt x="0" y="0"/>
                </a:lnTo>
                <a:lnTo>
                  <a:pt x="0" y="4114800"/>
                </a:lnTo>
                <a:lnTo>
                  <a:pt x="1511254" y="4114800"/>
                </a:lnTo>
                <a:lnTo>
                  <a:pt x="15112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29208" y="541834"/>
            <a:ext cx="8115300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</a:pPr>
            <a:r>
              <a:rPr lang="zh-TW" altLang="en-US" sz="7200" spc="108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Wedges"/>
                <a:sym typeface="Wedges"/>
              </a:rPr>
              <a:t>資料分析</a:t>
            </a:r>
            <a:endParaRPr lang="en-US" sz="7200" spc="108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Wedges"/>
              <a:sym typeface="Wedge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72706" y="1675577"/>
            <a:ext cx="9321590" cy="6723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一</a:t>
            </a: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)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與依柔媽媽進行參與市集訪談</a:t>
            </a:r>
            <a:endParaRPr lang="en-US" altLang="zh-TW" sz="4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2.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市集種類眾多，請問如何評估市集是  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否適合參加擺攤？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(1)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交通、停車位置、廁所位置、場地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   地面材質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……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等。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(2)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消費客群。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zh-TW" altLang="en-US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799975" y="62568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0" y="0"/>
                </a:moveTo>
                <a:lnTo>
                  <a:pt x="8488025" y="0"/>
                </a:lnTo>
                <a:lnTo>
                  <a:pt x="8488025" y="2571165"/>
                </a:lnTo>
                <a:lnTo>
                  <a:pt x="0" y="2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9541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10030"/>
            <a:ext cx="18288000" cy="1701761"/>
            <a:chOff x="0" y="0"/>
            <a:chExt cx="4816593" cy="4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48200"/>
            </a:xfrm>
            <a:custGeom>
              <a:avLst/>
              <a:gdLst/>
              <a:ahLst/>
              <a:cxnLst/>
              <a:rect l="l" t="t" r="r" b="b"/>
              <a:pathLst>
                <a:path w="4816592" h="448200">
                  <a:moveTo>
                    <a:pt x="0" y="0"/>
                  </a:moveTo>
                  <a:lnTo>
                    <a:pt x="4816592" y="0"/>
                  </a:lnTo>
                  <a:lnTo>
                    <a:pt x="4816592" y="448200"/>
                  </a:lnTo>
                  <a:lnTo>
                    <a:pt x="0" y="448200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8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32859" y="7787094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62245" y="442506"/>
            <a:ext cx="10649227" cy="9401988"/>
            <a:chOff x="0" y="0"/>
            <a:chExt cx="213736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325062" y="3977718"/>
            <a:ext cx="6747972" cy="5958857"/>
          </a:xfrm>
          <a:custGeom>
            <a:avLst/>
            <a:gdLst/>
            <a:ahLst/>
            <a:cxnLst/>
            <a:rect l="l" t="t" r="r" b="b"/>
            <a:pathLst>
              <a:path w="7914364" h="6662456">
                <a:moveTo>
                  <a:pt x="0" y="0"/>
                </a:moveTo>
                <a:lnTo>
                  <a:pt x="7914364" y="0"/>
                </a:lnTo>
                <a:lnTo>
                  <a:pt x="7914364" y="6662455"/>
                </a:lnTo>
                <a:lnTo>
                  <a:pt x="0" y="6662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62245" y="5729694"/>
            <a:ext cx="1511254" cy="4114800"/>
          </a:xfrm>
          <a:custGeom>
            <a:avLst/>
            <a:gdLst/>
            <a:ahLst/>
            <a:cxnLst/>
            <a:rect l="l" t="t" r="r" b="b"/>
            <a:pathLst>
              <a:path w="1511254" h="4114800">
                <a:moveTo>
                  <a:pt x="1511254" y="0"/>
                </a:moveTo>
                <a:lnTo>
                  <a:pt x="0" y="0"/>
                </a:lnTo>
                <a:lnTo>
                  <a:pt x="0" y="4114800"/>
                </a:lnTo>
                <a:lnTo>
                  <a:pt x="1511254" y="4114800"/>
                </a:lnTo>
                <a:lnTo>
                  <a:pt x="15112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29208" y="541834"/>
            <a:ext cx="8115300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</a:pPr>
            <a:r>
              <a:rPr lang="zh-TW" altLang="en-US" sz="7200" spc="108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Wedges"/>
                <a:sym typeface="Wedges"/>
              </a:rPr>
              <a:t>資料分析</a:t>
            </a:r>
            <a:endParaRPr lang="en-US" sz="7200" spc="108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Wedges"/>
              <a:sym typeface="Wedge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72706" y="1675577"/>
            <a:ext cx="9321590" cy="5210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一</a:t>
            </a: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)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與依柔媽媽進行參與市集訪談</a:t>
            </a:r>
            <a:endParaRPr lang="en-US" altLang="zh-TW" sz="4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3.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柔柔所參加的市集，需要具備什麼樣的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設施或空間才可讓其安心擺攤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?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(1)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斜坡道、殘障廁所。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(2)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提供桌子和遮陽傘。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799975" y="62568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0" y="0"/>
                </a:moveTo>
                <a:lnTo>
                  <a:pt x="8488025" y="0"/>
                </a:lnTo>
                <a:lnTo>
                  <a:pt x="8488025" y="2571165"/>
                </a:lnTo>
                <a:lnTo>
                  <a:pt x="0" y="2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6313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0" y="300060"/>
            <a:ext cx="18288000" cy="8958240"/>
          </a:xfrm>
          <a:custGeom>
            <a:avLst/>
            <a:gdLst/>
            <a:ahLst/>
            <a:cxnLst/>
            <a:rect l="l" t="t" r="r" b="b"/>
            <a:pathLst>
              <a:path w="18288000" h="8958240">
                <a:moveTo>
                  <a:pt x="0" y="0"/>
                </a:moveTo>
                <a:lnTo>
                  <a:pt x="18288000" y="0"/>
                </a:lnTo>
                <a:lnTo>
                  <a:pt x="18288000" y="8958240"/>
                </a:lnTo>
                <a:lnTo>
                  <a:pt x="0" y="89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63" r="-8989" b="-8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10030"/>
            <a:ext cx="18288000" cy="1701761"/>
            <a:chOff x="0" y="0"/>
            <a:chExt cx="4816593" cy="4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48200"/>
            </a:xfrm>
            <a:custGeom>
              <a:avLst/>
              <a:gdLst/>
              <a:ahLst/>
              <a:cxnLst/>
              <a:rect l="l" t="t" r="r" b="b"/>
              <a:pathLst>
                <a:path w="4816592" h="448200">
                  <a:moveTo>
                    <a:pt x="0" y="0"/>
                  </a:moveTo>
                  <a:lnTo>
                    <a:pt x="4816592" y="0"/>
                  </a:lnTo>
                  <a:lnTo>
                    <a:pt x="4816592" y="448200"/>
                  </a:lnTo>
                  <a:lnTo>
                    <a:pt x="0" y="448200"/>
                  </a:lnTo>
                  <a:close/>
                </a:path>
              </a:pathLst>
            </a:custGeom>
            <a:solidFill>
              <a:srgbClr val="3E3A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8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832859" y="7787094"/>
            <a:ext cx="20103161" cy="1060704"/>
            <a:chOff x="0" y="0"/>
            <a:chExt cx="26804214" cy="1414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25307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50614" y="0"/>
              <a:ext cx="9753600" cy="1414272"/>
            </a:xfrm>
            <a:custGeom>
              <a:avLst/>
              <a:gdLst/>
              <a:ahLst/>
              <a:cxnLst/>
              <a:rect l="l" t="t" r="r" b="b"/>
              <a:pathLst>
                <a:path w="9753600" h="1414272">
                  <a:moveTo>
                    <a:pt x="0" y="0"/>
                  </a:moveTo>
                  <a:lnTo>
                    <a:pt x="9753600" y="0"/>
                  </a:lnTo>
                  <a:lnTo>
                    <a:pt x="9753600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62245" y="442506"/>
            <a:ext cx="10649227" cy="9401988"/>
            <a:chOff x="0" y="0"/>
            <a:chExt cx="2137363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302333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325062" y="3977718"/>
            <a:ext cx="6747972" cy="5958857"/>
          </a:xfrm>
          <a:custGeom>
            <a:avLst/>
            <a:gdLst/>
            <a:ahLst/>
            <a:cxnLst/>
            <a:rect l="l" t="t" r="r" b="b"/>
            <a:pathLst>
              <a:path w="7914364" h="6662456">
                <a:moveTo>
                  <a:pt x="0" y="0"/>
                </a:moveTo>
                <a:lnTo>
                  <a:pt x="7914364" y="0"/>
                </a:lnTo>
                <a:lnTo>
                  <a:pt x="7914364" y="6662455"/>
                </a:lnTo>
                <a:lnTo>
                  <a:pt x="0" y="6662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62245" y="5729694"/>
            <a:ext cx="1511254" cy="4114800"/>
          </a:xfrm>
          <a:custGeom>
            <a:avLst/>
            <a:gdLst/>
            <a:ahLst/>
            <a:cxnLst/>
            <a:rect l="l" t="t" r="r" b="b"/>
            <a:pathLst>
              <a:path w="1511254" h="4114800">
                <a:moveTo>
                  <a:pt x="1511254" y="0"/>
                </a:moveTo>
                <a:lnTo>
                  <a:pt x="0" y="0"/>
                </a:lnTo>
                <a:lnTo>
                  <a:pt x="0" y="4114800"/>
                </a:lnTo>
                <a:lnTo>
                  <a:pt x="1511254" y="4114800"/>
                </a:lnTo>
                <a:lnTo>
                  <a:pt x="15112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29208" y="541834"/>
            <a:ext cx="8115300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</a:pPr>
            <a:r>
              <a:rPr lang="zh-TW" altLang="en-US" sz="7200" spc="108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Wedges"/>
                <a:sym typeface="Wedges"/>
              </a:rPr>
              <a:t>資料分析</a:t>
            </a:r>
            <a:endParaRPr lang="en-US" sz="7200" spc="1087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Wedges"/>
              <a:sym typeface="Wedge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72706" y="1675577"/>
            <a:ext cx="9321590" cy="5967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一</a:t>
            </a:r>
            <a:r>
              <a:rPr lang="en-US" altLang="zh-TW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)</a:t>
            </a:r>
            <a:r>
              <a:rPr lang="zh-TW" altLang="en-US" sz="4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與依柔媽媽進行參與市集訪談</a:t>
            </a:r>
            <a:endParaRPr lang="en-US" altLang="zh-TW" sz="4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4.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市集主辨方如何提升或改善問題，以提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高像柔柔這樣攤主的參與度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?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(1)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補助攤位租金。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(2)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預留 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5% 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的攤位，專供身心障礙者 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zh-TW" altLang="en-US" sz="4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ua"/>
                <a:sym typeface="Jua"/>
              </a:rPr>
              <a:t>     報名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Jua"/>
              <a:sym typeface="Jua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799975" y="62568"/>
            <a:ext cx="8488025" cy="2571164"/>
          </a:xfrm>
          <a:custGeom>
            <a:avLst/>
            <a:gdLst/>
            <a:ahLst/>
            <a:cxnLst/>
            <a:rect l="l" t="t" r="r" b="b"/>
            <a:pathLst>
              <a:path w="8488025" h="2571164">
                <a:moveTo>
                  <a:pt x="0" y="0"/>
                </a:moveTo>
                <a:lnTo>
                  <a:pt x="8488025" y="0"/>
                </a:lnTo>
                <a:lnTo>
                  <a:pt x="8488025" y="2571165"/>
                </a:lnTo>
                <a:lnTo>
                  <a:pt x="0" y="2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8107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647</Words>
  <Application>Microsoft Office PowerPoint</Application>
  <PresentationFormat>自訂</PresentationFormat>
  <Paragraphs>84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1" baseType="lpstr">
      <vt:lpstr>Calibri</vt:lpstr>
      <vt:lpstr>Jua</vt:lpstr>
      <vt:lpstr>標楷體</vt:lpstr>
      <vt:lpstr>華康方圓體W7</vt:lpstr>
      <vt:lpstr>華康中圓體</vt:lpstr>
      <vt:lpstr>Agrandir Bold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Windows 使用者</cp:lastModifiedBy>
  <cp:revision>24</cp:revision>
  <dcterms:created xsi:type="dcterms:W3CDTF">2006-08-16T00:00:00Z</dcterms:created>
  <dcterms:modified xsi:type="dcterms:W3CDTF">2026-03-20T01:38:59Z</dcterms:modified>
  <dc:identifier>DAG70vBDXKE</dc:identifier>
</cp:coreProperties>
</file>