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handoutMasterIdLst>
    <p:handoutMasterId r:id="rId30"/>
  </p:handoutMasterIdLst>
  <p:sldIdLst>
    <p:sldId id="256" r:id="rId3"/>
    <p:sldId id="293" r:id="rId4"/>
    <p:sldId id="316" r:id="rId5"/>
    <p:sldId id="315" r:id="rId6"/>
    <p:sldId id="295" r:id="rId7"/>
    <p:sldId id="294" r:id="rId8"/>
    <p:sldId id="296" r:id="rId9"/>
    <p:sldId id="330" r:id="rId10"/>
    <p:sldId id="298" r:id="rId11"/>
    <p:sldId id="325" r:id="rId12"/>
    <p:sldId id="305" r:id="rId13"/>
    <p:sldId id="303" r:id="rId14"/>
    <p:sldId id="304" r:id="rId15"/>
    <p:sldId id="336" r:id="rId16"/>
    <p:sldId id="334" r:id="rId17"/>
    <p:sldId id="335" r:id="rId18"/>
    <p:sldId id="337" r:id="rId19"/>
    <p:sldId id="339" r:id="rId20"/>
    <p:sldId id="340" r:id="rId21"/>
    <p:sldId id="341" r:id="rId22"/>
    <p:sldId id="342" r:id="rId23"/>
    <p:sldId id="343" r:id="rId24"/>
    <p:sldId id="307" r:id="rId25"/>
    <p:sldId id="331" r:id="rId26"/>
    <p:sldId id="332" r:id="rId27"/>
    <p:sldId id="329" r:id="rId28"/>
  </p:sldIdLst>
  <p:sldSz cx="9144000" cy="6858000" type="screen4x3"/>
  <p:notesSz cx="6799263" cy="9929813"/>
  <p:defaultTextStyle>
    <a:defPPr>
      <a:defRPr lang="zh-TW"/>
    </a:defPPr>
    <a:lvl1pPr algn="l" rtl="0" eaLnBrk="0" fontAlgn="base" hangingPunct="0">
      <a:spcBef>
        <a:spcPct val="0"/>
      </a:spcBef>
      <a:spcAft>
        <a:spcPct val="0"/>
      </a:spcAft>
      <a:defRPr kumimoji="1" kern="1200">
        <a:solidFill>
          <a:schemeClr val="tx1"/>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Calibri" panose="020F0502020204030204" pitchFamily="34" charset="0"/>
        <a:ea typeface="新細明體" panose="02020500000000000000" pitchFamily="18" charset="-120"/>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99FF"/>
    <a:srgbClr val="FF33CC"/>
    <a:srgbClr val="FF3300"/>
    <a:srgbClr val="EFF7DD"/>
    <a:srgbClr val="E6F3C9"/>
    <a:srgbClr val="D6EBA7"/>
    <a:srgbClr val="C4E5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95636" autoAdjust="0"/>
  </p:normalViewPr>
  <p:slideViewPr>
    <p:cSldViewPr>
      <p:cViewPr>
        <p:scale>
          <a:sx n="76" d="100"/>
          <a:sy n="76" d="100"/>
        </p:scale>
        <p:origin x="-1194" y="204"/>
      </p:cViewPr>
      <p:guideLst>
        <p:guide orient="horz" pos="2160"/>
        <p:guide pos="2880"/>
      </p:guideLst>
    </p:cSldViewPr>
  </p:slideViewPr>
  <p:notesTextViewPr>
    <p:cViewPr>
      <p:scale>
        <a:sx n="1" d="1"/>
        <a:sy n="1" d="1"/>
      </p:scale>
      <p:origin x="0" y="0"/>
    </p:cViewPr>
  </p:notesTextViewPr>
  <p:sorterViewPr>
    <p:cViewPr>
      <p:scale>
        <a:sx n="120" d="100"/>
        <a:sy n="120" d="100"/>
      </p:scale>
      <p:origin x="0" y="27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G:\&#38597;&#40179;\&#38468;&#23567;&#36039;&#20778;&#29677;\106\&#25945;&#26448;\&#34892;&#21205;&#20844;&#27665;\&#26700;&#36938;&#35373;&#35336;\&#21839;&#21367;&#30740;&#31350;&#35519;&#26597;&#32080;&#26524;\&#26700;&#36938;&#32654;&#234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pieChart>
        <c:varyColors val="1"/>
        <c:ser>
          <c:idx val="0"/>
          <c:order val="0"/>
          <c:dPt>
            <c:idx val="0"/>
            <c:bubble3D val="0"/>
          </c:dPt>
          <c:dLbls>
            <c:dLbl>
              <c:idx val="0"/>
              <c:spPr>
                <a:noFill/>
                <a:ln>
                  <a:noFill/>
                </a:ln>
                <a:effectLst/>
              </c:spPr>
              <c:txPr>
                <a:bodyPr/>
                <a:lstStyle/>
                <a:p>
                  <a:pPr>
                    <a:defRPr sz="1200"/>
                  </a:pPr>
                  <a:endParaRPr lang="zh-TW"/>
                </a:p>
              </c:txPr>
              <c:showLegendKey val="0"/>
              <c:showVal val="0"/>
              <c:showCatName val="1"/>
              <c:showSerName val="0"/>
              <c:showPercent val="1"/>
              <c:showBubbleSize val="0"/>
            </c:dLbl>
            <c:dLbl>
              <c:idx val="1"/>
              <c:spPr>
                <a:noFill/>
                <a:ln>
                  <a:noFill/>
                </a:ln>
                <a:effectLst/>
              </c:spPr>
              <c:txPr>
                <a:bodyPr/>
                <a:lstStyle/>
                <a:p>
                  <a:pPr>
                    <a:defRPr sz="1400" b="1">
                      <a:solidFill>
                        <a:schemeClr val="bg1"/>
                      </a:solidFill>
                    </a:defRPr>
                  </a:pPr>
                  <a:endParaRPr lang="zh-TW"/>
                </a:p>
              </c:txPr>
              <c:showLegendKey val="0"/>
              <c:showVal val="0"/>
              <c:showCatName val="1"/>
              <c:showSerName val="0"/>
              <c:showPercent val="1"/>
              <c:showBubbleSize val="0"/>
            </c:dLbl>
            <c:spPr>
              <a:noFill/>
              <a:ln>
                <a:noFill/>
              </a:ln>
              <a:effectLst/>
            </c:spPr>
            <c:txPr>
              <a:bodyPr/>
              <a:lstStyle/>
              <a:p>
                <a:pPr>
                  <a:defRPr sz="1400"/>
                </a:pPr>
                <a:endParaRPr lang="zh-TW"/>
              </a:p>
            </c:txPr>
            <c:showLegendKey val="0"/>
            <c:showVal val="0"/>
            <c:showCatName val="1"/>
            <c:showSerName val="0"/>
            <c:showPercent val="1"/>
            <c:showBubbleSize val="0"/>
            <c:showLeaderLines val="1"/>
            <c:extLst>
              <c:ext xmlns:c15="http://schemas.microsoft.com/office/drawing/2012/chart" uri="{CE6537A1-D6FC-4f65-9D91-7224C49458BB}"/>
            </c:extLst>
          </c:dLbls>
          <c:cat>
            <c:strRef>
              <c:f>工作表1!$R$172:$R$173</c:f>
              <c:strCache>
                <c:ptCount val="2"/>
                <c:pt idx="0">
                  <c:v>不願意</c:v>
                </c:pt>
                <c:pt idx="1">
                  <c:v>願意</c:v>
                </c:pt>
              </c:strCache>
            </c:strRef>
          </c:cat>
          <c:val>
            <c:numRef>
              <c:f>工作表1!$S$172:$S$173</c:f>
              <c:numCache>
                <c:formatCode>General</c:formatCode>
                <c:ptCount val="2"/>
                <c:pt idx="0">
                  <c:v>9</c:v>
                </c:pt>
                <c:pt idx="1">
                  <c:v>132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zh-TW"/>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36F44C41-691B-4001-A679-A4BA1C444D30}" type="datetimeFigureOut">
              <a:rPr lang="zh-TW" altLang="en-US" smtClean="0"/>
              <a:t>2018/5/18</a:t>
            </a:fld>
            <a:endParaRPr lang="zh-TW" altLang="en-US"/>
          </a:p>
        </p:txBody>
      </p:sp>
      <p:sp>
        <p:nvSpPr>
          <p:cNvPr id="4" name="頁尾版面配置區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F6DECDFB-82FF-473A-A726-755EF31817BF}" type="slidenum">
              <a:rPr lang="zh-TW" altLang="en-US" smtClean="0"/>
              <a:t>‹#›</a:t>
            </a:fld>
            <a:endParaRPr lang="zh-TW" altLang="en-US"/>
          </a:p>
        </p:txBody>
      </p:sp>
    </p:spTree>
    <p:extLst>
      <p:ext uri="{BB962C8B-B14F-4D97-AF65-F5344CB8AC3E}">
        <p14:creationId xmlns:p14="http://schemas.microsoft.com/office/powerpoint/2010/main" val="2179762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pPr>
              <a:defRPr/>
            </a:pPr>
            <a:endParaRPr lang="zh-TW" altLang="en-US"/>
          </a:p>
        </p:txBody>
      </p:sp>
      <p:sp>
        <p:nvSpPr>
          <p:cNvPr id="3" name="日期版面配置區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pPr>
              <a:defRPr/>
            </a:pPr>
            <a:fld id="{E745D75A-59D5-4DAC-AE29-99A6464D4A38}" type="datetimeFigureOut">
              <a:rPr lang="zh-TW" altLang="en-US"/>
              <a:pPr>
                <a:defRPr/>
              </a:pPr>
              <a:t>2018/5/18</a:t>
            </a:fld>
            <a:endParaRPr lang="zh-TW" altLang="en-US"/>
          </a:p>
        </p:txBody>
      </p:sp>
      <p:sp>
        <p:nvSpPr>
          <p:cNvPr id="4" name="投影片圖像版面配置區 3"/>
          <p:cNvSpPr>
            <a:spLocks noGrp="1" noRot="1" noChangeAspect="1"/>
          </p:cNvSpPr>
          <p:nvPr>
            <p:ph type="sldImg" idx="2"/>
          </p:nvPr>
        </p:nvSpPr>
        <p:spPr>
          <a:xfrm>
            <a:off x="915988" y="744538"/>
            <a:ext cx="4967287" cy="3724275"/>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pPr>
              <a:defRPr/>
            </a:pPr>
            <a:endParaRPr lang="zh-TW" altLang="en-US"/>
          </a:p>
        </p:txBody>
      </p:sp>
      <p:sp>
        <p:nvSpPr>
          <p:cNvPr id="7" name="投影片編號版面配置區 6"/>
          <p:cNvSpPr>
            <a:spLocks noGrp="1"/>
          </p:cNvSpPr>
          <p:nvPr>
            <p:ph type="sldNum" sz="quarter" idx="5"/>
          </p:nvPr>
        </p:nvSpPr>
        <p:spPr>
          <a:xfrm>
            <a:off x="3851342" y="9431599"/>
            <a:ext cx="2946347" cy="496491"/>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722B0BE4-099D-4173-87EE-4751B8C68942}" type="slidenum">
              <a:rPr lang="zh-TW" altLang="en-US"/>
              <a:pPr>
                <a:defRPr/>
              </a:pPr>
              <a:t>‹#›</a:t>
            </a:fld>
            <a:endParaRPr lang="zh-TW" altLang="en-US"/>
          </a:p>
        </p:txBody>
      </p:sp>
    </p:spTree>
    <p:extLst>
      <p:ext uri="{BB962C8B-B14F-4D97-AF65-F5344CB8AC3E}">
        <p14:creationId xmlns:p14="http://schemas.microsoft.com/office/powerpoint/2010/main" val="22094166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5988" y="744538"/>
            <a:ext cx="4967287" cy="372427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B9C8763-832E-4B7F-8EC7-EC388B3A73D6}" type="slidenum">
              <a:rPr lang="zh-TW" altLang="en-US" smtClean="0"/>
              <a:t>2</a:t>
            </a:fld>
            <a:endParaRPr lang="zh-TW" altLang="en-US"/>
          </a:p>
        </p:txBody>
      </p:sp>
    </p:spTree>
    <p:extLst>
      <p:ext uri="{BB962C8B-B14F-4D97-AF65-F5344CB8AC3E}">
        <p14:creationId xmlns:p14="http://schemas.microsoft.com/office/powerpoint/2010/main" val="3673844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5988" y="744538"/>
            <a:ext cx="4967287" cy="372427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B9C8763-832E-4B7F-8EC7-EC388B3A73D6}" type="slidenum">
              <a:rPr lang="zh-TW" altLang="en-US" smtClean="0"/>
              <a:t>13</a:t>
            </a:fld>
            <a:endParaRPr lang="zh-TW" altLang="en-US"/>
          </a:p>
        </p:txBody>
      </p:sp>
    </p:spTree>
    <p:extLst>
      <p:ext uri="{BB962C8B-B14F-4D97-AF65-F5344CB8AC3E}">
        <p14:creationId xmlns:p14="http://schemas.microsoft.com/office/powerpoint/2010/main" val="3673844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915988" y="744538"/>
            <a:ext cx="4967287"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79927" y="4716662"/>
            <a:ext cx="5439410" cy="4468416"/>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588116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915988" y="744538"/>
            <a:ext cx="4967287"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79927" y="4716662"/>
            <a:ext cx="5439410" cy="4468416"/>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82159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915988" y="744538"/>
            <a:ext cx="4967287"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79927" y="4716662"/>
            <a:ext cx="5439410" cy="4468416"/>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82159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915988" y="744538"/>
            <a:ext cx="4967287"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79927" y="4716662"/>
            <a:ext cx="5439410" cy="4468416"/>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380185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915988" y="744538"/>
            <a:ext cx="4967287"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79927" y="4716662"/>
            <a:ext cx="5439410" cy="4468416"/>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72536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915988" y="744538"/>
            <a:ext cx="4967287"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79927" y="4716662"/>
            <a:ext cx="5439410" cy="4468416"/>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351647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915988" y="744538"/>
            <a:ext cx="4967287"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79927" y="4716662"/>
            <a:ext cx="5439410" cy="4468416"/>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38294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915988" y="744538"/>
            <a:ext cx="4967287"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79927" y="4716662"/>
            <a:ext cx="5439410" cy="4468416"/>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72536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5988" y="744538"/>
            <a:ext cx="4967287" cy="372427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B9C8763-832E-4B7F-8EC7-EC388B3A73D6}" type="slidenum">
              <a:rPr lang="zh-TW" altLang="en-US" smtClean="0"/>
              <a:t>23</a:t>
            </a:fld>
            <a:endParaRPr lang="zh-TW" altLang="en-US"/>
          </a:p>
        </p:txBody>
      </p:sp>
    </p:spTree>
    <p:extLst>
      <p:ext uri="{BB962C8B-B14F-4D97-AF65-F5344CB8AC3E}">
        <p14:creationId xmlns:p14="http://schemas.microsoft.com/office/powerpoint/2010/main" val="367384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5988" y="744538"/>
            <a:ext cx="4967287" cy="3724275"/>
          </a:xfrm>
        </p:spPr>
      </p:sp>
      <p:sp>
        <p:nvSpPr>
          <p:cNvPr id="3" name="備忘稿版面配置區 2"/>
          <p:cNvSpPr>
            <a:spLocks noGrp="1"/>
          </p:cNvSpPr>
          <p:nvPr>
            <p:ph type="body" idx="1"/>
          </p:nvPr>
        </p:nvSpPr>
        <p:spPr/>
        <p:txBody>
          <a:bodyPr/>
          <a:lstStyle/>
          <a:p>
            <a:r>
              <a:rPr lang="zh-TW" altLang="en-US" dirty="0" smtClean="0"/>
              <a:t>從城市擴展到世界。而我們的募款方式，也從單純網路上的貼圖販售，擴展到真正市面上的桌遊販售。雖然行動的方式、募款的對象、行動時間，一次比一次艱鉅，但我們還是抱持一顆永不放棄的心態，努力的幫助這個世界</a:t>
            </a:r>
            <a:endParaRPr lang="zh-TW" altLang="en-US" dirty="0"/>
          </a:p>
        </p:txBody>
      </p:sp>
      <p:sp>
        <p:nvSpPr>
          <p:cNvPr id="4" name="投影片編號版面配置區 3"/>
          <p:cNvSpPr>
            <a:spLocks noGrp="1"/>
          </p:cNvSpPr>
          <p:nvPr>
            <p:ph type="sldNum" sz="quarter" idx="10"/>
          </p:nvPr>
        </p:nvSpPr>
        <p:spPr/>
        <p:txBody>
          <a:bodyPr/>
          <a:lstStyle/>
          <a:p>
            <a:fld id="{AB9C8763-832E-4B7F-8EC7-EC388B3A73D6}" type="slidenum">
              <a:rPr lang="zh-TW" altLang="en-US" smtClean="0"/>
              <a:t>3</a:t>
            </a:fld>
            <a:endParaRPr lang="zh-TW" altLang="en-US"/>
          </a:p>
        </p:txBody>
      </p:sp>
    </p:spTree>
    <p:extLst>
      <p:ext uri="{BB962C8B-B14F-4D97-AF65-F5344CB8AC3E}">
        <p14:creationId xmlns:p14="http://schemas.microsoft.com/office/powerpoint/2010/main" val="2199511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65225" y="1241425"/>
            <a:ext cx="4468813" cy="3351213"/>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t>25</a:t>
            </a:fld>
            <a:endParaRPr lang="zh-TW" altLang="en-US"/>
          </a:p>
        </p:txBody>
      </p:sp>
    </p:spTree>
    <p:extLst>
      <p:ext uri="{BB962C8B-B14F-4D97-AF65-F5344CB8AC3E}">
        <p14:creationId xmlns:p14="http://schemas.microsoft.com/office/powerpoint/2010/main" val="2653655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5988" y="744538"/>
            <a:ext cx="4967287" cy="372427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B9C8763-832E-4B7F-8EC7-EC388B3A73D6}" type="slidenum">
              <a:rPr lang="zh-TW" altLang="en-US" smtClean="0"/>
              <a:t>4</a:t>
            </a:fld>
            <a:endParaRPr lang="zh-TW" altLang="en-US"/>
          </a:p>
        </p:txBody>
      </p:sp>
    </p:spTree>
    <p:extLst>
      <p:ext uri="{BB962C8B-B14F-4D97-AF65-F5344CB8AC3E}">
        <p14:creationId xmlns:p14="http://schemas.microsoft.com/office/powerpoint/2010/main" val="3673844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5988" y="744538"/>
            <a:ext cx="4967287" cy="372427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B9C8763-832E-4B7F-8EC7-EC388B3A73D6}" type="slidenum">
              <a:rPr lang="zh-TW" altLang="en-US" smtClean="0"/>
              <a:t>7</a:t>
            </a:fld>
            <a:endParaRPr lang="zh-TW" altLang="en-US"/>
          </a:p>
        </p:txBody>
      </p:sp>
    </p:spTree>
    <p:extLst>
      <p:ext uri="{BB962C8B-B14F-4D97-AF65-F5344CB8AC3E}">
        <p14:creationId xmlns:p14="http://schemas.microsoft.com/office/powerpoint/2010/main" val="367384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5988" y="744538"/>
            <a:ext cx="4967287" cy="372427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B9C8763-832E-4B7F-8EC7-EC388B3A73D6}" type="slidenum">
              <a:rPr lang="zh-TW" altLang="en-US" smtClean="0"/>
              <a:t>8</a:t>
            </a:fld>
            <a:endParaRPr lang="zh-TW" altLang="en-US"/>
          </a:p>
        </p:txBody>
      </p:sp>
    </p:spTree>
    <p:extLst>
      <p:ext uri="{BB962C8B-B14F-4D97-AF65-F5344CB8AC3E}">
        <p14:creationId xmlns:p14="http://schemas.microsoft.com/office/powerpoint/2010/main" val="3673844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5988" y="744538"/>
            <a:ext cx="4967287" cy="372427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B9C8763-832E-4B7F-8EC7-EC388B3A73D6}" type="slidenum">
              <a:rPr lang="zh-TW" altLang="en-US" smtClean="0"/>
              <a:t>9</a:t>
            </a:fld>
            <a:endParaRPr lang="zh-TW" altLang="en-US"/>
          </a:p>
        </p:txBody>
      </p:sp>
    </p:spTree>
    <p:extLst>
      <p:ext uri="{BB962C8B-B14F-4D97-AF65-F5344CB8AC3E}">
        <p14:creationId xmlns:p14="http://schemas.microsoft.com/office/powerpoint/2010/main" val="3673844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5988" y="744538"/>
            <a:ext cx="4967287" cy="372427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B9C8763-832E-4B7F-8EC7-EC388B3A73D6}" type="slidenum">
              <a:rPr lang="zh-TW" altLang="en-US" smtClean="0"/>
              <a:t>10</a:t>
            </a:fld>
            <a:endParaRPr lang="zh-TW" altLang="en-US"/>
          </a:p>
        </p:txBody>
      </p:sp>
    </p:spTree>
    <p:extLst>
      <p:ext uri="{BB962C8B-B14F-4D97-AF65-F5344CB8AC3E}">
        <p14:creationId xmlns:p14="http://schemas.microsoft.com/office/powerpoint/2010/main" val="1643651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5988" y="744538"/>
            <a:ext cx="4967287" cy="372427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B9C8763-832E-4B7F-8EC7-EC388B3A73D6}" type="slidenum">
              <a:rPr lang="zh-TW" altLang="en-US" smtClean="0"/>
              <a:t>11</a:t>
            </a:fld>
            <a:endParaRPr lang="zh-TW" altLang="en-US"/>
          </a:p>
        </p:txBody>
      </p:sp>
    </p:spTree>
    <p:extLst>
      <p:ext uri="{BB962C8B-B14F-4D97-AF65-F5344CB8AC3E}">
        <p14:creationId xmlns:p14="http://schemas.microsoft.com/office/powerpoint/2010/main" val="3673844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5988" y="744538"/>
            <a:ext cx="4967287" cy="372427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B9C8763-832E-4B7F-8EC7-EC388B3A73D6}" type="slidenum">
              <a:rPr lang="zh-TW" altLang="en-US" smtClean="0"/>
              <a:t>12</a:t>
            </a:fld>
            <a:endParaRPr lang="zh-TW" altLang="en-US"/>
          </a:p>
        </p:txBody>
      </p:sp>
    </p:spTree>
    <p:extLst>
      <p:ext uri="{BB962C8B-B14F-4D97-AF65-F5344CB8AC3E}">
        <p14:creationId xmlns:p14="http://schemas.microsoft.com/office/powerpoint/2010/main" val="3673844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8"/>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A7AC3156-EB44-4E79-8066-1B4C189D253E}" type="datetimeFigureOut">
              <a:rPr lang="zh-TW" altLang="en-US"/>
              <a:pPr>
                <a:defRPr/>
              </a:pPr>
              <a:t>2018/5/18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8B9CB829-212C-4992-8B43-3706CD4D848E}" type="slidenum">
              <a:rPr lang="zh-TW" altLang="en-US"/>
              <a:pPr>
                <a:defRPr/>
              </a:pPr>
              <a:t>‹#›</a:t>
            </a:fld>
            <a:endParaRPr lang="zh-TW" altLang="en-US"/>
          </a:p>
        </p:txBody>
      </p:sp>
    </p:spTree>
    <p:extLst>
      <p:ext uri="{BB962C8B-B14F-4D97-AF65-F5344CB8AC3E}">
        <p14:creationId xmlns:p14="http://schemas.microsoft.com/office/powerpoint/2010/main" val="1174438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DA6D1417-11C8-4FE9-8560-3F6320629DFC}" type="datetimeFigureOut">
              <a:rPr lang="zh-TW" altLang="en-US"/>
              <a:pPr>
                <a:defRPr/>
              </a:pPr>
              <a:t>2018/5/18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E1F3DC8-1482-4C42-8CD8-A75E325BA2C0}" type="slidenum">
              <a:rPr lang="zh-TW" altLang="en-US"/>
              <a:pPr>
                <a:defRPr/>
              </a:pPr>
              <a:t>‹#›</a:t>
            </a:fld>
            <a:endParaRPr lang="zh-TW" altLang="en-US"/>
          </a:p>
        </p:txBody>
      </p:sp>
    </p:spTree>
    <p:extLst>
      <p:ext uri="{BB962C8B-B14F-4D97-AF65-F5344CB8AC3E}">
        <p14:creationId xmlns:p14="http://schemas.microsoft.com/office/powerpoint/2010/main" val="1711015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9"/>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4233C948-4154-4BBF-803B-1F97908BF1E8}" type="datetimeFigureOut">
              <a:rPr lang="zh-TW" altLang="en-US"/>
              <a:pPr>
                <a:defRPr/>
              </a:pPr>
              <a:t>2018/5/18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87EE98C5-A9A7-4C1B-9984-76991E5594AD}" type="slidenum">
              <a:rPr lang="zh-TW" altLang="en-US"/>
              <a:pPr>
                <a:defRPr/>
              </a:pPr>
              <a:t>‹#›</a:t>
            </a:fld>
            <a:endParaRPr lang="zh-TW" altLang="en-US"/>
          </a:p>
        </p:txBody>
      </p:sp>
    </p:spTree>
    <p:extLst>
      <p:ext uri="{BB962C8B-B14F-4D97-AF65-F5344CB8AC3E}">
        <p14:creationId xmlns:p14="http://schemas.microsoft.com/office/powerpoint/2010/main" val="3705199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sp>
        <p:nvSpPr>
          <p:cNvPr id="9" name="Shape 9"/>
          <p:cNvSpPr/>
          <p:nvPr/>
        </p:nvSpPr>
        <p:spPr>
          <a:xfrm>
            <a:off x="7209425" y="669600"/>
            <a:ext cx="206100" cy="27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0" name="Shape 10"/>
          <p:cNvSpPr/>
          <p:nvPr/>
        </p:nvSpPr>
        <p:spPr>
          <a:xfrm>
            <a:off x="1197475" y="-1070367"/>
            <a:ext cx="6749100" cy="8998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1" name="Shape 11"/>
          <p:cNvSpPr txBox="1">
            <a:spLocks noGrp="1"/>
          </p:cNvSpPr>
          <p:nvPr>
            <p:ph type="ctrTitle"/>
          </p:nvPr>
        </p:nvSpPr>
        <p:spPr>
          <a:xfrm>
            <a:off x="2255425" y="2655767"/>
            <a:ext cx="4633200" cy="1546400"/>
          </a:xfrm>
          <a:prstGeom prst="rect">
            <a:avLst/>
          </a:prstGeom>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2" name="Shape 12"/>
          <p:cNvSpPr/>
          <p:nvPr/>
        </p:nvSpPr>
        <p:spPr>
          <a:xfrm>
            <a:off x="267550" y="-1182333"/>
            <a:ext cx="2347200" cy="31296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3" name="Shape 13"/>
          <p:cNvSpPr/>
          <p:nvPr/>
        </p:nvSpPr>
        <p:spPr>
          <a:xfrm>
            <a:off x="8348875" y="3843167"/>
            <a:ext cx="978600" cy="1304800"/>
          </a:xfrm>
          <a:prstGeom prst="ellipse">
            <a:avLst/>
          </a:prstGeom>
          <a:solidFill>
            <a:srgbClr val="ED4A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4" name="Shape 14"/>
          <p:cNvSpPr/>
          <p:nvPr/>
        </p:nvSpPr>
        <p:spPr>
          <a:xfrm>
            <a:off x="2255425" y="722400"/>
            <a:ext cx="657600" cy="876800"/>
          </a:xfrm>
          <a:prstGeom prst="ellipse">
            <a:avLst/>
          </a:prstGeom>
          <a:solidFill>
            <a:srgbClr val="00ACC3">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5" name="Shape 15"/>
          <p:cNvSpPr/>
          <p:nvPr/>
        </p:nvSpPr>
        <p:spPr>
          <a:xfrm>
            <a:off x="6752750" y="4620133"/>
            <a:ext cx="2284200" cy="3045600"/>
          </a:xfrm>
          <a:prstGeom prst="donut">
            <a:avLst>
              <a:gd name="adj" fmla="val 11909"/>
            </a:avLst>
          </a:prstGeom>
          <a:solidFill>
            <a:srgbClr val="F8BB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6" name="Shape 16"/>
          <p:cNvSpPr/>
          <p:nvPr/>
        </p:nvSpPr>
        <p:spPr>
          <a:xfrm>
            <a:off x="137775" y="4257600"/>
            <a:ext cx="657600" cy="876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7" name="Shape 17"/>
          <p:cNvSpPr/>
          <p:nvPr/>
        </p:nvSpPr>
        <p:spPr>
          <a:xfrm>
            <a:off x="376550" y="5623033"/>
            <a:ext cx="1207800" cy="16104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8" name="Shape 18"/>
          <p:cNvSpPr/>
          <p:nvPr/>
        </p:nvSpPr>
        <p:spPr>
          <a:xfrm>
            <a:off x="8244625" y="3389267"/>
            <a:ext cx="304800" cy="406400"/>
          </a:xfrm>
          <a:prstGeom prst="ellipse">
            <a:avLst/>
          </a:prstGeom>
          <a:solidFill>
            <a:srgbClr val="E8004C">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9" name="Shape 19"/>
          <p:cNvSpPr/>
          <p:nvPr/>
        </p:nvSpPr>
        <p:spPr>
          <a:xfrm>
            <a:off x="7598775" y="-400333"/>
            <a:ext cx="1370700" cy="1827600"/>
          </a:xfrm>
          <a:prstGeom prst="ellipse">
            <a:avLst/>
          </a:prstGeom>
          <a:solidFill>
            <a:srgbClr val="BBCD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20" name="Shape 20"/>
          <p:cNvSpPr/>
          <p:nvPr/>
        </p:nvSpPr>
        <p:spPr>
          <a:xfrm>
            <a:off x="8244625" y="1070467"/>
            <a:ext cx="657600" cy="876800"/>
          </a:xfrm>
          <a:prstGeom prst="ellipse">
            <a:avLst/>
          </a:prstGeom>
          <a:solidFill>
            <a:srgbClr val="65BB48">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21" name="Shape 21"/>
          <p:cNvSpPr/>
          <p:nvPr/>
        </p:nvSpPr>
        <p:spPr>
          <a:xfrm>
            <a:off x="213975" y="927867"/>
            <a:ext cx="871500" cy="11620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22" name="Shape 22"/>
          <p:cNvSpPr/>
          <p:nvPr/>
        </p:nvSpPr>
        <p:spPr>
          <a:xfrm>
            <a:off x="-122175" y="3911000"/>
            <a:ext cx="1177500" cy="15700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23" name="Shape 23"/>
          <p:cNvSpPr/>
          <p:nvPr/>
        </p:nvSpPr>
        <p:spPr>
          <a:xfrm>
            <a:off x="8150075" y="944400"/>
            <a:ext cx="846600" cy="11288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24" name="Shape 24"/>
          <p:cNvSpPr/>
          <p:nvPr/>
        </p:nvSpPr>
        <p:spPr>
          <a:xfrm>
            <a:off x="1055325" y="5206100"/>
            <a:ext cx="206100" cy="274800"/>
          </a:xfrm>
          <a:prstGeom prst="ellipse">
            <a:avLst/>
          </a:prstGeom>
          <a:solidFill>
            <a:srgbClr val="F8BB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Tree>
    <p:extLst>
      <p:ext uri="{BB962C8B-B14F-4D97-AF65-F5344CB8AC3E}">
        <p14:creationId xmlns:p14="http://schemas.microsoft.com/office/powerpoint/2010/main" val="3648980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5"/>
        <p:cNvGrpSpPr/>
        <p:nvPr/>
      </p:nvGrpSpPr>
      <p:grpSpPr>
        <a:xfrm>
          <a:off x="0" y="0"/>
          <a:ext cx="0" cy="0"/>
          <a:chOff x="0" y="0"/>
          <a:chExt cx="0" cy="0"/>
        </a:xfrm>
      </p:grpSpPr>
      <p:sp>
        <p:nvSpPr>
          <p:cNvPr id="26" name="Shape 26"/>
          <p:cNvSpPr/>
          <p:nvPr/>
        </p:nvSpPr>
        <p:spPr>
          <a:xfrm>
            <a:off x="3058200" y="-393933"/>
            <a:ext cx="3027600" cy="40372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27" name="Shape 27"/>
          <p:cNvSpPr txBox="1">
            <a:spLocks noGrp="1"/>
          </p:cNvSpPr>
          <p:nvPr>
            <p:ph type="ctrTitle"/>
          </p:nvPr>
        </p:nvSpPr>
        <p:spPr>
          <a:xfrm>
            <a:off x="1773750" y="3228733"/>
            <a:ext cx="5596500" cy="1546400"/>
          </a:xfrm>
          <a:prstGeom prst="rect">
            <a:avLst/>
          </a:prstGeom>
        </p:spPr>
        <p:txBody>
          <a:bodyPr spcFirstLastPara="1" wrap="square" lIns="91425" tIns="91425" rIns="91425" bIns="91425" anchor="b" anchorCtr="0"/>
          <a:lstStyle>
            <a:lvl1pPr lvl="0" algn="ctr" rtl="0">
              <a:spcBef>
                <a:spcPts val="0"/>
              </a:spcBef>
              <a:spcAft>
                <a:spcPts val="0"/>
              </a:spcAft>
              <a:buSzPts val="3600"/>
              <a:buNone/>
              <a:defRPr sz="36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8" name="Shape 28"/>
          <p:cNvSpPr txBox="1">
            <a:spLocks noGrp="1"/>
          </p:cNvSpPr>
          <p:nvPr>
            <p:ph type="subTitle" idx="1"/>
          </p:nvPr>
        </p:nvSpPr>
        <p:spPr>
          <a:xfrm>
            <a:off x="1773750" y="4599539"/>
            <a:ext cx="5596500" cy="1046400"/>
          </a:xfrm>
          <a:prstGeom prst="rect">
            <a:avLst/>
          </a:prstGeom>
        </p:spPr>
        <p:txBody>
          <a:bodyPr spcFirstLastPara="1" wrap="square" lIns="91425" tIns="91425" rIns="91425" bIns="91425" anchor="t" anchorCtr="0"/>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3000" b="1">
                <a:solidFill>
                  <a:srgbClr val="A1BECC"/>
                </a:solidFill>
              </a:defRPr>
            </a:lvl2pPr>
            <a:lvl3pPr lvl="2" algn="ctr" rtl="0">
              <a:spcBef>
                <a:spcPts val="0"/>
              </a:spcBef>
              <a:spcAft>
                <a:spcPts val="0"/>
              </a:spcAft>
              <a:buClr>
                <a:srgbClr val="A1BECC"/>
              </a:buClr>
              <a:buSzPts val="3000"/>
              <a:buNone/>
              <a:defRPr sz="3000" b="1">
                <a:solidFill>
                  <a:srgbClr val="A1BECC"/>
                </a:solidFill>
              </a:defRPr>
            </a:lvl3pPr>
            <a:lvl4pPr lvl="3" algn="ctr" rtl="0">
              <a:spcBef>
                <a:spcPts val="0"/>
              </a:spcBef>
              <a:spcAft>
                <a:spcPts val="0"/>
              </a:spcAft>
              <a:buClr>
                <a:srgbClr val="A1BECC"/>
              </a:buClr>
              <a:buSzPts val="3000"/>
              <a:buNone/>
              <a:defRPr sz="3000" b="1">
                <a:solidFill>
                  <a:srgbClr val="A1BECC"/>
                </a:solidFill>
              </a:defRPr>
            </a:lvl4pPr>
            <a:lvl5pPr lvl="4" algn="ctr" rtl="0">
              <a:spcBef>
                <a:spcPts val="0"/>
              </a:spcBef>
              <a:spcAft>
                <a:spcPts val="0"/>
              </a:spcAft>
              <a:buClr>
                <a:srgbClr val="A1BECC"/>
              </a:buClr>
              <a:buSzPts val="3000"/>
              <a:buNone/>
              <a:defRPr sz="3000" b="1">
                <a:solidFill>
                  <a:srgbClr val="A1BECC"/>
                </a:solidFill>
              </a:defRPr>
            </a:lvl5pPr>
            <a:lvl6pPr lvl="5" algn="ctr" rtl="0">
              <a:spcBef>
                <a:spcPts val="0"/>
              </a:spcBef>
              <a:spcAft>
                <a:spcPts val="0"/>
              </a:spcAft>
              <a:buClr>
                <a:srgbClr val="A1BECC"/>
              </a:buClr>
              <a:buSzPts val="3000"/>
              <a:buNone/>
              <a:defRPr sz="3000" b="1">
                <a:solidFill>
                  <a:srgbClr val="A1BECC"/>
                </a:solidFill>
              </a:defRPr>
            </a:lvl6pPr>
            <a:lvl7pPr lvl="6" algn="ctr" rtl="0">
              <a:spcBef>
                <a:spcPts val="0"/>
              </a:spcBef>
              <a:spcAft>
                <a:spcPts val="0"/>
              </a:spcAft>
              <a:buClr>
                <a:srgbClr val="A1BECC"/>
              </a:buClr>
              <a:buSzPts val="3000"/>
              <a:buNone/>
              <a:defRPr sz="3000" b="1">
                <a:solidFill>
                  <a:srgbClr val="A1BECC"/>
                </a:solidFill>
              </a:defRPr>
            </a:lvl7pPr>
            <a:lvl8pPr lvl="7" algn="ctr" rtl="0">
              <a:spcBef>
                <a:spcPts val="0"/>
              </a:spcBef>
              <a:spcAft>
                <a:spcPts val="0"/>
              </a:spcAft>
              <a:buClr>
                <a:srgbClr val="A1BECC"/>
              </a:buClr>
              <a:buSzPts val="3000"/>
              <a:buNone/>
              <a:defRPr sz="3000" b="1">
                <a:solidFill>
                  <a:srgbClr val="A1BECC"/>
                </a:solidFill>
              </a:defRPr>
            </a:lvl8pPr>
            <a:lvl9pPr lvl="8" algn="ctr" rtl="0">
              <a:spcBef>
                <a:spcPts val="0"/>
              </a:spcBef>
              <a:spcAft>
                <a:spcPts val="0"/>
              </a:spcAft>
              <a:buClr>
                <a:srgbClr val="A1BECC"/>
              </a:buClr>
              <a:buSzPts val="3000"/>
              <a:buNone/>
              <a:defRPr sz="3000" b="1">
                <a:solidFill>
                  <a:srgbClr val="A1BECC"/>
                </a:solidFill>
              </a:defRPr>
            </a:lvl9pPr>
          </a:lstStyle>
          <a:p>
            <a:endParaRPr/>
          </a:p>
        </p:txBody>
      </p:sp>
      <p:sp>
        <p:nvSpPr>
          <p:cNvPr id="29" name="Shape 29"/>
          <p:cNvSpPr/>
          <p:nvPr/>
        </p:nvSpPr>
        <p:spPr>
          <a:xfrm>
            <a:off x="1414538" y="5317633"/>
            <a:ext cx="206100" cy="27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30" name="Shape 30"/>
          <p:cNvSpPr/>
          <p:nvPr/>
        </p:nvSpPr>
        <p:spPr>
          <a:xfrm>
            <a:off x="7630150" y="3292833"/>
            <a:ext cx="2347200" cy="3129600"/>
          </a:xfrm>
          <a:prstGeom prst="donut">
            <a:avLst>
              <a:gd name="adj" fmla="val 29778"/>
            </a:avLst>
          </a:prstGeom>
          <a:solidFill>
            <a:srgbClr val="00ACC3">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31" name="Shape 31"/>
          <p:cNvSpPr/>
          <p:nvPr/>
        </p:nvSpPr>
        <p:spPr>
          <a:xfrm>
            <a:off x="376550" y="1518933"/>
            <a:ext cx="978600" cy="1304800"/>
          </a:xfrm>
          <a:prstGeom prst="ellipse">
            <a:avLst/>
          </a:prstGeom>
          <a:solidFill>
            <a:srgbClr val="F8BB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32" name="Shape 32"/>
          <p:cNvSpPr/>
          <p:nvPr/>
        </p:nvSpPr>
        <p:spPr>
          <a:xfrm>
            <a:off x="7240275" y="6216933"/>
            <a:ext cx="657600" cy="876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33" name="Shape 33"/>
          <p:cNvSpPr/>
          <p:nvPr/>
        </p:nvSpPr>
        <p:spPr>
          <a:xfrm>
            <a:off x="231175" y="-762267"/>
            <a:ext cx="2284200" cy="3045600"/>
          </a:xfrm>
          <a:prstGeom prst="donut">
            <a:avLst>
              <a:gd name="adj" fmla="val 11909"/>
            </a:avLst>
          </a:prstGeom>
          <a:solidFill>
            <a:srgbClr val="ED4A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34" name="Shape 34"/>
          <p:cNvSpPr/>
          <p:nvPr/>
        </p:nvSpPr>
        <p:spPr>
          <a:xfrm>
            <a:off x="7507625" y="1223300"/>
            <a:ext cx="657600" cy="876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35" name="Shape 35"/>
          <p:cNvSpPr/>
          <p:nvPr/>
        </p:nvSpPr>
        <p:spPr>
          <a:xfrm>
            <a:off x="8065925" y="-393933"/>
            <a:ext cx="1207800" cy="16104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36" name="Shape 36"/>
          <p:cNvSpPr/>
          <p:nvPr/>
        </p:nvSpPr>
        <p:spPr>
          <a:xfrm>
            <a:off x="1417200" y="2736867"/>
            <a:ext cx="304800" cy="406400"/>
          </a:xfrm>
          <a:prstGeom prst="ellipse">
            <a:avLst/>
          </a:prstGeom>
          <a:solidFill>
            <a:srgbClr val="E8004C">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37" name="Shape 37"/>
          <p:cNvSpPr/>
          <p:nvPr/>
        </p:nvSpPr>
        <p:spPr>
          <a:xfrm>
            <a:off x="180500" y="5364333"/>
            <a:ext cx="1370700" cy="1827600"/>
          </a:xfrm>
          <a:prstGeom prst="ellipse">
            <a:avLst/>
          </a:prstGeom>
          <a:solidFill>
            <a:srgbClr val="BBCD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38" name="Shape 38"/>
          <p:cNvSpPr/>
          <p:nvPr/>
        </p:nvSpPr>
        <p:spPr>
          <a:xfrm>
            <a:off x="246046" y="4487395"/>
            <a:ext cx="456000" cy="608000"/>
          </a:xfrm>
          <a:prstGeom prst="ellipse">
            <a:avLst/>
          </a:prstGeom>
          <a:solidFill>
            <a:srgbClr val="65BB48">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39" name="Shape 39"/>
          <p:cNvSpPr/>
          <p:nvPr/>
        </p:nvSpPr>
        <p:spPr>
          <a:xfrm>
            <a:off x="7072325" y="5992967"/>
            <a:ext cx="993600" cy="13244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40" name="Shape 40"/>
          <p:cNvSpPr/>
          <p:nvPr/>
        </p:nvSpPr>
        <p:spPr>
          <a:xfrm>
            <a:off x="7370250" y="1040133"/>
            <a:ext cx="932400" cy="12432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41" name="Shape 41"/>
          <p:cNvSpPr/>
          <p:nvPr/>
        </p:nvSpPr>
        <p:spPr>
          <a:xfrm>
            <a:off x="180500" y="4400000"/>
            <a:ext cx="586800" cy="7824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42" name="Shape 42"/>
          <p:cNvSpPr/>
          <p:nvPr/>
        </p:nvSpPr>
        <p:spPr>
          <a:xfrm>
            <a:off x="7733375" y="623067"/>
            <a:ext cx="206100" cy="274800"/>
          </a:xfrm>
          <a:prstGeom prst="ellipse">
            <a:avLst/>
          </a:prstGeom>
          <a:solidFill>
            <a:srgbClr val="F8BB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43" name="Shape 43"/>
          <p:cNvSpPr/>
          <p:nvPr/>
        </p:nvSpPr>
        <p:spPr>
          <a:xfrm>
            <a:off x="598175" y="-272933"/>
            <a:ext cx="1550100" cy="2066800"/>
          </a:xfrm>
          <a:prstGeom prst="ellipse">
            <a:avLst/>
          </a:prstGeom>
          <a:noFill/>
          <a:ln w="9525" cap="flat" cmpd="sng">
            <a:solidFill>
              <a:srgbClr val="E8004C"/>
            </a:solidFill>
            <a:prstDash val="dash"/>
            <a:round/>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Tree>
    <p:extLst>
      <p:ext uri="{BB962C8B-B14F-4D97-AF65-F5344CB8AC3E}">
        <p14:creationId xmlns:p14="http://schemas.microsoft.com/office/powerpoint/2010/main" val="4203169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sp>
        <p:nvSpPr>
          <p:cNvPr id="62" name="Shape 62"/>
          <p:cNvSpPr/>
          <p:nvPr/>
        </p:nvSpPr>
        <p:spPr>
          <a:xfrm>
            <a:off x="1144200" y="3598100"/>
            <a:ext cx="893700" cy="11916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63" name="Shape 63"/>
          <p:cNvSpPr txBox="1">
            <a:spLocks noGrp="1"/>
          </p:cNvSpPr>
          <p:nvPr>
            <p:ph type="title"/>
          </p:nvPr>
        </p:nvSpPr>
        <p:spPr>
          <a:xfrm>
            <a:off x="2935875" y="1212067"/>
            <a:ext cx="5275500" cy="8548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4" name="Shape 64"/>
          <p:cNvSpPr txBox="1">
            <a:spLocks noGrp="1"/>
          </p:cNvSpPr>
          <p:nvPr>
            <p:ph type="body" idx="1"/>
          </p:nvPr>
        </p:nvSpPr>
        <p:spPr>
          <a:xfrm>
            <a:off x="2935875" y="2034344"/>
            <a:ext cx="5275500" cy="37148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65" name="Shape 65"/>
          <p:cNvSpPr/>
          <p:nvPr/>
        </p:nvSpPr>
        <p:spPr>
          <a:xfrm>
            <a:off x="259925" y="-275067"/>
            <a:ext cx="2347200" cy="31296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66" name="Shape 66"/>
          <p:cNvSpPr/>
          <p:nvPr/>
        </p:nvSpPr>
        <p:spPr>
          <a:xfrm>
            <a:off x="-152925" y="1813400"/>
            <a:ext cx="978600" cy="1304800"/>
          </a:xfrm>
          <a:prstGeom prst="ellipse">
            <a:avLst/>
          </a:prstGeom>
          <a:solidFill>
            <a:srgbClr val="ED4A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67" name="Shape 67"/>
          <p:cNvSpPr/>
          <p:nvPr/>
        </p:nvSpPr>
        <p:spPr>
          <a:xfrm>
            <a:off x="2339600" y="324833"/>
            <a:ext cx="657600" cy="876800"/>
          </a:xfrm>
          <a:prstGeom prst="ellipse">
            <a:avLst/>
          </a:prstGeom>
          <a:solidFill>
            <a:srgbClr val="00ACC3">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68" name="Shape 68"/>
          <p:cNvSpPr/>
          <p:nvPr/>
        </p:nvSpPr>
        <p:spPr>
          <a:xfrm>
            <a:off x="788725" y="3118200"/>
            <a:ext cx="811200" cy="1081600"/>
          </a:xfrm>
          <a:prstGeom prst="donut">
            <a:avLst>
              <a:gd name="adj" fmla="val 22275"/>
            </a:avLst>
          </a:prstGeom>
          <a:solidFill>
            <a:srgbClr val="F8BB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69" name="Shape 69"/>
          <p:cNvSpPr/>
          <p:nvPr/>
        </p:nvSpPr>
        <p:spPr>
          <a:xfrm>
            <a:off x="153675" y="5533267"/>
            <a:ext cx="1207800" cy="1610400"/>
          </a:xfrm>
          <a:prstGeom prst="ellipse">
            <a:avLst/>
          </a:prstGeom>
          <a:solidFill>
            <a:srgbClr val="BBCD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70" name="Shape 70"/>
          <p:cNvSpPr/>
          <p:nvPr/>
        </p:nvSpPr>
        <p:spPr>
          <a:xfrm>
            <a:off x="1315800" y="5147967"/>
            <a:ext cx="550500" cy="7340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71" name="Shape 71"/>
          <p:cNvSpPr/>
          <p:nvPr/>
        </p:nvSpPr>
        <p:spPr>
          <a:xfrm>
            <a:off x="438575" y="3990700"/>
            <a:ext cx="304800" cy="406400"/>
          </a:xfrm>
          <a:prstGeom prst="ellipse">
            <a:avLst/>
          </a:prstGeom>
          <a:solidFill>
            <a:srgbClr val="E8004C">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72" name="Shape 72"/>
          <p:cNvSpPr/>
          <p:nvPr/>
        </p:nvSpPr>
        <p:spPr>
          <a:xfrm>
            <a:off x="7744850" y="560633"/>
            <a:ext cx="550500" cy="734000"/>
          </a:xfrm>
          <a:prstGeom prst="ellipse">
            <a:avLst/>
          </a:prstGeom>
          <a:solidFill>
            <a:srgbClr val="F8BB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73" name="Shape 73"/>
          <p:cNvSpPr/>
          <p:nvPr/>
        </p:nvSpPr>
        <p:spPr>
          <a:xfrm>
            <a:off x="8839500" y="1359700"/>
            <a:ext cx="397500" cy="530000"/>
          </a:xfrm>
          <a:prstGeom prst="ellipse">
            <a:avLst/>
          </a:prstGeom>
          <a:solidFill>
            <a:srgbClr val="00D1C6">
              <a:alpha val="869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74" name="Shape 74"/>
          <p:cNvSpPr/>
          <p:nvPr/>
        </p:nvSpPr>
        <p:spPr>
          <a:xfrm>
            <a:off x="8295350" y="-428167"/>
            <a:ext cx="741600" cy="988800"/>
          </a:xfrm>
          <a:prstGeom prst="donut">
            <a:avLst>
              <a:gd name="adj" fmla="val 31897"/>
            </a:avLst>
          </a:prstGeom>
          <a:solidFill>
            <a:srgbClr val="00ACC3">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75" name="Shape 75"/>
          <p:cNvSpPr/>
          <p:nvPr/>
        </p:nvSpPr>
        <p:spPr>
          <a:xfrm>
            <a:off x="8651500" y="2155100"/>
            <a:ext cx="188100" cy="250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76" name="Shape 76"/>
          <p:cNvSpPr/>
          <p:nvPr/>
        </p:nvSpPr>
        <p:spPr>
          <a:xfrm>
            <a:off x="2179100" y="110833"/>
            <a:ext cx="978600" cy="13048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77" name="Shape 77"/>
          <p:cNvSpPr/>
          <p:nvPr/>
        </p:nvSpPr>
        <p:spPr>
          <a:xfrm>
            <a:off x="8062825" y="918500"/>
            <a:ext cx="449700" cy="599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Tree>
    <p:extLst>
      <p:ext uri="{BB962C8B-B14F-4D97-AF65-F5344CB8AC3E}">
        <p14:creationId xmlns:p14="http://schemas.microsoft.com/office/powerpoint/2010/main" val="98517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 column + image">
  <p:cSld name="1 column + image">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0" y="1212067"/>
            <a:ext cx="3639600" cy="854800"/>
          </a:xfrm>
          <a:prstGeom prst="rect">
            <a:avLst/>
          </a:prstGeom>
        </p:spPr>
        <p:txBody>
          <a:bodyPr spcFirstLastPara="1" wrap="square" lIns="91425" tIns="91425" rIns="91425" bIns="91425" anchor="b" anchorCtr="0"/>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0" name="Shape 80"/>
          <p:cNvSpPr txBox="1">
            <a:spLocks noGrp="1"/>
          </p:cNvSpPr>
          <p:nvPr>
            <p:ph type="body" idx="1"/>
          </p:nvPr>
        </p:nvSpPr>
        <p:spPr>
          <a:xfrm>
            <a:off x="4572000" y="2034339"/>
            <a:ext cx="3639600" cy="37148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81" name="Shape 81"/>
          <p:cNvSpPr/>
          <p:nvPr/>
        </p:nvSpPr>
        <p:spPr>
          <a:xfrm>
            <a:off x="580275" y="1002600"/>
            <a:ext cx="3639600" cy="4852800"/>
          </a:xfrm>
          <a:prstGeom prst="ellipse">
            <a:avLst/>
          </a:prstGeom>
          <a:solidFill>
            <a:srgbClr val="ED4A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82" name="Shape 82"/>
          <p:cNvSpPr/>
          <p:nvPr/>
        </p:nvSpPr>
        <p:spPr>
          <a:xfrm>
            <a:off x="-295650" y="-475267"/>
            <a:ext cx="1057800" cy="1410400"/>
          </a:xfrm>
          <a:prstGeom prst="ellipse">
            <a:avLst/>
          </a:prstGeom>
          <a:solidFill>
            <a:srgbClr val="00ACC3">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83" name="Shape 83"/>
          <p:cNvSpPr/>
          <p:nvPr/>
        </p:nvSpPr>
        <p:spPr>
          <a:xfrm>
            <a:off x="2836600" y="239767"/>
            <a:ext cx="978600" cy="1304800"/>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84" name="Shape 84"/>
          <p:cNvSpPr/>
          <p:nvPr/>
        </p:nvSpPr>
        <p:spPr>
          <a:xfrm>
            <a:off x="465975" y="4923667"/>
            <a:ext cx="1019400" cy="1359200"/>
          </a:xfrm>
          <a:prstGeom prst="ellipse">
            <a:avLst/>
          </a:prstGeom>
          <a:solidFill>
            <a:srgbClr val="BBCD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85" name="Shape 85"/>
          <p:cNvSpPr/>
          <p:nvPr/>
        </p:nvSpPr>
        <p:spPr>
          <a:xfrm>
            <a:off x="1485375" y="6079667"/>
            <a:ext cx="361500" cy="482000"/>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86" name="Shape 86"/>
          <p:cNvSpPr/>
          <p:nvPr/>
        </p:nvSpPr>
        <p:spPr>
          <a:xfrm>
            <a:off x="2364800" y="462600"/>
            <a:ext cx="274200" cy="365200"/>
          </a:xfrm>
          <a:prstGeom prst="ellipse">
            <a:avLst/>
          </a:prstGeom>
          <a:solidFill>
            <a:srgbClr val="E8004C">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87" name="Shape 87"/>
          <p:cNvSpPr/>
          <p:nvPr/>
        </p:nvSpPr>
        <p:spPr>
          <a:xfrm>
            <a:off x="-472600" y="-711200"/>
            <a:ext cx="1411800" cy="18824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88" name="Shape 88"/>
          <p:cNvSpPr/>
          <p:nvPr/>
        </p:nvSpPr>
        <p:spPr>
          <a:xfrm>
            <a:off x="2899000" y="322967"/>
            <a:ext cx="853800" cy="11384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89" name="Shape 89"/>
          <p:cNvSpPr/>
          <p:nvPr/>
        </p:nvSpPr>
        <p:spPr>
          <a:xfrm>
            <a:off x="1061150" y="190600"/>
            <a:ext cx="538500" cy="717600"/>
          </a:xfrm>
          <a:prstGeom prst="ellipse">
            <a:avLst/>
          </a:prstGeom>
          <a:solidFill>
            <a:srgbClr val="00D1C6">
              <a:alpha val="869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Tree>
    <p:extLst>
      <p:ext uri="{BB962C8B-B14F-4D97-AF65-F5344CB8AC3E}">
        <p14:creationId xmlns:p14="http://schemas.microsoft.com/office/powerpoint/2010/main" val="68897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2935875" y="1212067"/>
            <a:ext cx="5275500" cy="8548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2" name="Shape 92"/>
          <p:cNvSpPr txBox="1">
            <a:spLocks noGrp="1"/>
          </p:cNvSpPr>
          <p:nvPr>
            <p:ph type="body" idx="1"/>
          </p:nvPr>
        </p:nvSpPr>
        <p:spPr>
          <a:xfrm>
            <a:off x="2935875" y="2066867"/>
            <a:ext cx="2560500" cy="45012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93" name="Shape 93"/>
          <p:cNvSpPr txBox="1">
            <a:spLocks noGrp="1"/>
          </p:cNvSpPr>
          <p:nvPr>
            <p:ph type="body" idx="2"/>
          </p:nvPr>
        </p:nvSpPr>
        <p:spPr>
          <a:xfrm>
            <a:off x="5650849" y="2066867"/>
            <a:ext cx="2560500" cy="45012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94" name="Shape 94"/>
          <p:cNvSpPr/>
          <p:nvPr/>
        </p:nvSpPr>
        <p:spPr>
          <a:xfrm>
            <a:off x="-358950" y="2925867"/>
            <a:ext cx="2347200" cy="3129600"/>
          </a:xfrm>
          <a:prstGeom prst="donut">
            <a:avLst>
              <a:gd name="adj" fmla="val 36789"/>
            </a:avLst>
          </a:prstGeom>
          <a:solidFill>
            <a:srgbClr val="BBCD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95" name="Shape 95"/>
          <p:cNvSpPr/>
          <p:nvPr/>
        </p:nvSpPr>
        <p:spPr>
          <a:xfrm>
            <a:off x="198450" y="-428167"/>
            <a:ext cx="978600" cy="1304800"/>
          </a:xfrm>
          <a:prstGeom prst="ellipse">
            <a:avLst/>
          </a:prstGeom>
          <a:noFill/>
          <a:ln w="9525" cap="flat" cmpd="sng">
            <a:solidFill>
              <a:srgbClr val="E8004C"/>
            </a:solidFill>
            <a:prstDash val="dash"/>
            <a:round/>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96" name="Shape 96"/>
          <p:cNvSpPr/>
          <p:nvPr/>
        </p:nvSpPr>
        <p:spPr>
          <a:xfrm>
            <a:off x="198450" y="560633"/>
            <a:ext cx="657600" cy="876800"/>
          </a:xfrm>
          <a:prstGeom prst="ellipse">
            <a:avLst/>
          </a:prstGeom>
          <a:solidFill>
            <a:srgbClr val="ED4A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97" name="Shape 97"/>
          <p:cNvSpPr/>
          <p:nvPr/>
        </p:nvSpPr>
        <p:spPr>
          <a:xfrm>
            <a:off x="1177051" y="876633"/>
            <a:ext cx="846900" cy="1129200"/>
          </a:xfrm>
          <a:prstGeom prst="donut">
            <a:avLst>
              <a:gd name="adj" fmla="val 22275"/>
            </a:avLst>
          </a:prstGeom>
          <a:solidFill>
            <a:srgbClr val="00ACC3">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98" name="Shape 98"/>
          <p:cNvSpPr/>
          <p:nvPr/>
        </p:nvSpPr>
        <p:spPr>
          <a:xfrm>
            <a:off x="887650" y="5523067"/>
            <a:ext cx="1207800" cy="1610400"/>
          </a:xfrm>
          <a:prstGeom prst="ellipse">
            <a:avLst/>
          </a:prstGeom>
          <a:solidFill>
            <a:srgbClr val="65BB48">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99" name="Shape 99"/>
          <p:cNvSpPr/>
          <p:nvPr/>
        </p:nvSpPr>
        <p:spPr>
          <a:xfrm>
            <a:off x="153675" y="6399467"/>
            <a:ext cx="550500" cy="734000"/>
          </a:xfrm>
          <a:prstGeom prst="donut">
            <a:avLst>
              <a:gd name="adj" fmla="val 18606"/>
            </a:avLst>
          </a:prstGeom>
          <a:solidFill>
            <a:srgbClr val="F8BB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00" name="Shape 100"/>
          <p:cNvSpPr/>
          <p:nvPr/>
        </p:nvSpPr>
        <p:spPr>
          <a:xfrm>
            <a:off x="1172525" y="2262600"/>
            <a:ext cx="304800" cy="406400"/>
          </a:xfrm>
          <a:prstGeom prst="ellipse">
            <a:avLst/>
          </a:prstGeom>
          <a:solidFill>
            <a:srgbClr val="00D1C6">
              <a:alpha val="869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01" name="Shape 101"/>
          <p:cNvSpPr/>
          <p:nvPr/>
        </p:nvSpPr>
        <p:spPr>
          <a:xfrm>
            <a:off x="7844250" y="825700"/>
            <a:ext cx="550500" cy="734000"/>
          </a:xfrm>
          <a:prstGeom prst="ellipse">
            <a:avLst/>
          </a:prstGeom>
          <a:solidFill>
            <a:srgbClr val="00D1C6">
              <a:alpha val="869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02" name="Shape 102"/>
          <p:cNvSpPr/>
          <p:nvPr/>
        </p:nvSpPr>
        <p:spPr>
          <a:xfrm>
            <a:off x="7515500" y="-96667"/>
            <a:ext cx="397500" cy="5300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03" name="Shape 103"/>
          <p:cNvSpPr/>
          <p:nvPr/>
        </p:nvSpPr>
        <p:spPr>
          <a:xfrm>
            <a:off x="8651500" y="1374467"/>
            <a:ext cx="304800" cy="406400"/>
          </a:xfrm>
          <a:prstGeom prst="ellipse">
            <a:avLst/>
          </a:prstGeom>
          <a:solidFill>
            <a:srgbClr val="F8BB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04" name="Shape 104"/>
          <p:cNvSpPr/>
          <p:nvPr/>
        </p:nvSpPr>
        <p:spPr>
          <a:xfrm>
            <a:off x="8097900" y="223267"/>
            <a:ext cx="741600" cy="988800"/>
          </a:xfrm>
          <a:prstGeom prst="donut">
            <a:avLst>
              <a:gd name="adj" fmla="val 8064"/>
            </a:avLst>
          </a:prstGeom>
          <a:solidFill>
            <a:srgbClr val="00ACC3">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05" name="Shape 105"/>
          <p:cNvSpPr/>
          <p:nvPr/>
        </p:nvSpPr>
        <p:spPr>
          <a:xfrm>
            <a:off x="8394750" y="2005833"/>
            <a:ext cx="188100" cy="250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06" name="Shape 106"/>
          <p:cNvSpPr/>
          <p:nvPr/>
        </p:nvSpPr>
        <p:spPr>
          <a:xfrm>
            <a:off x="-205625" y="3130300"/>
            <a:ext cx="2040600" cy="27208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07" name="Shape 107"/>
          <p:cNvSpPr/>
          <p:nvPr/>
        </p:nvSpPr>
        <p:spPr>
          <a:xfrm>
            <a:off x="305125" y="-285933"/>
            <a:ext cx="765300" cy="1020400"/>
          </a:xfrm>
          <a:prstGeom prst="ellipse">
            <a:avLst/>
          </a:prstGeom>
          <a:solidFill>
            <a:srgbClr val="E8004C">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08" name="Shape 108"/>
          <p:cNvSpPr/>
          <p:nvPr/>
        </p:nvSpPr>
        <p:spPr>
          <a:xfrm>
            <a:off x="8532600" y="1215933"/>
            <a:ext cx="542700" cy="7236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Tree>
    <p:extLst>
      <p:ext uri="{BB962C8B-B14F-4D97-AF65-F5344CB8AC3E}">
        <p14:creationId xmlns:p14="http://schemas.microsoft.com/office/powerpoint/2010/main" val="355684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5"/>
        <p:cNvGrpSpPr/>
        <p:nvPr/>
      </p:nvGrpSpPr>
      <p:grpSpPr>
        <a:xfrm>
          <a:off x="0" y="0"/>
          <a:ext cx="0" cy="0"/>
          <a:chOff x="0" y="0"/>
          <a:chExt cx="0" cy="0"/>
        </a:xfrm>
      </p:grpSpPr>
      <p:sp>
        <p:nvSpPr>
          <p:cNvPr id="146" name="Shape 146"/>
          <p:cNvSpPr/>
          <p:nvPr/>
        </p:nvSpPr>
        <p:spPr>
          <a:xfrm>
            <a:off x="1197475" y="-1070367"/>
            <a:ext cx="6749100" cy="8998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47" name="Shape 147"/>
          <p:cNvSpPr txBox="1">
            <a:spLocks noGrp="1"/>
          </p:cNvSpPr>
          <p:nvPr>
            <p:ph type="body" idx="1"/>
          </p:nvPr>
        </p:nvSpPr>
        <p:spPr>
          <a:xfrm>
            <a:off x="1246225" y="5570267"/>
            <a:ext cx="6651600" cy="69280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600"/>
              <a:buNone/>
              <a:defRPr sz="1600"/>
            </a:lvl1pPr>
          </a:lstStyle>
          <a:p>
            <a:endParaRPr/>
          </a:p>
        </p:txBody>
      </p:sp>
      <p:sp>
        <p:nvSpPr>
          <p:cNvPr id="148" name="Shape 148"/>
          <p:cNvSpPr/>
          <p:nvPr/>
        </p:nvSpPr>
        <p:spPr>
          <a:xfrm rot="10800000">
            <a:off x="8705950" y="5036351"/>
            <a:ext cx="617400" cy="823200"/>
          </a:xfrm>
          <a:prstGeom prst="ellipse">
            <a:avLst/>
          </a:prstGeom>
          <a:solidFill>
            <a:srgbClr val="00D1C6">
              <a:alpha val="869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49" name="Shape 149"/>
          <p:cNvSpPr/>
          <p:nvPr/>
        </p:nvSpPr>
        <p:spPr>
          <a:xfrm rot="10800000">
            <a:off x="608750" y="1121815"/>
            <a:ext cx="515400" cy="6872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50" name="Shape 150"/>
          <p:cNvSpPr/>
          <p:nvPr/>
        </p:nvSpPr>
        <p:spPr>
          <a:xfrm rot="10800000">
            <a:off x="8195021" y="6071067"/>
            <a:ext cx="831600" cy="11088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51" name="Shape 151"/>
          <p:cNvSpPr/>
          <p:nvPr/>
        </p:nvSpPr>
        <p:spPr>
          <a:xfrm rot="10800000">
            <a:off x="8458384" y="5578351"/>
            <a:ext cx="210900" cy="281200"/>
          </a:xfrm>
          <a:prstGeom prst="ellipse">
            <a:avLst/>
          </a:prstGeom>
          <a:solidFill>
            <a:srgbClr val="BBCD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52" name="Shape 152"/>
          <p:cNvSpPr/>
          <p:nvPr/>
        </p:nvSpPr>
        <p:spPr>
          <a:xfrm rot="10800000">
            <a:off x="-153147" y="-592729"/>
            <a:ext cx="1128300" cy="15044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53" name="Shape 153"/>
          <p:cNvSpPr/>
          <p:nvPr/>
        </p:nvSpPr>
        <p:spPr>
          <a:xfrm rot="10800000">
            <a:off x="8012016" y="177855"/>
            <a:ext cx="434700" cy="5796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54" name="Shape 154"/>
          <p:cNvSpPr/>
          <p:nvPr/>
        </p:nvSpPr>
        <p:spPr>
          <a:xfrm rot="10800000">
            <a:off x="-73577" y="1122000"/>
            <a:ext cx="330900" cy="441200"/>
          </a:xfrm>
          <a:prstGeom prst="ellipse">
            <a:avLst/>
          </a:prstGeom>
          <a:solidFill>
            <a:srgbClr val="ED4A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55" name="Shape 155"/>
          <p:cNvSpPr/>
          <p:nvPr/>
        </p:nvSpPr>
        <p:spPr>
          <a:xfrm rot="10800000">
            <a:off x="8512150" y="177872"/>
            <a:ext cx="811200" cy="108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56" name="Shape 156"/>
          <p:cNvSpPr/>
          <p:nvPr/>
        </p:nvSpPr>
        <p:spPr>
          <a:xfrm rot="10800000">
            <a:off x="117998" y="-231203"/>
            <a:ext cx="586200" cy="781600"/>
          </a:xfrm>
          <a:prstGeom prst="ellipse">
            <a:avLst/>
          </a:prstGeom>
          <a:solidFill>
            <a:srgbClr val="E8004C">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57" name="Shape 157"/>
          <p:cNvSpPr/>
          <p:nvPr/>
        </p:nvSpPr>
        <p:spPr>
          <a:xfrm rot="10800000">
            <a:off x="748825" y="6260067"/>
            <a:ext cx="345000" cy="4600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58" name="Shape 158"/>
          <p:cNvSpPr/>
          <p:nvPr/>
        </p:nvSpPr>
        <p:spPr>
          <a:xfrm rot="10800000">
            <a:off x="-107786" y="5678711"/>
            <a:ext cx="663000" cy="884000"/>
          </a:xfrm>
          <a:prstGeom prst="ellipse">
            <a:avLst/>
          </a:prstGeom>
          <a:solidFill>
            <a:srgbClr val="F8BB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59" name="Shape 159"/>
          <p:cNvSpPr/>
          <p:nvPr/>
        </p:nvSpPr>
        <p:spPr>
          <a:xfrm rot="10800000">
            <a:off x="-316662" y="4591379"/>
            <a:ext cx="506100" cy="674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60" name="Shape 160"/>
          <p:cNvSpPr/>
          <p:nvPr/>
        </p:nvSpPr>
        <p:spPr>
          <a:xfrm rot="10800000">
            <a:off x="-226170" y="5520867"/>
            <a:ext cx="899400" cy="11992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61" name="Shape 161"/>
          <p:cNvSpPr/>
          <p:nvPr/>
        </p:nvSpPr>
        <p:spPr>
          <a:xfrm rot="10800000">
            <a:off x="8700641" y="1467000"/>
            <a:ext cx="333300" cy="444400"/>
          </a:xfrm>
          <a:prstGeom prst="ellipse">
            <a:avLst/>
          </a:prstGeom>
          <a:solidFill>
            <a:srgbClr val="00D1C6">
              <a:alpha val="869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Tree>
    <p:extLst>
      <p:ext uri="{BB962C8B-B14F-4D97-AF65-F5344CB8AC3E}">
        <p14:creationId xmlns:p14="http://schemas.microsoft.com/office/powerpoint/2010/main" val="2526992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
        <p:nvSpPr>
          <p:cNvPr id="163" name="Shape 163"/>
          <p:cNvSpPr/>
          <p:nvPr/>
        </p:nvSpPr>
        <p:spPr>
          <a:xfrm>
            <a:off x="419100" y="-2108200"/>
            <a:ext cx="8305800" cy="110744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64" name="Shape 164"/>
          <p:cNvSpPr/>
          <p:nvPr/>
        </p:nvSpPr>
        <p:spPr>
          <a:xfrm>
            <a:off x="-164200" y="914900"/>
            <a:ext cx="550500" cy="734000"/>
          </a:xfrm>
          <a:prstGeom prst="ellipse">
            <a:avLst/>
          </a:prstGeom>
          <a:solidFill>
            <a:srgbClr val="00D1C6">
              <a:alpha val="869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65" name="Shape 165"/>
          <p:cNvSpPr/>
          <p:nvPr/>
        </p:nvSpPr>
        <p:spPr>
          <a:xfrm>
            <a:off x="8204500" y="5198400"/>
            <a:ext cx="447000" cy="596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66" name="Shape 166"/>
          <p:cNvSpPr/>
          <p:nvPr/>
        </p:nvSpPr>
        <p:spPr>
          <a:xfrm>
            <a:off x="100425" y="-262567"/>
            <a:ext cx="741600" cy="9888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67" name="Shape 167"/>
          <p:cNvSpPr/>
          <p:nvPr/>
        </p:nvSpPr>
        <p:spPr>
          <a:xfrm>
            <a:off x="419100" y="914900"/>
            <a:ext cx="188100" cy="250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68" name="Shape 168"/>
          <p:cNvSpPr/>
          <p:nvPr/>
        </p:nvSpPr>
        <p:spPr>
          <a:xfrm>
            <a:off x="8333725" y="5976667"/>
            <a:ext cx="978600" cy="13048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69" name="Shape 169"/>
          <p:cNvSpPr/>
          <p:nvPr/>
        </p:nvSpPr>
        <p:spPr>
          <a:xfrm>
            <a:off x="741750" y="5933000"/>
            <a:ext cx="397500" cy="5300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70" name="Shape 170"/>
          <p:cNvSpPr/>
          <p:nvPr/>
        </p:nvSpPr>
        <p:spPr>
          <a:xfrm>
            <a:off x="8956300" y="5411595"/>
            <a:ext cx="287100" cy="382800"/>
          </a:xfrm>
          <a:prstGeom prst="ellipse">
            <a:avLst/>
          </a:prstGeom>
          <a:solidFill>
            <a:srgbClr val="ED4A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71" name="Shape 171"/>
          <p:cNvSpPr/>
          <p:nvPr/>
        </p:nvSpPr>
        <p:spPr>
          <a:xfrm>
            <a:off x="-164200" y="5703600"/>
            <a:ext cx="741600" cy="9888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72" name="Shape 172"/>
          <p:cNvSpPr/>
          <p:nvPr/>
        </p:nvSpPr>
        <p:spPr>
          <a:xfrm>
            <a:off x="8568725" y="6290000"/>
            <a:ext cx="508500" cy="678000"/>
          </a:xfrm>
          <a:prstGeom prst="ellipse">
            <a:avLst/>
          </a:prstGeom>
          <a:solidFill>
            <a:srgbClr val="E8004C">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73" name="Shape 173"/>
          <p:cNvSpPr/>
          <p:nvPr/>
        </p:nvSpPr>
        <p:spPr>
          <a:xfrm>
            <a:off x="8077475" y="298833"/>
            <a:ext cx="304800" cy="4064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74" name="Shape 174"/>
          <p:cNvSpPr/>
          <p:nvPr/>
        </p:nvSpPr>
        <p:spPr>
          <a:xfrm>
            <a:off x="8553248" y="437831"/>
            <a:ext cx="585600" cy="780800"/>
          </a:xfrm>
          <a:prstGeom prst="ellipse">
            <a:avLst/>
          </a:prstGeom>
          <a:solidFill>
            <a:srgbClr val="F8BB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75" name="Shape 175"/>
          <p:cNvSpPr/>
          <p:nvPr/>
        </p:nvSpPr>
        <p:spPr>
          <a:xfrm>
            <a:off x="8876350" y="1583100"/>
            <a:ext cx="447000" cy="596000"/>
          </a:xfrm>
          <a:prstGeom prst="ellipse">
            <a:avLst/>
          </a:prstGeom>
          <a:solidFill>
            <a:srgbClr val="BBCD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76" name="Shape 176"/>
          <p:cNvSpPr/>
          <p:nvPr/>
        </p:nvSpPr>
        <p:spPr>
          <a:xfrm>
            <a:off x="8449000" y="298833"/>
            <a:ext cx="794400" cy="10592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77" name="Shape 177"/>
          <p:cNvSpPr/>
          <p:nvPr/>
        </p:nvSpPr>
        <p:spPr>
          <a:xfrm>
            <a:off x="100425" y="5107500"/>
            <a:ext cx="304800" cy="406400"/>
          </a:xfrm>
          <a:prstGeom prst="ellipse">
            <a:avLst/>
          </a:prstGeom>
          <a:solidFill>
            <a:srgbClr val="00D1C6">
              <a:alpha val="869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Tree>
    <p:extLst>
      <p:ext uri="{BB962C8B-B14F-4D97-AF65-F5344CB8AC3E}">
        <p14:creationId xmlns:p14="http://schemas.microsoft.com/office/powerpoint/2010/main" val="1634738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dirty="0"/>
          </a:p>
        </p:txBody>
      </p:sp>
      <p:sp>
        <p:nvSpPr>
          <p:cNvPr id="3" name="內容版面配置區 2"/>
          <p:cNvSpPr>
            <a:spLocks noGrp="1"/>
          </p:cNvSpPr>
          <p:nvPr>
            <p:ph sz="half" idx="1"/>
          </p:nvPr>
        </p:nvSpPr>
        <p:spPr>
          <a:xfrm>
            <a:off x="1146429" y="1485900"/>
            <a:ext cx="3360420" cy="4123944"/>
          </a:xfrm>
        </p:spPr>
        <p:txBody>
          <a:bodyPr>
            <a:normAutofit/>
          </a:bodyPr>
          <a:lstStyle>
            <a:lvl1pPr latinLnBrk="0">
              <a:defRPr lang="zh-TW" sz="1500"/>
            </a:lvl1pPr>
            <a:lvl2pPr latinLnBrk="0">
              <a:defRPr lang="zh-TW" sz="1400"/>
            </a:lvl2pPr>
            <a:lvl3pPr latinLnBrk="0">
              <a:defRPr lang="zh-TW" sz="1200"/>
            </a:lvl3pPr>
            <a:lvl4pPr latinLnBrk="0">
              <a:defRPr lang="zh-TW" sz="1100"/>
            </a:lvl4pPr>
            <a:lvl5pPr latinLnBrk="0">
              <a:defRPr lang="zh-TW" sz="1100"/>
            </a:lvl5pPr>
            <a:lvl6pPr latinLnBrk="0">
              <a:defRPr lang="zh-TW" sz="1400"/>
            </a:lvl6pPr>
            <a:lvl7pPr latinLnBrk="0">
              <a:defRPr lang="zh-TW" sz="1400"/>
            </a:lvl7pPr>
            <a:lvl8pPr latinLnBrk="0">
              <a:defRPr lang="zh-TW" sz="1400"/>
            </a:lvl8pPr>
            <a:lvl9pPr latinLnBrk="0">
              <a:defRPr lang="zh-TW"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內容版面配置區 3"/>
          <p:cNvSpPr>
            <a:spLocks noGrp="1"/>
          </p:cNvSpPr>
          <p:nvPr>
            <p:ph sz="half" idx="2"/>
          </p:nvPr>
        </p:nvSpPr>
        <p:spPr>
          <a:xfrm>
            <a:off x="4632877" y="1485900"/>
            <a:ext cx="3360420" cy="4123944"/>
          </a:xfrm>
        </p:spPr>
        <p:txBody>
          <a:bodyPr>
            <a:normAutofit/>
          </a:bodyPr>
          <a:lstStyle>
            <a:lvl1pPr latinLnBrk="0">
              <a:defRPr lang="zh-TW" sz="1500"/>
            </a:lvl1pPr>
            <a:lvl2pPr latinLnBrk="0">
              <a:defRPr lang="zh-TW" sz="1400"/>
            </a:lvl2pPr>
            <a:lvl3pPr latinLnBrk="0">
              <a:defRPr lang="zh-TW" sz="1200"/>
            </a:lvl3pPr>
            <a:lvl4pPr latinLnBrk="0">
              <a:defRPr lang="zh-TW" sz="1100"/>
            </a:lvl4pPr>
            <a:lvl5pPr latinLnBrk="0">
              <a:defRPr lang="zh-TW" sz="1100"/>
            </a:lvl5pPr>
            <a:lvl6pPr latinLnBrk="0">
              <a:defRPr lang="zh-TW" sz="1400"/>
            </a:lvl6pPr>
            <a:lvl7pPr latinLnBrk="0">
              <a:defRPr lang="zh-TW" sz="1400"/>
            </a:lvl7pPr>
            <a:lvl8pPr latinLnBrk="0">
              <a:defRPr lang="zh-TW" sz="1400"/>
            </a:lvl8pPr>
            <a:lvl9pPr latinLnBrk="0">
              <a:defRPr lang="zh-TW"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dirty="0"/>
          </a:p>
        </p:txBody>
      </p:sp>
      <p:sp>
        <p:nvSpPr>
          <p:cNvPr id="5" name="日期版面配置區 4"/>
          <p:cNvSpPr>
            <a:spLocks noGrp="1"/>
          </p:cNvSpPr>
          <p:nvPr>
            <p:ph type="dt" sz="half" idx="10"/>
          </p:nvPr>
        </p:nvSpPr>
        <p:spPr>
          <a:xfrm>
            <a:off x="6656832" y="6601968"/>
            <a:ext cx="720090" cy="237744"/>
          </a:xfrm>
          <a:prstGeom prst="rect">
            <a:avLst/>
          </a:prstGeom>
        </p:spPr>
        <p:txBody>
          <a:bodyPr lIns="68580" tIns="34290" rIns="68580" bIns="34290"/>
          <a:lstStyle/>
          <a:p>
            <a:pPr eaLnBrk="1" fontAlgn="auto" hangingPunct="1">
              <a:spcBef>
                <a:spcPts val="0"/>
              </a:spcBef>
              <a:spcAft>
                <a:spcPts val="0"/>
              </a:spcAft>
              <a:buClr>
                <a:srgbClr val="000000"/>
              </a:buClr>
              <a:buFont typeface="Arial"/>
              <a:buNone/>
            </a:pPr>
            <a:fld id="{F12952B5-7A2F-4CC8-B7CE-9234E21C2837}" type="datetime1">
              <a:rPr kumimoji="0" lang="zh-TW" altLang="en-US" sz="1400" kern="0">
                <a:solidFill>
                  <a:srgbClr val="000000"/>
                </a:solidFill>
                <a:latin typeface="Arial"/>
                <a:cs typeface="Arial"/>
                <a:sym typeface="Arial"/>
              </a:rPr>
              <a:pPr eaLnBrk="1" fontAlgn="auto" hangingPunct="1">
                <a:spcBef>
                  <a:spcPts val="0"/>
                </a:spcBef>
                <a:spcAft>
                  <a:spcPts val="0"/>
                </a:spcAft>
                <a:buClr>
                  <a:srgbClr val="000000"/>
                </a:buClr>
                <a:buFont typeface="Arial"/>
                <a:buNone/>
              </a:pPr>
              <a:t>2018/5/18</a:t>
            </a:fld>
            <a:endParaRPr kumimoji="0" lang="zh-TW" altLang="en-US" sz="1400" kern="0">
              <a:solidFill>
                <a:srgbClr val="000000"/>
              </a:solidFill>
              <a:latin typeface="Arial"/>
              <a:cs typeface="Arial"/>
              <a:sym typeface="Arial"/>
            </a:endParaRPr>
          </a:p>
        </p:txBody>
      </p:sp>
      <p:sp>
        <p:nvSpPr>
          <p:cNvPr id="6" name="頁尾版面配置區 5"/>
          <p:cNvSpPr>
            <a:spLocks noGrp="1"/>
          </p:cNvSpPr>
          <p:nvPr>
            <p:ph type="ftr" sz="quarter" idx="11"/>
          </p:nvPr>
        </p:nvSpPr>
        <p:spPr>
          <a:xfrm>
            <a:off x="1141811" y="6601968"/>
            <a:ext cx="5233845" cy="237744"/>
          </a:xfrm>
          <a:prstGeom prst="rect">
            <a:avLst/>
          </a:prstGeom>
        </p:spPr>
        <p:txBody>
          <a:bodyPr lIns="68580" tIns="34290" rIns="68580" bIns="34290"/>
          <a:lstStyle/>
          <a:p>
            <a:pPr eaLnBrk="1" fontAlgn="auto" hangingPunct="1">
              <a:spcBef>
                <a:spcPts val="0"/>
              </a:spcBef>
              <a:spcAft>
                <a:spcPts val="0"/>
              </a:spcAft>
              <a:buClr>
                <a:srgbClr val="000000"/>
              </a:buClr>
              <a:buFont typeface="Arial"/>
              <a:buNone/>
            </a:pPr>
            <a:endParaRPr kumimoji="0" lang="zh-TW" altLang="en-US" sz="1400" kern="0">
              <a:solidFill>
                <a:srgbClr val="000000"/>
              </a:solidFill>
              <a:latin typeface="Arial"/>
              <a:cs typeface="Arial"/>
              <a:sym typeface="Arial"/>
            </a:endParaRPr>
          </a:p>
        </p:txBody>
      </p:sp>
      <p:sp>
        <p:nvSpPr>
          <p:cNvPr id="7" name="投影片編號版面配置區 6"/>
          <p:cNvSpPr>
            <a:spLocks noGrp="1"/>
          </p:cNvSpPr>
          <p:nvPr>
            <p:ph type="sldNum" sz="quarter" idx="12"/>
          </p:nvPr>
        </p:nvSpPr>
        <p:spPr>
          <a:xfrm>
            <a:off x="7517511" y="6601968"/>
            <a:ext cx="480060" cy="237744"/>
          </a:xfrm>
          <a:prstGeom prst="rect">
            <a:avLst/>
          </a:prstGeom>
        </p:spPr>
        <p:txBody>
          <a:bodyPr lIns="68580" tIns="34290" rIns="68580" bIns="34290"/>
          <a:lstStyle/>
          <a:p>
            <a:pPr eaLnBrk="1" fontAlgn="auto" hangingPunct="1">
              <a:spcBef>
                <a:spcPts val="0"/>
              </a:spcBef>
              <a:spcAft>
                <a:spcPts val="0"/>
              </a:spcAft>
              <a:buClr>
                <a:srgbClr val="000000"/>
              </a:buClr>
              <a:buFont typeface="Arial"/>
              <a:buNone/>
            </a:pPr>
            <a:fld id="{4FAB73BC-B049-4115-A692-8D63A059BFB8}" type="slidenum">
              <a:rPr kumimoji="0" sz="1400" kern="0">
                <a:solidFill>
                  <a:srgbClr val="000000"/>
                </a:solidFill>
                <a:latin typeface="Arial"/>
                <a:cs typeface="Arial"/>
                <a:sym typeface="Arial"/>
              </a:rPr>
              <a:pPr eaLnBrk="1" fontAlgn="auto" hangingPunct="1">
                <a:spcBef>
                  <a:spcPts val="0"/>
                </a:spcBef>
                <a:spcAft>
                  <a:spcPts val="0"/>
                </a:spcAft>
                <a:buClr>
                  <a:srgbClr val="000000"/>
                </a:buClr>
                <a:buFont typeface="Arial"/>
                <a:buNone/>
              </a:pPr>
              <a:t>‹#›</a:t>
            </a:fld>
            <a:endParaRPr kumimoji="0" lang="zh-TW" altLang="en-US" sz="1400" kern="0">
              <a:solidFill>
                <a:srgbClr val="000000"/>
              </a:solidFill>
              <a:latin typeface="Arial"/>
              <a:cs typeface="Arial"/>
              <a:sym typeface="Arial"/>
            </a:endParaRPr>
          </a:p>
        </p:txBody>
      </p:sp>
    </p:spTree>
    <p:extLst>
      <p:ext uri="{BB962C8B-B14F-4D97-AF65-F5344CB8AC3E}">
        <p14:creationId xmlns:p14="http://schemas.microsoft.com/office/powerpoint/2010/main" val="129546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E68B98AA-DFB4-4A65-8160-11508D3BC853}" type="datetimeFigureOut">
              <a:rPr lang="zh-TW" altLang="en-US"/>
              <a:pPr>
                <a:defRPr/>
              </a:pPr>
              <a:t>2018/5/18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8A2723D-C7B3-47A4-BD43-7AFD95750B56}" type="slidenum">
              <a:rPr lang="zh-TW" altLang="en-US"/>
              <a:pPr>
                <a:defRPr/>
              </a:pPr>
              <a:t>‹#›</a:t>
            </a:fld>
            <a:endParaRPr lang="zh-TW" altLang="en-US"/>
          </a:p>
        </p:txBody>
      </p:sp>
    </p:spTree>
    <p:extLst>
      <p:ext uri="{BB962C8B-B14F-4D97-AF65-F5344CB8AC3E}">
        <p14:creationId xmlns:p14="http://schemas.microsoft.com/office/powerpoint/2010/main" val="357854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1"/>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FD39EBA5-384A-4C13-A537-DC4AE4417A63}" type="datetimeFigureOut">
              <a:rPr lang="zh-TW" altLang="en-US"/>
              <a:pPr>
                <a:defRPr/>
              </a:pPr>
              <a:t>2018/5/18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118FCF6B-7E26-422E-B821-4010DE06C17F}" type="slidenum">
              <a:rPr lang="zh-TW" altLang="en-US"/>
              <a:pPr>
                <a:defRPr/>
              </a:pPr>
              <a:t>‹#›</a:t>
            </a:fld>
            <a:endParaRPr lang="zh-TW" altLang="en-US"/>
          </a:p>
        </p:txBody>
      </p:sp>
    </p:spTree>
    <p:extLst>
      <p:ext uri="{BB962C8B-B14F-4D97-AF65-F5344CB8AC3E}">
        <p14:creationId xmlns:p14="http://schemas.microsoft.com/office/powerpoint/2010/main" val="3573179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35C710A2-D696-4821-B863-CCCCAEE7A483}" type="datetimeFigureOut">
              <a:rPr lang="zh-TW" altLang="en-US"/>
              <a:pPr>
                <a:defRPr/>
              </a:pPr>
              <a:t>2018/5/18</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939DAD62-289A-4688-B629-AC7223091556}" type="slidenum">
              <a:rPr lang="zh-TW" altLang="en-US"/>
              <a:pPr>
                <a:defRPr/>
              </a:pPr>
              <a:t>‹#›</a:t>
            </a:fld>
            <a:endParaRPr lang="zh-TW" altLang="en-US"/>
          </a:p>
        </p:txBody>
      </p:sp>
    </p:spTree>
    <p:extLst>
      <p:ext uri="{BB962C8B-B14F-4D97-AF65-F5344CB8AC3E}">
        <p14:creationId xmlns:p14="http://schemas.microsoft.com/office/powerpoint/2010/main" val="34272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D5731CC8-CFB4-4D34-A7A7-D9AF226119EB}" type="datetimeFigureOut">
              <a:rPr lang="zh-TW" altLang="en-US"/>
              <a:pPr>
                <a:defRPr/>
              </a:pPr>
              <a:t>2018/5/18</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6ADCC322-B683-446F-99CD-6FC5D3856C4F}" type="slidenum">
              <a:rPr lang="zh-TW" altLang="en-US"/>
              <a:pPr>
                <a:defRPr/>
              </a:pPr>
              <a:t>‹#›</a:t>
            </a:fld>
            <a:endParaRPr lang="zh-TW" altLang="en-US"/>
          </a:p>
        </p:txBody>
      </p:sp>
    </p:spTree>
    <p:extLst>
      <p:ext uri="{BB962C8B-B14F-4D97-AF65-F5344CB8AC3E}">
        <p14:creationId xmlns:p14="http://schemas.microsoft.com/office/powerpoint/2010/main" val="3452489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515A7885-004B-4FFB-9C7A-02D7C93A7BE2}" type="datetimeFigureOut">
              <a:rPr lang="zh-TW" altLang="en-US"/>
              <a:pPr>
                <a:defRPr/>
              </a:pPr>
              <a:t>2018/5/18</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5B796CB9-9926-4E80-881C-3AD1287CF4E5}" type="slidenum">
              <a:rPr lang="zh-TW" altLang="en-US"/>
              <a:pPr>
                <a:defRPr/>
              </a:pPr>
              <a:t>‹#›</a:t>
            </a:fld>
            <a:endParaRPr lang="zh-TW" altLang="en-US"/>
          </a:p>
        </p:txBody>
      </p:sp>
    </p:spTree>
    <p:extLst>
      <p:ext uri="{BB962C8B-B14F-4D97-AF65-F5344CB8AC3E}">
        <p14:creationId xmlns:p14="http://schemas.microsoft.com/office/powerpoint/2010/main" val="3637619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644D8C96-516C-46E8-957D-D4931B2B38DB}" type="datetimeFigureOut">
              <a:rPr lang="zh-TW" altLang="en-US"/>
              <a:pPr>
                <a:defRPr/>
              </a:pPr>
              <a:t>2018/5/18</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C3734114-1809-4B16-A677-7AD905176F10}" type="slidenum">
              <a:rPr lang="zh-TW" altLang="en-US"/>
              <a:pPr>
                <a:defRPr/>
              </a:pPr>
              <a:t>‹#›</a:t>
            </a:fld>
            <a:endParaRPr lang="zh-TW" altLang="en-US"/>
          </a:p>
        </p:txBody>
      </p:sp>
    </p:spTree>
    <p:extLst>
      <p:ext uri="{BB962C8B-B14F-4D97-AF65-F5344CB8AC3E}">
        <p14:creationId xmlns:p14="http://schemas.microsoft.com/office/powerpoint/2010/main" val="667253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49"/>
            <a:ext cx="3008313" cy="1162051"/>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B4DF696A-FF56-4252-B253-9EF8527E49D6}" type="datetimeFigureOut">
              <a:rPr lang="zh-TW" altLang="en-US"/>
              <a:pPr>
                <a:defRPr/>
              </a:pPr>
              <a:t>2018/5/18</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18297EF9-F9D1-48BB-B709-864F71D829C6}" type="slidenum">
              <a:rPr lang="zh-TW" altLang="en-US"/>
              <a:pPr>
                <a:defRPr/>
              </a:pPr>
              <a:t>‹#›</a:t>
            </a:fld>
            <a:endParaRPr lang="zh-TW" altLang="en-US"/>
          </a:p>
        </p:txBody>
      </p:sp>
    </p:spTree>
    <p:extLst>
      <p:ext uri="{BB962C8B-B14F-4D97-AF65-F5344CB8AC3E}">
        <p14:creationId xmlns:p14="http://schemas.microsoft.com/office/powerpoint/2010/main" val="695905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1"/>
            <a:ext cx="5486400" cy="566739"/>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0AEB1561-1E94-48F6-ACB5-3F4B8F4380F2}" type="datetimeFigureOut">
              <a:rPr lang="zh-TW" altLang="en-US"/>
              <a:pPr>
                <a:defRPr/>
              </a:pPr>
              <a:t>2018/5/18</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6B585B00-58AC-47C2-8ACD-C749CD4ECE12}" type="slidenum">
              <a:rPr lang="zh-TW" altLang="en-US"/>
              <a:pPr>
                <a:defRPr/>
              </a:pPr>
              <a:t>‹#›</a:t>
            </a:fld>
            <a:endParaRPr lang="zh-TW" altLang="en-US"/>
          </a:p>
        </p:txBody>
      </p:sp>
    </p:spTree>
    <p:extLst>
      <p:ext uri="{BB962C8B-B14F-4D97-AF65-F5344CB8AC3E}">
        <p14:creationId xmlns:p14="http://schemas.microsoft.com/office/powerpoint/2010/main" val="364570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defRPr>
            </a:lvl1pPr>
          </a:lstStyle>
          <a:p>
            <a:pPr>
              <a:defRPr/>
            </a:pPr>
            <a:fld id="{7CDCEEFD-103C-415D-AD75-7A0648D6829A}" type="datetimeFigureOut">
              <a:rPr lang="zh-TW" altLang="en-US"/>
              <a:pPr>
                <a:defRPr/>
              </a:pPr>
              <a:t>2018/5/18</a:t>
            </a:fld>
            <a:endParaRPr lang="zh-TW" altLang="en-US"/>
          </a:p>
        </p:txBody>
      </p:sp>
      <p:sp>
        <p:nvSpPr>
          <p:cNvPr id="5" name="頁尾版面配置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smtClean="0">
                <a:solidFill>
                  <a:srgbClr val="898989"/>
                </a:solidFill>
              </a:defRPr>
            </a:lvl1pPr>
          </a:lstStyle>
          <a:p>
            <a:pPr>
              <a:defRPr/>
            </a:pPr>
            <a:fld id="{9A072858-1A5B-4EFC-A3C8-AD96BAFE102F}"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935875" y="1212067"/>
            <a:ext cx="5275500" cy="8548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Shape 7"/>
          <p:cNvSpPr txBox="1">
            <a:spLocks noGrp="1"/>
          </p:cNvSpPr>
          <p:nvPr>
            <p:ph type="body" idx="1"/>
          </p:nvPr>
        </p:nvSpPr>
        <p:spPr>
          <a:xfrm>
            <a:off x="2935875" y="2034344"/>
            <a:ext cx="5275500" cy="37148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Tree>
    <p:extLst>
      <p:ext uri="{BB962C8B-B14F-4D97-AF65-F5344CB8AC3E}">
        <p14:creationId xmlns:p14="http://schemas.microsoft.com/office/powerpoint/2010/main" val="375555030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18" Type="http://schemas.openxmlformats.org/officeDocument/2006/relationships/image" Target="../media/image44.png"/><Relationship Id="rId26" Type="http://schemas.openxmlformats.org/officeDocument/2006/relationships/image" Target="../media/image48.png"/><Relationship Id="rId3" Type="http://schemas.openxmlformats.org/officeDocument/2006/relationships/image" Target="../media/image32.jpeg"/><Relationship Id="rId21" Type="http://schemas.microsoft.com/office/2007/relationships/hdphoto" Target="../media/hdphoto6.wdp"/><Relationship Id="rId7" Type="http://schemas.microsoft.com/office/2007/relationships/hdphoto" Target="../media/hdphoto3.wdp"/><Relationship Id="rId12" Type="http://schemas.openxmlformats.org/officeDocument/2006/relationships/image" Target="../media/image39.jpeg"/><Relationship Id="rId17" Type="http://schemas.microsoft.com/office/2007/relationships/hdphoto" Target="../media/hdphoto4.wdp"/><Relationship Id="rId25" Type="http://schemas.microsoft.com/office/2007/relationships/hdphoto" Target="../media/hdphoto8.wdp"/><Relationship Id="rId2" Type="http://schemas.openxmlformats.org/officeDocument/2006/relationships/notesSlide" Target="../notesSlides/notesSlide14.xml"/><Relationship Id="rId16" Type="http://schemas.openxmlformats.org/officeDocument/2006/relationships/image" Target="../media/image43.jpeg"/><Relationship Id="rId20" Type="http://schemas.openxmlformats.org/officeDocument/2006/relationships/image" Target="../media/image45.png"/><Relationship Id="rId1" Type="http://schemas.openxmlformats.org/officeDocument/2006/relationships/slideLayout" Target="../slideLayouts/slideLayout18.xml"/><Relationship Id="rId6" Type="http://schemas.openxmlformats.org/officeDocument/2006/relationships/image" Target="../media/image34.png"/><Relationship Id="rId11" Type="http://schemas.openxmlformats.org/officeDocument/2006/relationships/image" Target="../media/image38.jpeg"/><Relationship Id="rId24" Type="http://schemas.openxmlformats.org/officeDocument/2006/relationships/image" Target="../media/image47.png"/><Relationship Id="rId5" Type="http://schemas.openxmlformats.org/officeDocument/2006/relationships/image" Target="../media/image33.jpeg"/><Relationship Id="rId15" Type="http://schemas.openxmlformats.org/officeDocument/2006/relationships/image" Target="../media/image42.jpeg"/><Relationship Id="rId23" Type="http://schemas.microsoft.com/office/2007/relationships/hdphoto" Target="../media/hdphoto7.wdp"/><Relationship Id="rId10" Type="http://schemas.openxmlformats.org/officeDocument/2006/relationships/image" Target="../media/image37.jpeg"/><Relationship Id="rId19"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36.jpeg"/><Relationship Id="rId14" Type="http://schemas.openxmlformats.org/officeDocument/2006/relationships/image" Target="../media/image41.jpeg"/><Relationship Id="rId22" Type="http://schemas.openxmlformats.org/officeDocument/2006/relationships/image" Target="../media/image46.png"/><Relationship Id="rId27" Type="http://schemas.microsoft.com/office/2007/relationships/hdphoto" Target="../media/hdphoto9.wdp"/></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56.jpeg"/><Relationship Id="rId4" Type="http://schemas.openxmlformats.org/officeDocument/2006/relationships/image" Target="../media/image55.jpe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57.jpeg"/></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59.jp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ctrTitle"/>
          </p:nvPr>
        </p:nvSpPr>
        <p:spPr/>
        <p:txBody>
          <a:bodyPr/>
          <a:lstStyle/>
          <a:p>
            <a:pPr eaLnBrk="1" hangingPunct="1"/>
            <a:endParaRPr kumimoji="0" lang="zh-TW" altLang="en-US" smtClean="0"/>
          </a:p>
        </p:txBody>
      </p:sp>
      <p:sp>
        <p:nvSpPr>
          <p:cNvPr id="3" name="副標題 2"/>
          <p:cNvSpPr>
            <a:spLocks noGrp="1"/>
          </p:cNvSpPr>
          <p:nvPr>
            <p:ph type="subTitle" idx="1"/>
          </p:nvPr>
        </p:nvSpPr>
        <p:spPr/>
        <p:txBody>
          <a:bodyPr rtlCol="0">
            <a:normAutofit/>
          </a:bodyPr>
          <a:lstStyle/>
          <a:p>
            <a:pPr eaLnBrk="1" fontAlgn="auto" hangingPunct="1">
              <a:spcAft>
                <a:spcPts val="0"/>
              </a:spcAft>
              <a:defRPr/>
            </a:pPr>
            <a:endParaRPr kumimoji="0" lang="zh-TW" altLang="en-US"/>
          </a:p>
        </p:txBody>
      </p:sp>
      <p:pic>
        <p:nvPicPr>
          <p:cNvPr id="3076" name="圖片 3"/>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標題 1"/>
          <p:cNvSpPr txBox="1">
            <a:spLocks/>
          </p:cNvSpPr>
          <p:nvPr/>
        </p:nvSpPr>
        <p:spPr bwMode="auto">
          <a:xfrm>
            <a:off x="2051721" y="3429003"/>
            <a:ext cx="5631845" cy="197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9pPr>
          </a:lstStyle>
          <a:p>
            <a:r>
              <a:rPr lang="zh-TW" altLang="en-US" sz="3600" b="1" dirty="0"/>
              <a:t>讓世界知道你是誰</a:t>
            </a:r>
            <a:r>
              <a:rPr lang="en-US" altLang="zh-TW" sz="3600" b="1" dirty="0" smtClean="0"/>
              <a:t>~</a:t>
            </a:r>
          </a:p>
          <a:p>
            <a:r>
              <a:rPr lang="zh-TW" altLang="en-US" sz="3600" b="1" dirty="0" smtClean="0"/>
              <a:t>「</a:t>
            </a:r>
            <a:r>
              <a:rPr lang="zh-TW" altLang="en-US" sz="3600" b="1" dirty="0"/>
              <a:t>給孩子一張出生紙」</a:t>
            </a:r>
            <a:endParaRPr lang="zh-TW" altLang="en-US" sz="3600" dirty="0">
              <a:latin typeface="+mn-ea"/>
              <a:ea typeface="+mn-ea"/>
            </a:endParaRPr>
          </a:p>
        </p:txBody>
      </p:sp>
      <p:sp>
        <p:nvSpPr>
          <p:cNvPr id="9" name="副標題 4"/>
          <p:cNvSpPr txBox="1">
            <a:spLocks/>
          </p:cNvSpPr>
          <p:nvPr/>
        </p:nvSpPr>
        <p:spPr bwMode="auto">
          <a:xfrm>
            <a:off x="1858633" y="5661248"/>
            <a:ext cx="651002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zh-TW" altLang="en-US" sz="2400" dirty="0" smtClean="0">
                <a:solidFill>
                  <a:schemeClr val="tx1">
                    <a:lumMod val="85000"/>
                    <a:lumOff val="15000"/>
                  </a:schemeClr>
                </a:solidFill>
                <a:latin typeface="+mn-ea"/>
                <a:cs typeface="+mj-cs"/>
              </a:rPr>
              <a:t>臺北市立大學附小</a:t>
            </a:r>
            <a:endParaRPr lang="en-US" altLang="zh-TW" sz="2400" dirty="0" smtClean="0">
              <a:solidFill>
                <a:schemeClr val="tx1">
                  <a:lumMod val="85000"/>
                  <a:lumOff val="15000"/>
                </a:schemeClr>
              </a:solidFill>
              <a:latin typeface="+mn-ea"/>
              <a:cs typeface="+mj-cs"/>
            </a:endParaRPr>
          </a:p>
          <a:p>
            <a:r>
              <a:rPr lang="zh-TW" altLang="en-US" sz="2400" dirty="0">
                <a:solidFill>
                  <a:schemeClr val="tx1">
                    <a:lumMod val="85000"/>
                    <a:lumOff val="15000"/>
                  </a:schemeClr>
                </a:solidFill>
                <a:latin typeface="+mn-ea"/>
                <a:cs typeface="+mj-cs"/>
              </a:rPr>
              <a:t>行動公民小組</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0" y="-5741"/>
            <a:ext cx="4572000" cy="1706549"/>
          </a:xfrm>
          <a:solidFill>
            <a:srgbClr val="FF99FF"/>
          </a:solidFill>
        </p:spPr>
        <p:txBody>
          <a:bodyPr>
            <a:noAutofit/>
          </a:bodyPr>
          <a:lstStyle/>
          <a:p>
            <a:r>
              <a:rPr lang="zh-TW" altLang="en-US" sz="5400" b="1" dirty="0"/>
              <a:t>認識桌遊設計</a:t>
            </a:r>
            <a:endParaRPr lang="zh-TW" altLang="en-US" sz="1600" dirty="0"/>
          </a:p>
        </p:txBody>
      </p:sp>
      <p:sp>
        <p:nvSpPr>
          <p:cNvPr id="4" name="Rectangle 2"/>
          <p:cNvSpPr>
            <a:spLocks noChangeArrowheads="1"/>
          </p:cNvSpPr>
          <p:nvPr/>
        </p:nvSpPr>
        <p:spPr bwMode="auto">
          <a:xfrm>
            <a:off x="0"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Rectangle 2"/>
          <p:cNvSpPr>
            <a:spLocks noChangeArrowheads="1"/>
          </p:cNvSpPr>
          <p:nvPr/>
        </p:nvSpPr>
        <p:spPr bwMode="auto">
          <a:xfrm>
            <a:off x="0"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3" name="文字方塊 2"/>
          <p:cNvSpPr txBox="1"/>
          <p:nvPr/>
        </p:nvSpPr>
        <p:spPr>
          <a:xfrm>
            <a:off x="380008" y="1897145"/>
            <a:ext cx="8532440" cy="1077218"/>
          </a:xfrm>
          <a:prstGeom prst="rect">
            <a:avLst/>
          </a:prstGeom>
          <a:noFill/>
        </p:spPr>
        <p:txBody>
          <a:bodyPr wrap="square" rtlCol="0">
            <a:spAutoFit/>
          </a:bodyPr>
          <a:lstStyle/>
          <a:p>
            <a:r>
              <a:rPr lang="zh-TW" altLang="en-US" sz="3200" dirty="0" smtClean="0">
                <a:latin typeface="+mn-ea"/>
                <a:ea typeface="+mn-ea"/>
              </a:rPr>
              <a:t>製作</a:t>
            </a:r>
            <a:r>
              <a:rPr lang="zh-TW" altLang="en-US" sz="3200" dirty="0">
                <a:latin typeface="+mn-ea"/>
                <a:ea typeface="+mn-ea"/>
              </a:rPr>
              <a:t>桌遊前</a:t>
            </a:r>
            <a:r>
              <a:rPr lang="zh-TW" altLang="en-US" sz="3200" dirty="0" smtClean="0">
                <a:latin typeface="+mn-ea"/>
                <a:ea typeface="+mn-ea"/>
              </a:rPr>
              <a:t>，先</a:t>
            </a:r>
            <a:r>
              <a:rPr lang="zh-TW" altLang="en-US" sz="3200" dirty="0">
                <a:latin typeface="+mn-ea"/>
                <a:ea typeface="+mn-ea"/>
              </a:rPr>
              <a:t>了解設計桌遊的要素及</a:t>
            </a:r>
            <a:r>
              <a:rPr lang="zh-TW" altLang="en-US" sz="3200" dirty="0" smtClean="0">
                <a:latin typeface="+mn-ea"/>
                <a:ea typeface="+mn-ea"/>
              </a:rPr>
              <a:t>注意事項，並思考如何將我們想傳達的內容融入桌遊</a:t>
            </a:r>
            <a:endParaRPr lang="zh-TW" altLang="en-US" sz="3200" dirty="0">
              <a:latin typeface="+mn-ea"/>
              <a:ea typeface="+mn-ea"/>
            </a:endParaRPr>
          </a:p>
        </p:txBody>
      </p:sp>
      <p:pic>
        <p:nvPicPr>
          <p:cNvPr id="5" name="圖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537014"/>
            <a:ext cx="4427984" cy="3320988"/>
          </a:xfrm>
          <a:prstGeom prst="rect">
            <a:avLst/>
          </a:prstGeom>
        </p:spPr>
      </p:pic>
      <p:pic>
        <p:nvPicPr>
          <p:cNvPr id="7" name="圖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6016" y="3537014"/>
            <a:ext cx="4427984" cy="3320988"/>
          </a:xfrm>
          <a:prstGeom prst="rect">
            <a:avLst/>
          </a:prstGeom>
        </p:spPr>
      </p:pic>
    </p:spTree>
    <p:extLst>
      <p:ext uri="{BB962C8B-B14F-4D97-AF65-F5344CB8AC3E}">
        <p14:creationId xmlns:p14="http://schemas.microsoft.com/office/powerpoint/2010/main" val="3668977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4734" y="1484785"/>
            <a:ext cx="8563733" cy="1280891"/>
          </a:xfrm>
        </p:spPr>
        <p:txBody>
          <a:bodyPr>
            <a:noAutofit/>
          </a:bodyPr>
          <a:lstStyle/>
          <a:p>
            <a:r>
              <a:rPr lang="zh-TW" altLang="en-US" sz="6000" b="1" dirty="0" smtClean="0"/>
              <a:t>真實</a:t>
            </a:r>
            <a:r>
              <a:rPr lang="zh-TW" altLang="en-US" sz="6000" b="1" dirty="0"/>
              <a:t>事件</a:t>
            </a:r>
            <a:r>
              <a:rPr lang="zh-TW" altLang="en-US" sz="6000" b="1" dirty="0" smtClean="0"/>
              <a:t>改編角色背景</a:t>
            </a:r>
            <a:r>
              <a:rPr lang="en-US" altLang="zh-TW" sz="6000" b="1" dirty="0" smtClean="0"/>
              <a:t/>
            </a:r>
            <a:br>
              <a:rPr lang="en-US" altLang="zh-TW" sz="6000" b="1" dirty="0" smtClean="0"/>
            </a:br>
            <a:r>
              <a:rPr lang="zh-TW" altLang="en-US" sz="3200" b="1" dirty="0"/>
              <a:t>融入身分證明的重要性</a:t>
            </a:r>
            <a:endParaRPr lang="zh-TW" altLang="en-US" sz="4000" dirty="0"/>
          </a:p>
        </p:txBody>
      </p:sp>
      <p:sp>
        <p:nvSpPr>
          <p:cNvPr id="4" name="Rectangle 2"/>
          <p:cNvSpPr>
            <a:spLocks noChangeArrowheads="1"/>
          </p:cNvSpPr>
          <p:nvPr/>
        </p:nvSpPr>
        <p:spPr bwMode="auto">
          <a:xfrm>
            <a:off x="0"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Rectangle 2"/>
          <p:cNvSpPr>
            <a:spLocks noChangeArrowheads="1"/>
          </p:cNvSpPr>
          <p:nvPr/>
        </p:nvSpPr>
        <p:spPr bwMode="auto">
          <a:xfrm>
            <a:off x="0"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127821" y="3023267"/>
            <a:ext cx="2868224" cy="38922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996045" y="3008527"/>
            <a:ext cx="3145740" cy="386914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0861" y="2996953"/>
            <a:ext cx="3248682" cy="3918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標題 1"/>
          <p:cNvSpPr txBox="1">
            <a:spLocks/>
          </p:cNvSpPr>
          <p:nvPr/>
        </p:nvSpPr>
        <p:spPr bwMode="auto">
          <a:xfrm>
            <a:off x="4572000" y="-5740"/>
            <a:ext cx="4572000" cy="1490525"/>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9pPr>
          </a:lstStyle>
          <a:p>
            <a:r>
              <a:rPr lang="zh-TW" altLang="en-US" sz="5400" b="1" dirty="0" smtClean="0"/>
              <a:t>蒐集真實背景</a:t>
            </a:r>
            <a:endParaRPr lang="zh-TW" altLang="en-US" sz="1600" dirty="0"/>
          </a:p>
        </p:txBody>
      </p:sp>
    </p:spTree>
    <p:extLst>
      <p:ext uri="{BB962C8B-B14F-4D97-AF65-F5344CB8AC3E}">
        <p14:creationId xmlns:p14="http://schemas.microsoft.com/office/powerpoint/2010/main" val="4181702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4734" y="1196752"/>
            <a:ext cx="8563733" cy="1872208"/>
          </a:xfrm>
        </p:spPr>
        <p:txBody>
          <a:bodyPr>
            <a:noAutofit/>
          </a:bodyPr>
          <a:lstStyle/>
          <a:p>
            <a:r>
              <a:rPr lang="zh-TW" altLang="en-US" sz="3600" b="1" dirty="0" smtClean="0"/>
              <a:t>我們</a:t>
            </a:r>
            <a:r>
              <a:rPr lang="en-US" altLang="zh-TW" sz="3600" b="1" dirty="0" smtClean="0"/>
              <a:t>6</a:t>
            </a:r>
            <a:r>
              <a:rPr lang="zh-TW" altLang="en-US" sz="3600" b="1" dirty="0" smtClean="0"/>
              <a:t>人親手</a:t>
            </a:r>
            <a:r>
              <a:rPr lang="zh-TW" altLang="en-US" sz="3600" b="1" dirty="0"/>
              <a:t>畫</a:t>
            </a:r>
            <a:r>
              <a:rPr lang="zh-TW" altLang="en-US" sz="3600" b="1" dirty="0" smtClean="0"/>
              <a:t>製遊戲底板</a:t>
            </a:r>
            <a:r>
              <a:rPr lang="zh-TW" altLang="en-US" sz="3600" b="1" dirty="0"/>
              <a:t>及</a:t>
            </a:r>
            <a:r>
              <a:rPr lang="zh-TW" altLang="en-US" sz="3600" b="1" dirty="0" smtClean="0"/>
              <a:t>卡牌，</a:t>
            </a:r>
            <a:r>
              <a:rPr lang="en-US" altLang="zh-TW" sz="3600" b="1" dirty="0" smtClean="0"/>
              <a:t/>
            </a:r>
            <a:br>
              <a:rPr lang="en-US" altLang="zh-TW" sz="3600" b="1" dirty="0" smtClean="0"/>
            </a:br>
            <a:r>
              <a:rPr lang="zh-TW" altLang="en-US" sz="3600" b="1" dirty="0" smtClean="0"/>
              <a:t>經歷多次討論修正，完成</a:t>
            </a:r>
            <a:r>
              <a:rPr lang="en-US" altLang="zh-TW" sz="3600" b="1" dirty="0" smtClean="0"/>
              <a:t>13</a:t>
            </a:r>
            <a:r>
              <a:rPr lang="zh-TW" altLang="en-US" sz="3600" b="1" dirty="0" smtClean="0"/>
              <a:t>張人物卡牌</a:t>
            </a:r>
            <a:endParaRPr lang="zh-TW" altLang="en-US" sz="3600" b="1" dirty="0"/>
          </a:p>
        </p:txBody>
      </p:sp>
      <p:sp>
        <p:nvSpPr>
          <p:cNvPr id="4" name="Rectangle 2"/>
          <p:cNvSpPr>
            <a:spLocks noChangeArrowheads="1"/>
          </p:cNvSpPr>
          <p:nvPr/>
        </p:nvSpPr>
        <p:spPr bwMode="auto">
          <a:xfrm>
            <a:off x="0"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Rectangle 2"/>
          <p:cNvSpPr>
            <a:spLocks noChangeArrowheads="1"/>
          </p:cNvSpPr>
          <p:nvPr/>
        </p:nvSpPr>
        <p:spPr bwMode="auto">
          <a:xfrm>
            <a:off x="0"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0" y="3901208"/>
            <a:ext cx="4283968" cy="29567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860032" y="3901208"/>
            <a:ext cx="4283968" cy="295679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群組 7"/>
          <p:cNvGrpSpPr/>
          <p:nvPr/>
        </p:nvGrpSpPr>
        <p:grpSpPr>
          <a:xfrm>
            <a:off x="1111043" y="2636912"/>
            <a:ext cx="6921917" cy="1065496"/>
            <a:chOff x="-8519886" y="6136245"/>
            <a:chExt cx="11939602" cy="1342448"/>
          </a:xfrm>
        </p:grpSpPr>
        <p:pic>
          <p:nvPicPr>
            <p:cNvPr id="9" name="圖片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0398" y="6230918"/>
              <a:ext cx="4180114" cy="1201963"/>
            </a:xfrm>
            <a:prstGeom prst="rect">
              <a:avLst/>
            </a:prstGeom>
          </p:spPr>
        </p:pic>
        <p:pic>
          <p:nvPicPr>
            <p:cNvPr id="10" name="圖片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91315" y="6185108"/>
              <a:ext cx="4130917" cy="1293585"/>
            </a:xfrm>
            <a:prstGeom prst="rect">
              <a:avLst/>
            </a:prstGeom>
          </p:spPr>
        </p:pic>
        <p:pic>
          <p:nvPicPr>
            <p:cNvPr id="11" name="圖片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19886" y="6136245"/>
              <a:ext cx="3628571" cy="1322737"/>
            </a:xfrm>
            <a:prstGeom prst="rect">
              <a:avLst/>
            </a:prstGeom>
          </p:spPr>
        </p:pic>
      </p:grpSp>
      <p:sp>
        <p:nvSpPr>
          <p:cNvPr id="12" name="標題 1"/>
          <p:cNvSpPr txBox="1">
            <a:spLocks/>
          </p:cNvSpPr>
          <p:nvPr/>
        </p:nvSpPr>
        <p:spPr bwMode="auto">
          <a:xfrm>
            <a:off x="4572000" y="-5740"/>
            <a:ext cx="4572000" cy="1202493"/>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9pPr>
          </a:lstStyle>
          <a:p>
            <a:r>
              <a:rPr lang="zh-TW" altLang="en-US" sz="5400" b="1" dirty="0"/>
              <a:t>開始</a:t>
            </a:r>
            <a:r>
              <a:rPr lang="zh-TW" altLang="en-US" sz="5400" b="1" dirty="0" smtClean="0"/>
              <a:t>進行設計</a:t>
            </a:r>
            <a:endParaRPr lang="zh-TW" altLang="en-US" sz="1600" dirty="0"/>
          </a:p>
        </p:txBody>
      </p:sp>
    </p:spTree>
    <p:extLst>
      <p:ext uri="{BB962C8B-B14F-4D97-AF65-F5344CB8AC3E}">
        <p14:creationId xmlns:p14="http://schemas.microsoft.com/office/powerpoint/2010/main" val="4274410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90135" y="1669743"/>
            <a:ext cx="8563733" cy="1446836"/>
          </a:xfrm>
        </p:spPr>
        <p:txBody>
          <a:bodyPr>
            <a:noAutofit/>
          </a:bodyPr>
          <a:lstStyle/>
          <a:p>
            <a:r>
              <a:rPr lang="zh-TW" altLang="en-US" sz="4000" b="1" dirty="0" smtClean="0"/>
              <a:t>資料</a:t>
            </a:r>
            <a:r>
              <a:rPr lang="zh-TW" altLang="en-US" sz="4000" b="1" dirty="0"/>
              <a:t>蒐集、規則</a:t>
            </a:r>
            <a:r>
              <a:rPr lang="zh-TW" altLang="en-US" sz="4000" b="1" dirty="0" smtClean="0"/>
              <a:t>設計</a:t>
            </a:r>
            <a:r>
              <a:rPr lang="en-US" altLang="zh-TW" sz="4000" b="1" dirty="0" smtClean="0"/>
              <a:t/>
            </a:r>
            <a:br>
              <a:rPr lang="en-US" altLang="zh-TW" sz="4000" b="1" dirty="0" smtClean="0"/>
            </a:br>
            <a:r>
              <a:rPr lang="zh-TW" altLang="en-US" sz="4000" b="1" dirty="0" smtClean="0"/>
              <a:t>繪圖</a:t>
            </a:r>
            <a:r>
              <a:rPr lang="zh-TW" altLang="en-US" sz="4000" b="1" dirty="0"/>
              <a:t>及</a:t>
            </a:r>
            <a:r>
              <a:rPr lang="zh-TW" altLang="en-US" sz="4000" b="1" dirty="0" smtClean="0"/>
              <a:t>定稿共花</a:t>
            </a:r>
            <a:r>
              <a:rPr lang="en-US" altLang="zh-TW" sz="4000" b="1" dirty="0" smtClean="0"/>
              <a:t>3</a:t>
            </a:r>
            <a:r>
              <a:rPr lang="zh-TW" altLang="en-US" sz="4000" b="1" dirty="0"/>
              <a:t>個月</a:t>
            </a:r>
            <a:endParaRPr lang="zh-TW" altLang="en-US" sz="4000" dirty="0"/>
          </a:p>
        </p:txBody>
      </p:sp>
      <p:sp>
        <p:nvSpPr>
          <p:cNvPr id="4" name="Rectangle 2"/>
          <p:cNvSpPr>
            <a:spLocks noChangeArrowheads="1"/>
          </p:cNvSpPr>
          <p:nvPr/>
        </p:nvSpPr>
        <p:spPr bwMode="auto">
          <a:xfrm>
            <a:off x="0"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Rectangle 2"/>
          <p:cNvSpPr>
            <a:spLocks noChangeArrowheads="1"/>
          </p:cNvSpPr>
          <p:nvPr/>
        </p:nvSpPr>
        <p:spPr bwMode="auto">
          <a:xfrm>
            <a:off x="0"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 y="3316596"/>
            <a:ext cx="4355976" cy="35414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788022" y="3316596"/>
            <a:ext cx="4355978" cy="3541405"/>
          </a:xfrm>
          <a:prstGeom prst="rect">
            <a:avLst/>
          </a:prstGeom>
          <a:noFill/>
          <a:extLst>
            <a:ext uri="{909E8E84-426E-40DD-AFC4-6F175D3DCCD1}">
              <a14:hiddenFill xmlns:a14="http://schemas.microsoft.com/office/drawing/2010/main">
                <a:solidFill>
                  <a:srgbClr val="FFFFFF"/>
                </a:solidFill>
              </a14:hiddenFill>
            </a:ext>
          </a:extLst>
        </p:spPr>
      </p:pic>
      <p:sp>
        <p:nvSpPr>
          <p:cNvPr id="8" name="標題 1"/>
          <p:cNvSpPr txBox="1">
            <a:spLocks/>
          </p:cNvSpPr>
          <p:nvPr/>
        </p:nvSpPr>
        <p:spPr bwMode="auto">
          <a:xfrm>
            <a:off x="4572000" y="-5741"/>
            <a:ext cx="4572000" cy="1634541"/>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9pPr>
          </a:lstStyle>
          <a:p>
            <a:r>
              <a:rPr lang="zh-TW" altLang="en-US" sz="5400" b="1" dirty="0" smtClean="0"/>
              <a:t>桌遊成品完成</a:t>
            </a:r>
            <a:endParaRPr lang="zh-TW" altLang="en-US" sz="1600" dirty="0"/>
          </a:p>
        </p:txBody>
      </p:sp>
    </p:spTree>
    <p:extLst>
      <p:ext uri="{BB962C8B-B14F-4D97-AF65-F5344CB8AC3E}">
        <p14:creationId xmlns:p14="http://schemas.microsoft.com/office/powerpoint/2010/main" val="407674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467544" y="2357505"/>
            <a:ext cx="8229600" cy="4525963"/>
          </a:xfrm>
        </p:spPr>
        <p:txBody>
          <a:bodyPr/>
          <a:lstStyle/>
          <a:p>
            <a:pPr marL="0" indent="0" algn="ctr">
              <a:buNone/>
            </a:pPr>
            <a:r>
              <a:rPr lang="zh-TW" altLang="en-US" sz="7200" b="1" dirty="0" smtClean="0"/>
              <a:t>小天使軍團工作坊後續行動</a:t>
            </a:r>
            <a:endParaRPr lang="zh-TW" altLang="en-US" sz="7200" b="1" dirty="0"/>
          </a:p>
        </p:txBody>
      </p:sp>
    </p:spTree>
    <p:extLst>
      <p:ext uri="{BB962C8B-B14F-4D97-AF65-F5344CB8AC3E}">
        <p14:creationId xmlns:p14="http://schemas.microsoft.com/office/powerpoint/2010/main" val="902230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41" name="Shape 341"/>
          <p:cNvSpPr/>
          <p:nvPr/>
        </p:nvSpPr>
        <p:spPr>
          <a:xfrm>
            <a:off x="1895325" y="3149400"/>
            <a:ext cx="419100" cy="559200"/>
          </a:xfrm>
          <a:prstGeom prst="donut">
            <a:avLst>
              <a:gd name="adj" fmla="val 24108"/>
            </a:avLst>
          </a:prstGeom>
          <a:solidFill>
            <a:srgbClr val="F8BB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343" name="Shape 343"/>
          <p:cNvSpPr/>
          <p:nvPr/>
        </p:nvSpPr>
        <p:spPr>
          <a:xfrm>
            <a:off x="4528853" y="2793697"/>
            <a:ext cx="465412" cy="624043"/>
          </a:xfrm>
          <a:prstGeom prst="donut">
            <a:avLst>
              <a:gd name="adj" fmla="val 24108"/>
            </a:avLst>
          </a:prstGeom>
          <a:solidFill>
            <a:srgbClr val="BBCD00">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344" name="Shape 344"/>
          <p:cNvSpPr/>
          <p:nvPr/>
        </p:nvSpPr>
        <p:spPr>
          <a:xfrm>
            <a:off x="6829275" y="3149400"/>
            <a:ext cx="419100" cy="559200"/>
          </a:xfrm>
          <a:prstGeom prst="donut">
            <a:avLst>
              <a:gd name="adj" fmla="val 24108"/>
            </a:avLst>
          </a:prstGeom>
          <a:solidFill>
            <a:srgbClr val="65BB48">
              <a:alpha val="8667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14" name="Shape 189"/>
          <p:cNvSpPr txBox="1">
            <a:spLocks/>
          </p:cNvSpPr>
          <p:nvPr/>
        </p:nvSpPr>
        <p:spPr>
          <a:xfrm>
            <a:off x="299144" y="692697"/>
            <a:ext cx="2304256" cy="148816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1pPr>
            <a:lvl2pPr marR="0" lvl="1"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2pPr>
            <a:lvl3pPr marR="0" lvl="2"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3pPr>
            <a:lvl4pPr marR="0" lvl="3"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4pPr>
            <a:lvl5pPr marR="0" lvl="4"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5pPr>
            <a:lvl6pPr marR="0" lvl="5"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6pPr>
            <a:lvl7pPr marR="0" lvl="6"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7pPr>
            <a:lvl8pPr marR="0" lvl="7"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8pPr>
            <a:lvl9pPr marR="0" lvl="8"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9pPr>
          </a:lstStyle>
          <a:p>
            <a:pPr algn="ctr" eaLnBrk="1" fontAlgn="auto" hangingPunct="1"/>
            <a:r>
              <a:rPr kumimoji="0" lang="zh-TW" altLang="en-US" sz="4000" b="1" kern="0" dirty="0">
                <a:solidFill>
                  <a:srgbClr val="002060"/>
                </a:solidFill>
                <a:latin typeface="微軟正黑體" panose="020B0604030504040204" pitchFamily="34" charset="-120"/>
                <a:ea typeface="微軟正黑體" panose="020B0604030504040204" pitchFamily="34" charset="-120"/>
              </a:rPr>
              <a:t>我們</a:t>
            </a:r>
            <a:r>
              <a:rPr kumimoji="0" lang="zh-TW" altLang="en-US" sz="4000" b="1" kern="0" dirty="0" smtClean="0">
                <a:solidFill>
                  <a:srgbClr val="002060"/>
                </a:solidFill>
                <a:latin typeface="微軟正黑體" panose="020B0604030504040204" pitchFamily="34" charset="-120"/>
                <a:ea typeface="微軟正黑體" panose="020B0604030504040204" pitchFamily="34" charset="-120"/>
              </a:rPr>
              <a:t>的</a:t>
            </a:r>
            <a:endParaRPr kumimoji="0" lang="en-US" altLang="zh-TW" sz="4000" b="1" kern="0" dirty="0" smtClean="0">
              <a:solidFill>
                <a:srgbClr val="002060"/>
              </a:solidFill>
              <a:latin typeface="微軟正黑體" panose="020B0604030504040204" pitchFamily="34" charset="-120"/>
              <a:ea typeface="微軟正黑體" panose="020B0604030504040204" pitchFamily="34" charset="-120"/>
            </a:endParaRPr>
          </a:p>
          <a:p>
            <a:pPr algn="ctr" eaLnBrk="1" fontAlgn="auto" hangingPunct="1"/>
            <a:r>
              <a:rPr kumimoji="0" lang="zh-TW" altLang="en-US" sz="4000" b="1" kern="0" dirty="0" smtClean="0">
                <a:solidFill>
                  <a:srgbClr val="002060"/>
                </a:solidFill>
                <a:latin typeface="微軟正黑體" panose="020B0604030504040204" pitchFamily="34" charset="-120"/>
                <a:ea typeface="微軟正黑體" panose="020B0604030504040204" pitchFamily="34" charset="-120"/>
              </a:rPr>
              <a:t>後續行動</a:t>
            </a:r>
            <a:endParaRPr kumimoji="0" lang="zh-TW" altLang="en-US" sz="4000" b="1" kern="0" dirty="0">
              <a:solidFill>
                <a:srgbClr val="002060"/>
              </a:solidFill>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5980390" y="217539"/>
            <a:ext cx="2912090" cy="1446550"/>
          </a:xfrm>
          <a:prstGeom prst="rect">
            <a:avLst/>
          </a:prstGeom>
          <a:solidFill>
            <a:srgbClr val="CCECFF"/>
          </a:solidFill>
        </p:spPr>
        <p:txBody>
          <a:bodyPr wrap="square" rtlCol="0">
            <a:spAutoFit/>
          </a:bodyPr>
          <a:lstStyle/>
          <a:p>
            <a:pPr algn="ctr" eaLnBrk="1" fontAlgn="auto" hangingPunct="1">
              <a:spcBef>
                <a:spcPts val="0"/>
              </a:spcBef>
              <a:spcAft>
                <a:spcPts val="0"/>
              </a:spcAft>
              <a:buClr>
                <a:srgbClr val="000000"/>
              </a:buClr>
              <a:buFont typeface="Arial"/>
              <a:buNone/>
            </a:pPr>
            <a:r>
              <a:rPr kumimoji="0" lang="zh-TW" altLang="en-US" sz="2200" b="1" kern="0" dirty="0">
                <a:solidFill>
                  <a:srgbClr val="FF0000"/>
                </a:solidFill>
                <a:latin typeface="微軟正黑體" panose="020B0604030504040204" pitchFamily="34" charset="-120"/>
                <a:ea typeface="微軟正黑體" panose="020B0604030504040204" pitchFamily="34" charset="-120"/>
                <a:cs typeface="Arial"/>
                <a:sym typeface="Arial"/>
              </a:rPr>
              <a:t>結合桌遊</a:t>
            </a:r>
            <a:r>
              <a:rPr kumimoji="0" lang="zh-TW" altLang="en-US" sz="2200" b="1" kern="0" dirty="0" smtClean="0">
                <a:solidFill>
                  <a:srgbClr val="FF0000"/>
                </a:solidFill>
                <a:latin typeface="微軟正黑體" panose="020B0604030504040204" pitchFamily="34" charset="-120"/>
                <a:ea typeface="微軟正黑體" panose="020B0604030504040204" pitchFamily="34" charset="-120"/>
                <a:cs typeface="Arial"/>
                <a:sym typeface="Arial"/>
              </a:rPr>
              <a:t>公司販售</a:t>
            </a:r>
            <a:endParaRPr kumimoji="0" lang="en-US" altLang="zh-TW" sz="2200" b="1" kern="0" dirty="0" smtClean="0">
              <a:solidFill>
                <a:srgbClr val="FF0000"/>
              </a:solidFill>
              <a:latin typeface="微軟正黑體" panose="020B0604030504040204" pitchFamily="34" charset="-120"/>
              <a:ea typeface="微軟正黑體" panose="020B0604030504040204" pitchFamily="34" charset="-120"/>
              <a:cs typeface="Arial"/>
              <a:sym typeface="Arial"/>
            </a:endParaRPr>
          </a:p>
          <a:p>
            <a:pPr algn="ctr" eaLnBrk="1" fontAlgn="auto" hangingPunct="1">
              <a:spcBef>
                <a:spcPts val="0"/>
              </a:spcBef>
              <a:spcAft>
                <a:spcPts val="0"/>
              </a:spcAft>
              <a:buClr>
                <a:srgbClr val="000000"/>
              </a:buClr>
              <a:buFont typeface="Arial"/>
              <a:buNone/>
            </a:pPr>
            <a:r>
              <a:rPr kumimoji="0" lang="zh-TW" altLang="en-US" sz="2200" b="1" kern="0" dirty="0" smtClean="0">
                <a:solidFill>
                  <a:srgbClr val="0070C0"/>
                </a:solidFill>
                <a:latin typeface="微軟正黑體" panose="020B0604030504040204" pitchFamily="34" charset="-120"/>
                <a:ea typeface="微軟正黑體" panose="020B0604030504040204" pitchFamily="34" charset="-120"/>
                <a:cs typeface="Arial"/>
                <a:sym typeface="Arial"/>
              </a:rPr>
              <a:t>訪問大</a:t>
            </a:r>
            <a:r>
              <a:rPr kumimoji="0" lang="zh-TW" altLang="en-US" sz="2200" b="1" kern="0" dirty="0">
                <a:solidFill>
                  <a:srgbClr val="0070C0"/>
                </a:solidFill>
                <a:latin typeface="微軟正黑體" panose="020B0604030504040204" pitchFamily="34" charset="-120"/>
                <a:ea typeface="微軟正黑體" panose="020B0604030504040204" pitchFamily="34" charset="-120"/>
                <a:cs typeface="Arial"/>
                <a:sym typeface="Arial"/>
              </a:rPr>
              <a:t>玩桌</a:t>
            </a:r>
            <a:r>
              <a:rPr kumimoji="0" lang="zh-TW" altLang="en-US" sz="2200" b="1" kern="0" dirty="0" smtClean="0">
                <a:solidFill>
                  <a:srgbClr val="0070C0"/>
                </a:solidFill>
                <a:latin typeface="微軟正黑體" panose="020B0604030504040204" pitchFamily="34" charset="-120"/>
                <a:ea typeface="微軟正黑體" panose="020B0604030504040204" pitchFamily="34" charset="-120"/>
                <a:cs typeface="Arial"/>
                <a:sym typeface="Arial"/>
              </a:rPr>
              <a:t>遊公司</a:t>
            </a:r>
            <a:endParaRPr kumimoji="0" lang="en-US" altLang="zh-TW" sz="2200" b="1" kern="0" dirty="0" smtClean="0">
              <a:solidFill>
                <a:srgbClr val="0070C0"/>
              </a:solidFill>
              <a:latin typeface="微軟正黑體" panose="020B0604030504040204" pitchFamily="34" charset="-120"/>
              <a:ea typeface="微軟正黑體" panose="020B0604030504040204" pitchFamily="34" charset="-120"/>
              <a:cs typeface="Arial"/>
              <a:sym typeface="Arial"/>
            </a:endParaRPr>
          </a:p>
          <a:p>
            <a:pPr algn="ctr" eaLnBrk="1" fontAlgn="auto" hangingPunct="1">
              <a:spcBef>
                <a:spcPts val="0"/>
              </a:spcBef>
              <a:spcAft>
                <a:spcPts val="0"/>
              </a:spcAft>
              <a:buClr>
                <a:srgbClr val="000000"/>
              </a:buClr>
              <a:buFont typeface="Arial"/>
              <a:buNone/>
            </a:pPr>
            <a:r>
              <a:rPr kumimoji="0" lang="zh-TW" altLang="en-US" sz="2200" b="1" kern="0" dirty="0" smtClean="0">
                <a:solidFill>
                  <a:srgbClr val="0070C0"/>
                </a:solidFill>
                <a:latin typeface="微軟正黑體" panose="020B0604030504040204" pitchFamily="34" charset="-120"/>
                <a:ea typeface="微軟正黑體" panose="020B0604030504040204" pitchFamily="34" charset="-120"/>
                <a:cs typeface="Arial"/>
                <a:sym typeface="Arial"/>
              </a:rPr>
              <a:t>執行長</a:t>
            </a:r>
            <a:r>
              <a:rPr kumimoji="0" lang="en-US" altLang="zh-TW" sz="2200" b="1" kern="0" dirty="0" smtClean="0">
                <a:solidFill>
                  <a:srgbClr val="0070C0"/>
                </a:solidFill>
                <a:latin typeface="微軟正黑體" panose="020B0604030504040204" pitchFamily="34" charset="-120"/>
                <a:ea typeface="微軟正黑體" panose="020B0604030504040204" pitchFamily="34" charset="-120"/>
                <a:cs typeface="Arial"/>
                <a:sym typeface="Arial"/>
              </a:rPr>
              <a:t>-</a:t>
            </a:r>
            <a:r>
              <a:rPr kumimoji="0" lang="zh-TW" altLang="en-US" sz="2200" b="1" kern="0" dirty="0" smtClean="0">
                <a:solidFill>
                  <a:srgbClr val="0070C0"/>
                </a:solidFill>
                <a:latin typeface="微軟正黑體" panose="020B0604030504040204" pitchFamily="34" charset="-120"/>
                <a:ea typeface="微軟正黑體" panose="020B0604030504040204" pitchFamily="34" charset="-120"/>
                <a:cs typeface="Arial"/>
                <a:sym typeface="Arial"/>
              </a:rPr>
              <a:t>楊東岳先生</a:t>
            </a:r>
            <a:endParaRPr kumimoji="0" lang="en-US" altLang="zh-TW" sz="2200" b="1" kern="0" dirty="0" smtClean="0">
              <a:solidFill>
                <a:srgbClr val="0070C0"/>
              </a:solidFill>
              <a:latin typeface="微軟正黑體" panose="020B0604030504040204" pitchFamily="34" charset="-120"/>
              <a:ea typeface="微軟正黑體" panose="020B0604030504040204" pitchFamily="34" charset="-120"/>
              <a:cs typeface="Arial"/>
              <a:sym typeface="Arial"/>
            </a:endParaRPr>
          </a:p>
          <a:p>
            <a:pPr algn="ctr" eaLnBrk="1" fontAlgn="auto" hangingPunct="1">
              <a:spcBef>
                <a:spcPts val="0"/>
              </a:spcBef>
              <a:spcAft>
                <a:spcPts val="0"/>
              </a:spcAft>
              <a:buClr>
                <a:srgbClr val="000000"/>
              </a:buClr>
              <a:buFont typeface="Arial"/>
              <a:buNone/>
            </a:pPr>
            <a:r>
              <a:rPr kumimoji="0" lang="zh-TW" altLang="en-US" sz="2200" b="1" kern="0" dirty="0">
                <a:solidFill>
                  <a:srgbClr val="0070C0"/>
                </a:solidFill>
                <a:latin typeface="微軟正黑體" panose="020B0604030504040204" pitchFamily="34" charset="-120"/>
                <a:ea typeface="微軟正黑體" panose="020B0604030504040204" pitchFamily="34" charset="-120"/>
                <a:cs typeface="Arial"/>
                <a:sym typeface="Arial"/>
              </a:rPr>
              <a:t>希望</a:t>
            </a:r>
            <a:r>
              <a:rPr kumimoji="0" lang="zh-TW" altLang="en-US" sz="2200" b="1" kern="0" dirty="0" smtClean="0">
                <a:solidFill>
                  <a:srgbClr val="0070C0"/>
                </a:solidFill>
                <a:latin typeface="微軟正黑體" panose="020B0604030504040204" pitchFamily="34" charset="-120"/>
                <a:ea typeface="微軟正黑體" panose="020B0604030504040204" pitchFamily="34" charset="-120"/>
                <a:cs typeface="Arial"/>
                <a:sym typeface="Arial"/>
              </a:rPr>
              <a:t>可以上市</a:t>
            </a:r>
            <a:endParaRPr kumimoji="0" lang="en-US" altLang="zh-TW" sz="2200" b="1" kern="0" dirty="0" smtClean="0">
              <a:solidFill>
                <a:srgbClr val="0070C0"/>
              </a:solidFill>
              <a:latin typeface="微軟正黑體" panose="020B0604030504040204" pitchFamily="34" charset="-120"/>
              <a:ea typeface="微軟正黑體" panose="020B0604030504040204" pitchFamily="34" charset="-120"/>
              <a:cs typeface="Arial"/>
              <a:sym typeface="Arial"/>
            </a:endParaRPr>
          </a:p>
        </p:txBody>
      </p:sp>
      <p:sp>
        <p:nvSpPr>
          <p:cNvPr id="9" name="文字方塊 8"/>
          <p:cNvSpPr txBox="1"/>
          <p:nvPr/>
        </p:nvSpPr>
        <p:spPr>
          <a:xfrm>
            <a:off x="6198031" y="5014528"/>
            <a:ext cx="2808312" cy="1446550"/>
          </a:xfrm>
          <a:prstGeom prst="rect">
            <a:avLst/>
          </a:prstGeom>
          <a:solidFill>
            <a:srgbClr val="CCECFF"/>
          </a:solidFill>
        </p:spPr>
        <p:txBody>
          <a:bodyPr wrap="square" rtlCol="0">
            <a:spAutoFit/>
          </a:bodyPr>
          <a:lstStyle/>
          <a:p>
            <a:pPr algn="ctr" eaLnBrk="1" fontAlgn="auto" hangingPunct="1">
              <a:spcBef>
                <a:spcPts val="0"/>
              </a:spcBef>
              <a:spcAft>
                <a:spcPts val="0"/>
              </a:spcAft>
              <a:buClr>
                <a:srgbClr val="000000"/>
              </a:buClr>
              <a:buFont typeface="Arial"/>
              <a:buNone/>
            </a:pPr>
            <a:r>
              <a:rPr kumimoji="0" lang="zh-TW" altLang="en-US" sz="2200" b="1" kern="0" dirty="0" smtClean="0">
                <a:solidFill>
                  <a:srgbClr val="FF0000"/>
                </a:solidFill>
                <a:latin typeface="微軟正黑體" panose="020B0604030504040204" pitchFamily="34" charset="-120"/>
                <a:ea typeface="微軟正黑體" panose="020B0604030504040204" pitchFamily="34" charset="-120"/>
                <a:cs typeface="Arial"/>
                <a:sym typeface="Arial"/>
              </a:rPr>
              <a:t>製作感謝狀給捐款者</a:t>
            </a:r>
            <a:endParaRPr kumimoji="0" lang="en-US" altLang="zh-TW" sz="2200" b="1" kern="0" dirty="0" smtClean="0">
              <a:solidFill>
                <a:srgbClr val="FF0000"/>
              </a:solidFill>
              <a:latin typeface="微軟正黑體" panose="020B0604030504040204" pitchFamily="34" charset="-120"/>
              <a:ea typeface="微軟正黑體" panose="020B0604030504040204" pitchFamily="34" charset="-120"/>
              <a:cs typeface="Arial"/>
              <a:sym typeface="Arial"/>
            </a:endParaRPr>
          </a:p>
          <a:p>
            <a:pPr algn="ctr" eaLnBrk="1" fontAlgn="auto" hangingPunct="1">
              <a:spcBef>
                <a:spcPts val="0"/>
              </a:spcBef>
              <a:spcAft>
                <a:spcPts val="0"/>
              </a:spcAft>
              <a:buClr>
                <a:srgbClr val="000000"/>
              </a:buClr>
              <a:buFont typeface="Arial"/>
              <a:buNone/>
            </a:pPr>
            <a:r>
              <a:rPr kumimoji="0" lang="en-US" altLang="zh-TW" sz="2200" b="1" kern="0" dirty="0" smtClean="0">
                <a:solidFill>
                  <a:srgbClr val="0070C0"/>
                </a:solidFill>
                <a:latin typeface="微軟正黑體" panose="020B0604030504040204" pitchFamily="34" charset="-120"/>
                <a:ea typeface="微軟正黑體" panose="020B0604030504040204" pitchFamily="34" charset="-120"/>
                <a:cs typeface="Arial"/>
                <a:sym typeface="Arial"/>
              </a:rPr>
              <a:t>1.</a:t>
            </a:r>
            <a:r>
              <a:rPr kumimoji="0" lang="zh-TW" altLang="en-US" sz="2200" b="1" kern="0" dirty="0" smtClean="0">
                <a:solidFill>
                  <a:srgbClr val="0070C0"/>
                </a:solidFill>
                <a:latin typeface="微軟正黑體" panose="020B0604030504040204" pitchFamily="34" charset="-120"/>
                <a:ea typeface="微軟正黑體" panose="020B0604030504040204" pitchFamily="34" charset="-120"/>
                <a:cs typeface="Arial"/>
                <a:sym typeface="Arial"/>
              </a:rPr>
              <a:t>師長</a:t>
            </a:r>
            <a:endParaRPr kumimoji="0" lang="en-US" altLang="zh-TW" sz="2200" b="1" kern="0" dirty="0" smtClean="0">
              <a:solidFill>
                <a:srgbClr val="0070C0"/>
              </a:solidFill>
              <a:latin typeface="微軟正黑體" panose="020B0604030504040204" pitchFamily="34" charset="-120"/>
              <a:ea typeface="微軟正黑體" panose="020B0604030504040204" pitchFamily="34" charset="-120"/>
              <a:cs typeface="Arial"/>
              <a:sym typeface="Arial"/>
            </a:endParaRPr>
          </a:p>
          <a:p>
            <a:pPr algn="ctr" eaLnBrk="1" fontAlgn="auto" hangingPunct="1">
              <a:spcBef>
                <a:spcPts val="0"/>
              </a:spcBef>
              <a:spcAft>
                <a:spcPts val="0"/>
              </a:spcAft>
              <a:buClr>
                <a:srgbClr val="000000"/>
              </a:buClr>
              <a:buFont typeface="Arial"/>
              <a:buNone/>
            </a:pPr>
            <a:r>
              <a:rPr kumimoji="0" lang="en-US" altLang="zh-TW" sz="2200" b="1" kern="0" dirty="0" smtClean="0">
                <a:solidFill>
                  <a:srgbClr val="0070C0"/>
                </a:solidFill>
                <a:latin typeface="微軟正黑體" panose="020B0604030504040204" pitchFamily="34" charset="-120"/>
                <a:ea typeface="微軟正黑體" panose="020B0604030504040204" pitchFamily="34" charset="-120"/>
                <a:cs typeface="Arial"/>
                <a:sym typeface="Arial"/>
              </a:rPr>
              <a:t>2.</a:t>
            </a:r>
            <a:r>
              <a:rPr kumimoji="0" lang="zh-TW" altLang="en-US" sz="2200" b="1" kern="0" dirty="0" smtClean="0">
                <a:solidFill>
                  <a:srgbClr val="0070C0"/>
                </a:solidFill>
                <a:latin typeface="微軟正黑體" panose="020B0604030504040204" pitchFamily="34" charset="-120"/>
                <a:ea typeface="微軟正黑體" panose="020B0604030504040204" pitchFamily="34" charset="-120"/>
                <a:cs typeface="Arial"/>
                <a:sym typeface="Arial"/>
              </a:rPr>
              <a:t>同學</a:t>
            </a:r>
            <a:endParaRPr kumimoji="0" lang="en-US" altLang="zh-TW" sz="2200" b="1" kern="0" dirty="0" smtClean="0">
              <a:solidFill>
                <a:srgbClr val="0070C0"/>
              </a:solidFill>
              <a:latin typeface="微軟正黑體" panose="020B0604030504040204" pitchFamily="34" charset="-120"/>
              <a:ea typeface="微軟正黑體" panose="020B0604030504040204" pitchFamily="34" charset="-120"/>
              <a:cs typeface="Arial"/>
              <a:sym typeface="Arial"/>
            </a:endParaRPr>
          </a:p>
          <a:p>
            <a:pPr algn="ctr" eaLnBrk="1" fontAlgn="auto" hangingPunct="1">
              <a:spcBef>
                <a:spcPts val="0"/>
              </a:spcBef>
              <a:spcAft>
                <a:spcPts val="0"/>
              </a:spcAft>
              <a:buClr>
                <a:srgbClr val="000000"/>
              </a:buClr>
              <a:buFont typeface="Arial"/>
              <a:buNone/>
            </a:pPr>
            <a:r>
              <a:rPr kumimoji="0" lang="en-US" altLang="zh-TW" sz="2200" b="1" kern="0" dirty="0" smtClean="0">
                <a:solidFill>
                  <a:srgbClr val="0070C0"/>
                </a:solidFill>
                <a:latin typeface="微軟正黑體" panose="020B0604030504040204" pitchFamily="34" charset="-120"/>
                <a:ea typeface="微軟正黑體" panose="020B0604030504040204" pitchFamily="34" charset="-120"/>
                <a:cs typeface="Arial"/>
                <a:sym typeface="Arial"/>
              </a:rPr>
              <a:t>3.</a:t>
            </a:r>
            <a:r>
              <a:rPr kumimoji="0" lang="zh-TW" altLang="en-US" sz="2200" b="1" kern="0" dirty="0" smtClean="0">
                <a:solidFill>
                  <a:srgbClr val="0070C0"/>
                </a:solidFill>
                <a:latin typeface="微軟正黑體" panose="020B0604030504040204" pitchFamily="34" charset="-120"/>
                <a:ea typeface="微軟正黑體" panose="020B0604030504040204" pitchFamily="34" charset="-120"/>
                <a:cs typeface="Arial"/>
                <a:sym typeface="Arial"/>
              </a:rPr>
              <a:t>校外人士</a:t>
            </a:r>
            <a:endParaRPr kumimoji="0" lang="en-US" altLang="zh-TW" sz="2200" b="1" kern="0" dirty="0">
              <a:solidFill>
                <a:srgbClr val="0070C0"/>
              </a:solidFill>
              <a:latin typeface="微軟正黑體" panose="020B0604030504040204" pitchFamily="34" charset="-120"/>
              <a:ea typeface="微軟正黑體" panose="020B0604030504040204" pitchFamily="34" charset="-120"/>
              <a:cs typeface="Arial"/>
              <a:sym typeface="Arial"/>
            </a:endParaRPr>
          </a:p>
        </p:txBody>
      </p:sp>
      <p:sp>
        <p:nvSpPr>
          <p:cNvPr id="11" name="文字方塊 10"/>
          <p:cNvSpPr txBox="1"/>
          <p:nvPr/>
        </p:nvSpPr>
        <p:spPr>
          <a:xfrm>
            <a:off x="539552" y="5106862"/>
            <a:ext cx="2837093" cy="1446550"/>
          </a:xfrm>
          <a:prstGeom prst="rect">
            <a:avLst/>
          </a:prstGeom>
          <a:solidFill>
            <a:srgbClr val="CCECFF"/>
          </a:solidFill>
        </p:spPr>
        <p:txBody>
          <a:bodyPr wrap="square" rtlCol="0">
            <a:spAutoFit/>
          </a:bodyPr>
          <a:lstStyle/>
          <a:p>
            <a:pPr algn="ctr" eaLnBrk="1" fontAlgn="auto" hangingPunct="1">
              <a:spcBef>
                <a:spcPts val="0"/>
              </a:spcBef>
              <a:spcAft>
                <a:spcPts val="0"/>
              </a:spcAft>
              <a:buClr>
                <a:srgbClr val="000000"/>
              </a:buClr>
              <a:buFont typeface="Arial"/>
              <a:buNone/>
            </a:pPr>
            <a:r>
              <a:rPr kumimoji="0" lang="zh-TW" altLang="en-US" sz="2200" b="1" kern="0" dirty="0">
                <a:solidFill>
                  <a:srgbClr val="FF0000"/>
                </a:solidFill>
                <a:latin typeface="微軟正黑體" panose="020B0604030504040204" pitchFamily="34" charset="-120"/>
                <a:ea typeface="微軟正黑體" panose="020B0604030504040204" pitchFamily="34" charset="-120"/>
                <a:cs typeface="Arial"/>
                <a:sym typeface="Arial"/>
              </a:rPr>
              <a:t>推廣與</a:t>
            </a:r>
            <a:r>
              <a:rPr kumimoji="0" lang="zh-TW" altLang="en-US" sz="2200" b="1" kern="0" dirty="0" smtClean="0">
                <a:solidFill>
                  <a:srgbClr val="FF0000"/>
                </a:solidFill>
                <a:latin typeface="微軟正黑體" panose="020B0604030504040204" pitchFamily="34" charset="-120"/>
                <a:ea typeface="微軟正黑體" panose="020B0604030504040204" pitchFamily="34" charset="-120"/>
                <a:cs typeface="Arial"/>
                <a:sym typeface="Arial"/>
              </a:rPr>
              <a:t>調查</a:t>
            </a:r>
            <a:endParaRPr kumimoji="0" lang="en-US" altLang="zh-TW" sz="2200" b="1" kern="0" dirty="0">
              <a:solidFill>
                <a:srgbClr val="FF0000"/>
              </a:solidFill>
              <a:latin typeface="微軟正黑體" panose="020B0604030504040204" pitchFamily="34" charset="-120"/>
              <a:ea typeface="微軟正黑體" panose="020B0604030504040204" pitchFamily="34" charset="-120"/>
              <a:cs typeface="Arial"/>
              <a:sym typeface="Arial"/>
            </a:endParaRPr>
          </a:p>
          <a:p>
            <a:pPr algn="ctr" eaLnBrk="1" fontAlgn="auto" hangingPunct="1">
              <a:spcBef>
                <a:spcPts val="0"/>
              </a:spcBef>
              <a:spcAft>
                <a:spcPts val="0"/>
              </a:spcAft>
              <a:buClr>
                <a:srgbClr val="000000"/>
              </a:buClr>
              <a:buFont typeface="Arial"/>
              <a:buNone/>
            </a:pPr>
            <a:r>
              <a:rPr kumimoji="0" lang="en-US" altLang="zh-TW" sz="2200" b="1" kern="0" dirty="0" smtClean="0">
                <a:solidFill>
                  <a:srgbClr val="0070C0"/>
                </a:solidFill>
                <a:latin typeface="微軟正黑體" panose="020B0604030504040204" pitchFamily="34" charset="-120"/>
                <a:ea typeface="微軟正黑體" panose="020B0604030504040204" pitchFamily="34" charset="-120"/>
                <a:cs typeface="Arial"/>
                <a:sym typeface="Arial"/>
              </a:rPr>
              <a:t>1</a:t>
            </a:r>
            <a:r>
              <a:rPr kumimoji="0" lang="en-US" altLang="zh-TW" sz="2200" b="1" kern="0" dirty="0">
                <a:solidFill>
                  <a:srgbClr val="0070C0"/>
                </a:solidFill>
                <a:latin typeface="微軟正黑體" panose="020B0604030504040204" pitchFamily="34" charset="-120"/>
                <a:ea typeface="微軟正黑體" panose="020B0604030504040204" pitchFamily="34" charset="-120"/>
                <a:cs typeface="Arial"/>
                <a:sym typeface="Arial"/>
              </a:rPr>
              <a:t>.</a:t>
            </a:r>
            <a:r>
              <a:rPr kumimoji="0" lang="zh-TW" altLang="en-US" sz="2200" b="1" kern="0" dirty="0" smtClean="0">
                <a:solidFill>
                  <a:srgbClr val="0070C0"/>
                </a:solidFill>
                <a:latin typeface="微軟正黑體" panose="020B0604030504040204" pitchFamily="34" charset="-120"/>
                <a:ea typeface="微軟正黑體" panose="020B0604030504040204" pitchFamily="34" charset="-120"/>
                <a:cs typeface="Arial"/>
                <a:sym typeface="Arial"/>
              </a:rPr>
              <a:t>入</a:t>
            </a:r>
            <a:r>
              <a:rPr kumimoji="0" lang="zh-TW" altLang="en-US" sz="2200" b="1" kern="0" dirty="0">
                <a:solidFill>
                  <a:srgbClr val="0070C0"/>
                </a:solidFill>
                <a:latin typeface="微軟正黑體" panose="020B0604030504040204" pitchFamily="34" charset="-120"/>
                <a:ea typeface="微軟正黑體" panose="020B0604030504040204" pitchFamily="34" charset="-120"/>
                <a:cs typeface="Arial"/>
                <a:sym typeface="Arial"/>
              </a:rPr>
              <a:t>班推廣桌遊</a:t>
            </a:r>
            <a:endParaRPr kumimoji="0" lang="en-US" altLang="zh-TW" sz="2200" b="1" kern="0" dirty="0">
              <a:solidFill>
                <a:srgbClr val="0070C0"/>
              </a:solidFill>
              <a:latin typeface="微軟正黑體" panose="020B0604030504040204" pitchFamily="34" charset="-120"/>
              <a:ea typeface="微軟正黑體" panose="020B0604030504040204" pitchFamily="34" charset="-120"/>
              <a:cs typeface="Arial"/>
              <a:sym typeface="Arial"/>
            </a:endParaRPr>
          </a:p>
          <a:p>
            <a:pPr algn="ctr" eaLnBrk="1" fontAlgn="auto" hangingPunct="1">
              <a:spcBef>
                <a:spcPts val="0"/>
              </a:spcBef>
              <a:spcAft>
                <a:spcPts val="0"/>
              </a:spcAft>
              <a:buClr>
                <a:srgbClr val="000000"/>
              </a:buClr>
              <a:buFont typeface="Arial"/>
              <a:buNone/>
            </a:pPr>
            <a:r>
              <a:rPr kumimoji="0" lang="en-US" altLang="zh-TW" sz="2200" b="1" kern="0" dirty="0" smtClean="0">
                <a:solidFill>
                  <a:srgbClr val="0070C0"/>
                </a:solidFill>
                <a:latin typeface="微軟正黑體" panose="020B0604030504040204" pitchFamily="34" charset="-120"/>
                <a:ea typeface="微軟正黑體" panose="020B0604030504040204" pitchFamily="34" charset="-120"/>
                <a:cs typeface="Arial"/>
                <a:sym typeface="Arial"/>
              </a:rPr>
              <a:t>2</a:t>
            </a:r>
            <a:r>
              <a:rPr kumimoji="0" lang="en-US" altLang="zh-TW" sz="2200" b="1" kern="0" dirty="0">
                <a:solidFill>
                  <a:srgbClr val="0070C0"/>
                </a:solidFill>
                <a:latin typeface="微軟正黑體" panose="020B0604030504040204" pitchFamily="34" charset="-120"/>
                <a:ea typeface="微軟正黑體" panose="020B0604030504040204" pitchFamily="34" charset="-120"/>
                <a:cs typeface="Arial"/>
                <a:sym typeface="Arial"/>
              </a:rPr>
              <a:t>.</a:t>
            </a:r>
            <a:r>
              <a:rPr kumimoji="0" lang="zh-TW" altLang="en-US" sz="2200" b="1" kern="0" dirty="0" smtClean="0">
                <a:solidFill>
                  <a:srgbClr val="0070C0"/>
                </a:solidFill>
                <a:latin typeface="微軟正黑體" panose="020B0604030504040204" pitchFamily="34" charset="-120"/>
                <a:ea typeface="微軟正黑體" panose="020B0604030504040204" pitchFamily="34" charset="-120"/>
                <a:cs typeface="Arial"/>
                <a:sym typeface="Arial"/>
              </a:rPr>
              <a:t>玩家</a:t>
            </a:r>
            <a:r>
              <a:rPr kumimoji="0" lang="zh-TW" altLang="en-US" sz="2200" b="1" kern="0" dirty="0">
                <a:solidFill>
                  <a:srgbClr val="0070C0"/>
                </a:solidFill>
                <a:latin typeface="微軟正黑體" panose="020B0604030504040204" pitchFamily="34" charset="-120"/>
                <a:ea typeface="微軟正黑體" panose="020B0604030504040204" pitchFamily="34" charset="-120"/>
                <a:cs typeface="Arial"/>
                <a:sym typeface="Arial"/>
              </a:rPr>
              <a:t>問卷調查</a:t>
            </a:r>
            <a:endParaRPr kumimoji="0" lang="en-US" altLang="zh-TW" sz="2200" b="1" kern="0" dirty="0">
              <a:solidFill>
                <a:srgbClr val="0070C0"/>
              </a:solidFill>
              <a:latin typeface="微軟正黑體" panose="020B0604030504040204" pitchFamily="34" charset="-120"/>
              <a:ea typeface="微軟正黑體" panose="020B0604030504040204" pitchFamily="34" charset="-120"/>
              <a:cs typeface="Arial"/>
              <a:sym typeface="Arial"/>
            </a:endParaRPr>
          </a:p>
          <a:p>
            <a:pPr algn="ctr" eaLnBrk="1" fontAlgn="auto" hangingPunct="1">
              <a:spcBef>
                <a:spcPts val="0"/>
              </a:spcBef>
              <a:spcAft>
                <a:spcPts val="0"/>
              </a:spcAft>
              <a:buClr>
                <a:srgbClr val="000000"/>
              </a:buClr>
              <a:buFont typeface="Arial"/>
              <a:buNone/>
            </a:pPr>
            <a:r>
              <a:rPr kumimoji="0" lang="en-US" altLang="zh-TW" sz="2200" b="1" kern="0" dirty="0" smtClean="0">
                <a:solidFill>
                  <a:srgbClr val="0070C0"/>
                </a:solidFill>
                <a:latin typeface="微軟正黑體" panose="020B0604030504040204" pitchFamily="34" charset="-120"/>
                <a:ea typeface="微軟正黑體" panose="020B0604030504040204" pitchFamily="34" charset="-120"/>
                <a:cs typeface="Arial"/>
                <a:sym typeface="Arial"/>
              </a:rPr>
              <a:t>3</a:t>
            </a:r>
            <a:r>
              <a:rPr kumimoji="0" lang="en-US" altLang="zh-TW" sz="2200" b="1" kern="0" dirty="0">
                <a:solidFill>
                  <a:srgbClr val="0070C0"/>
                </a:solidFill>
                <a:latin typeface="微軟正黑體" panose="020B0604030504040204" pitchFamily="34" charset="-120"/>
                <a:ea typeface="微軟正黑體" panose="020B0604030504040204" pitchFamily="34" charset="-120"/>
                <a:cs typeface="Arial"/>
                <a:sym typeface="Arial"/>
              </a:rPr>
              <a:t>.</a:t>
            </a:r>
            <a:r>
              <a:rPr kumimoji="0" lang="zh-TW" altLang="en-US" sz="2200" b="1" kern="0" dirty="0" smtClean="0">
                <a:solidFill>
                  <a:srgbClr val="0070C0"/>
                </a:solidFill>
                <a:latin typeface="微軟正黑體" panose="020B0604030504040204" pitchFamily="34" charset="-120"/>
                <a:ea typeface="微軟正黑體" panose="020B0604030504040204" pitchFamily="34" charset="-120"/>
                <a:cs typeface="Arial"/>
                <a:sym typeface="Arial"/>
              </a:rPr>
              <a:t>專家</a:t>
            </a:r>
            <a:r>
              <a:rPr kumimoji="0" lang="zh-TW" altLang="en-US" sz="2200" b="1" kern="0" dirty="0">
                <a:solidFill>
                  <a:srgbClr val="0070C0"/>
                </a:solidFill>
                <a:latin typeface="微軟正黑體" panose="020B0604030504040204" pitchFamily="34" charset="-120"/>
                <a:ea typeface="微軟正黑體" panose="020B0604030504040204" pitchFamily="34" charset="-120"/>
                <a:cs typeface="Arial"/>
                <a:sym typeface="Arial"/>
              </a:rPr>
              <a:t>評分與建議</a:t>
            </a:r>
            <a:endParaRPr kumimoji="0" lang="en-US" altLang="zh-TW" sz="2200" b="1" kern="0" dirty="0">
              <a:solidFill>
                <a:srgbClr val="0070C0"/>
              </a:solidFill>
              <a:latin typeface="微軟正黑體" panose="020B0604030504040204" pitchFamily="34" charset="-120"/>
              <a:ea typeface="微軟正黑體" panose="020B0604030504040204" pitchFamily="34" charset="-120"/>
              <a:cs typeface="Arial"/>
              <a:sym typeface="Arial"/>
            </a:endParaRPr>
          </a:p>
        </p:txBody>
      </p:sp>
      <p:sp>
        <p:nvSpPr>
          <p:cNvPr id="20" name="文字方塊 19"/>
          <p:cNvSpPr txBox="1"/>
          <p:nvPr/>
        </p:nvSpPr>
        <p:spPr>
          <a:xfrm>
            <a:off x="149572" y="3323879"/>
            <a:ext cx="2603400" cy="1446550"/>
          </a:xfrm>
          <a:prstGeom prst="rect">
            <a:avLst/>
          </a:prstGeom>
          <a:solidFill>
            <a:srgbClr val="CCECFF"/>
          </a:solidFill>
        </p:spPr>
        <p:txBody>
          <a:bodyPr wrap="square" rtlCol="0">
            <a:spAutoFit/>
          </a:bodyPr>
          <a:lstStyle/>
          <a:p>
            <a:pPr algn="ctr" eaLnBrk="1" fontAlgn="auto" hangingPunct="1">
              <a:spcBef>
                <a:spcPts val="0"/>
              </a:spcBef>
              <a:spcAft>
                <a:spcPts val="0"/>
              </a:spcAft>
              <a:buClr>
                <a:srgbClr val="000000"/>
              </a:buClr>
              <a:buFont typeface="Arial"/>
              <a:buNone/>
            </a:pPr>
            <a:r>
              <a:rPr kumimoji="0" lang="zh-TW" altLang="en-US" sz="2200" b="1" kern="0" dirty="0" smtClean="0">
                <a:solidFill>
                  <a:srgbClr val="FF0000"/>
                </a:solidFill>
                <a:latin typeface="微軟正黑體" panose="020B0604030504040204" pitchFamily="34" charset="-120"/>
                <a:ea typeface="微軟正黑體" panose="020B0604030504040204" pitchFamily="34" charset="-120"/>
                <a:cs typeface="Arial"/>
                <a:sym typeface="Arial"/>
              </a:rPr>
              <a:t>捐款給國際培幼會</a:t>
            </a:r>
            <a:r>
              <a:rPr kumimoji="0" lang="zh-TW" altLang="en-US" sz="2200" b="1" kern="0" dirty="0">
                <a:solidFill>
                  <a:srgbClr val="0070C0"/>
                </a:solidFill>
                <a:latin typeface="微軟正黑體" panose="020B0604030504040204" pitchFamily="34" charset="-120"/>
                <a:ea typeface="微軟正黑體" panose="020B0604030504040204" pitchFamily="34" charset="-120"/>
                <a:cs typeface="Arial"/>
                <a:sym typeface="Arial"/>
              </a:rPr>
              <a:t>幫助</a:t>
            </a:r>
            <a:r>
              <a:rPr kumimoji="0" lang="en-US" altLang="zh-TW" sz="2200" b="1" kern="0" dirty="0">
                <a:solidFill>
                  <a:srgbClr val="0070C0"/>
                </a:solidFill>
                <a:latin typeface="微軟正黑體" panose="020B0604030504040204" pitchFamily="34" charset="-120"/>
                <a:ea typeface="微軟正黑體" panose="020B0604030504040204" pitchFamily="34" charset="-120"/>
                <a:cs typeface="Arial"/>
                <a:sym typeface="Arial"/>
              </a:rPr>
              <a:t>100</a:t>
            </a:r>
            <a:r>
              <a:rPr kumimoji="0" lang="zh-TW" altLang="en-US" sz="2200" b="1" kern="0" dirty="0" smtClean="0">
                <a:solidFill>
                  <a:srgbClr val="0070C0"/>
                </a:solidFill>
                <a:latin typeface="微軟正黑體" panose="020B0604030504040204" pitchFamily="34" charset="-120"/>
                <a:ea typeface="微軟正黑體" panose="020B0604030504040204" pitchFamily="34" charset="-120"/>
                <a:cs typeface="Arial"/>
                <a:sym typeface="Arial"/>
              </a:rPr>
              <a:t>位全世界沒有出生證明孩子擁有一張出生證明</a:t>
            </a:r>
            <a:endParaRPr kumimoji="0" lang="en-US" altLang="zh-TW" sz="2200" b="1" kern="0" dirty="0">
              <a:solidFill>
                <a:srgbClr val="0070C0"/>
              </a:solidFill>
              <a:latin typeface="微軟正黑體" panose="020B0604030504040204" pitchFamily="34" charset="-120"/>
              <a:ea typeface="微軟正黑體" panose="020B0604030504040204" pitchFamily="34" charset="-120"/>
              <a:cs typeface="Arial"/>
              <a:sym typeface="Arial"/>
            </a:endParaRPr>
          </a:p>
        </p:txBody>
      </p:sp>
      <p:sp>
        <p:nvSpPr>
          <p:cNvPr id="21" name="文字方塊 20"/>
          <p:cNvSpPr txBox="1"/>
          <p:nvPr/>
        </p:nvSpPr>
        <p:spPr>
          <a:xfrm>
            <a:off x="6744321" y="2883905"/>
            <a:ext cx="2148161" cy="1446550"/>
          </a:xfrm>
          <a:prstGeom prst="rect">
            <a:avLst/>
          </a:prstGeom>
          <a:solidFill>
            <a:srgbClr val="CCECFF"/>
          </a:solidFill>
        </p:spPr>
        <p:txBody>
          <a:bodyPr wrap="square" rtlCol="0">
            <a:spAutoFit/>
          </a:bodyPr>
          <a:lstStyle/>
          <a:p>
            <a:pPr algn="ctr" eaLnBrk="1" fontAlgn="auto" hangingPunct="1">
              <a:spcBef>
                <a:spcPts val="0"/>
              </a:spcBef>
              <a:spcAft>
                <a:spcPts val="0"/>
              </a:spcAft>
              <a:buClr>
                <a:srgbClr val="000000"/>
              </a:buClr>
              <a:buFont typeface="Arial"/>
              <a:buNone/>
            </a:pPr>
            <a:r>
              <a:rPr kumimoji="0" lang="zh-TW" altLang="en-US" sz="2200" b="1" kern="0" dirty="0" smtClean="0">
                <a:solidFill>
                  <a:srgbClr val="FF0000"/>
                </a:solidFill>
                <a:latin typeface="微軟正黑體" panose="020B0604030504040204" pitchFamily="34" charset="-120"/>
                <a:ea typeface="微軟正黑體" panose="020B0604030504040204" pitchFamily="34" charset="-120"/>
                <a:cs typeface="Arial"/>
                <a:sym typeface="Arial"/>
              </a:rPr>
              <a:t>擴大推廣</a:t>
            </a:r>
            <a:r>
              <a:rPr kumimoji="0" lang="zh-TW" altLang="en-US" sz="2200" b="1" kern="0" dirty="0">
                <a:solidFill>
                  <a:srgbClr val="FF0000"/>
                </a:solidFill>
                <a:latin typeface="微軟正黑體" panose="020B0604030504040204" pitchFamily="34" charset="-120"/>
                <a:ea typeface="微軟正黑體" panose="020B0604030504040204" pitchFamily="34" charset="-120"/>
                <a:cs typeface="Arial"/>
                <a:sym typeface="Arial"/>
              </a:rPr>
              <a:t>與</a:t>
            </a:r>
            <a:r>
              <a:rPr kumimoji="0" lang="zh-TW" altLang="en-US" sz="2200" b="1" kern="0" dirty="0" smtClean="0">
                <a:solidFill>
                  <a:srgbClr val="FF0000"/>
                </a:solidFill>
                <a:latin typeface="微軟正黑體" panose="020B0604030504040204" pitchFamily="34" charset="-120"/>
                <a:ea typeface="微軟正黑體" panose="020B0604030504040204" pitchFamily="34" charset="-120"/>
                <a:cs typeface="Arial"/>
                <a:sym typeface="Arial"/>
              </a:rPr>
              <a:t>義賣</a:t>
            </a:r>
            <a:endParaRPr kumimoji="0" lang="en-US" altLang="zh-TW" sz="2200" b="1" kern="0" dirty="0" smtClean="0">
              <a:solidFill>
                <a:srgbClr val="FF0000"/>
              </a:solidFill>
              <a:latin typeface="微軟正黑體" panose="020B0604030504040204" pitchFamily="34" charset="-120"/>
              <a:ea typeface="微軟正黑體" panose="020B0604030504040204" pitchFamily="34" charset="-120"/>
              <a:cs typeface="Arial"/>
              <a:sym typeface="Arial"/>
            </a:endParaRPr>
          </a:p>
          <a:p>
            <a:pPr algn="ctr" eaLnBrk="1" fontAlgn="auto" hangingPunct="1">
              <a:spcBef>
                <a:spcPts val="0"/>
              </a:spcBef>
              <a:spcAft>
                <a:spcPts val="0"/>
              </a:spcAft>
              <a:buClr>
                <a:srgbClr val="000000"/>
              </a:buClr>
              <a:buFont typeface="Arial"/>
              <a:buNone/>
            </a:pPr>
            <a:r>
              <a:rPr kumimoji="0" lang="en-US" altLang="zh-TW" sz="2200" b="1" kern="0" dirty="0" smtClean="0">
                <a:solidFill>
                  <a:srgbClr val="0070C0"/>
                </a:solidFill>
                <a:latin typeface="微軟正黑體" panose="020B0604030504040204" pitchFamily="34" charset="-120"/>
                <a:ea typeface="微軟正黑體" panose="020B0604030504040204" pitchFamily="34" charset="-120"/>
                <a:cs typeface="Arial"/>
                <a:sym typeface="Arial"/>
              </a:rPr>
              <a:t>1.</a:t>
            </a:r>
            <a:r>
              <a:rPr kumimoji="0" lang="zh-TW" altLang="en-US" sz="2200" b="1" kern="0" dirty="0" smtClean="0">
                <a:solidFill>
                  <a:srgbClr val="0070C0"/>
                </a:solidFill>
                <a:latin typeface="微軟正黑體" panose="020B0604030504040204" pitchFamily="34" charset="-120"/>
                <a:ea typeface="微軟正黑體" panose="020B0604030504040204" pitchFamily="34" charset="-120"/>
                <a:cs typeface="Arial"/>
                <a:sym typeface="Arial"/>
              </a:rPr>
              <a:t>網路販售</a:t>
            </a:r>
            <a:endParaRPr kumimoji="0" lang="en-US" altLang="zh-TW" sz="2200" b="1" kern="0" dirty="0" smtClean="0">
              <a:solidFill>
                <a:srgbClr val="0070C0"/>
              </a:solidFill>
              <a:latin typeface="微軟正黑體" panose="020B0604030504040204" pitchFamily="34" charset="-120"/>
              <a:ea typeface="微軟正黑體" panose="020B0604030504040204" pitchFamily="34" charset="-120"/>
              <a:cs typeface="Arial"/>
              <a:sym typeface="Arial"/>
            </a:endParaRPr>
          </a:p>
          <a:p>
            <a:pPr algn="ctr" eaLnBrk="1" fontAlgn="auto" hangingPunct="1">
              <a:spcBef>
                <a:spcPts val="0"/>
              </a:spcBef>
              <a:spcAft>
                <a:spcPts val="0"/>
              </a:spcAft>
              <a:buClr>
                <a:srgbClr val="000000"/>
              </a:buClr>
              <a:buFont typeface="Arial"/>
              <a:buNone/>
            </a:pPr>
            <a:r>
              <a:rPr kumimoji="0" lang="en-US" altLang="zh-TW" sz="2200" b="1" kern="0" dirty="0" smtClean="0">
                <a:solidFill>
                  <a:srgbClr val="0070C0"/>
                </a:solidFill>
                <a:latin typeface="微軟正黑體" panose="020B0604030504040204" pitchFamily="34" charset="-120"/>
                <a:ea typeface="微軟正黑體" panose="020B0604030504040204" pitchFamily="34" charset="-120"/>
                <a:cs typeface="Arial"/>
                <a:sym typeface="Arial"/>
              </a:rPr>
              <a:t>2.</a:t>
            </a:r>
            <a:r>
              <a:rPr kumimoji="0" lang="zh-TW" altLang="en-US" sz="2200" b="1" kern="0" dirty="0" smtClean="0">
                <a:solidFill>
                  <a:srgbClr val="0070C0"/>
                </a:solidFill>
                <a:latin typeface="微軟正黑體" panose="020B0604030504040204" pitchFamily="34" charset="-120"/>
                <a:ea typeface="微軟正黑體" panose="020B0604030504040204" pitchFamily="34" charset="-120"/>
                <a:cs typeface="Arial"/>
                <a:sym typeface="Arial"/>
              </a:rPr>
              <a:t>班級推廣</a:t>
            </a:r>
            <a:endParaRPr kumimoji="0" lang="en-US" altLang="zh-TW" sz="2200" b="1" kern="0" dirty="0" smtClean="0">
              <a:solidFill>
                <a:srgbClr val="0070C0"/>
              </a:solidFill>
              <a:latin typeface="微軟正黑體" panose="020B0604030504040204" pitchFamily="34" charset="-120"/>
              <a:ea typeface="微軟正黑體" panose="020B0604030504040204" pitchFamily="34" charset="-120"/>
              <a:cs typeface="Arial"/>
              <a:sym typeface="Arial"/>
            </a:endParaRPr>
          </a:p>
          <a:p>
            <a:pPr algn="ctr" eaLnBrk="1" fontAlgn="auto" hangingPunct="1">
              <a:spcBef>
                <a:spcPts val="0"/>
              </a:spcBef>
              <a:spcAft>
                <a:spcPts val="0"/>
              </a:spcAft>
              <a:buClr>
                <a:srgbClr val="000000"/>
              </a:buClr>
              <a:buFont typeface="Arial"/>
              <a:buNone/>
            </a:pPr>
            <a:r>
              <a:rPr kumimoji="0" lang="en-US" altLang="zh-TW" sz="2200" b="1" kern="0" dirty="0" smtClean="0">
                <a:solidFill>
                  <a:srgbClr val="0070C0"/>
                </a:solidFill>
                <a:latin typeface="微軟正黑體" panose="020B0604030504040204" pitchFamily="34" charset="-120"/>
                <a:ea typeface="微軟正黑體" panose="020B0604030504040204" pitchFamily="34" charset="-120"/>
                <a:cs typeface="Arial"/>
                <a:sym typeface="Arial"/>
              </a:rPr>
              <a:t>3.</a:t>
            </a:r>
            <a:r>
              <a:rPr kumimoji="0" lang="zh-TW" altLang="en-US" sz="2200" b="1" kern="0" dirty="0" smtClean="0">
                <a:solidFill>
                  <a:srgbClr val="0070C0"/>
                </a:solidFill>
                <a:latin typeface="微軟正黑體" panose="020B0604030504040204" pitchFamily="34" charset="-120"/>
                <a:ea typeface="微軟正黑體" panose="020B0604030504040204" pitchFamily="34" charset="-120"/>
                <a:cs typeface="Arial"/>
                <a:sym typeface="Arial"/>
              </a:rPr>
              <a:t>校外推廣</a:t>
            </a:r>
            <a:endParaRPr kumimoji="0" lang="zh-TW" altLang="en-US" b="1" kern="0" dirty="0">
              <a:solidFill>
                <a:srgbClr val="000000"/>
              </a:solidFill>
              <a:latin typeface="微軟正黑體" panose="020B0604030504040204" pitchFamily="34" charset="-120"/>
              <a:ea typeface="微軟正黑體" panose="020B0604030504040204" pitchFamily="34" charset="-120"/>
              <a:cs typeface="Arial"/>
              <a:sym typeface="Arial"/>
            </a:endParaRPr>
          </a:p>
        </p:txBody>
      </p:sp>
      <p:pic>
        <p:nvPicPr>
          <p:cNvPr id="2" name="圖片 1"/>
          <p:cNvPicPr>
            <a:picLocks noChangeAspect="1"/>
          </p:cNvPicPr>
          <p:nvPr/>
        </p:nvPicPr>
        <p:blipFill rotWithShape="1">
          <a:blip r:embed="rId3" cstate="print">
            <a:extLst>
              <a:ext uri="{28A0092B-C50C-407E-A947-70E740481C1C}">
                <a14:useLocalDpi xmlns:a14="http://schemas.microsoft.com/office/drawing/2010/main" val="0"/>
              </a:ext>
            </a:extLst>
          </a:blip>
          <a:srcRect l="13207" t="1447" r="17100" b="4083"/>
          <a:stretch/>
        </p:blipFill>
        <p:spPr>
          <a:xfrm>
            <a:off x="2555099" y="1232475"/>
            <a:ext cx="4249149" cy="4321832"/>
          </a:xfrm>
          <a:prstGeom prst="ellipse">
            <a:avLst/>
          </a:prstGeom>
        </p:spPr>
      </p:pic>
      <p:sp>
        <p:nvSpPr>
          <p:cNvPr id="18" name="流程圖: 接點 17"/>
          <p:cNvSpPr/>
          <p:nvPr/>
        </p:nvSpPr>
        <p:spPr>
          <a:xfrm>
            <a:off x="5485084" y="5145323"/>
            <a:ext cx="714938" cy="750005"/>
          </a:xfrm>
          <a:prstGeom prst="flowChartConnector">
            <a:avLst/>
          </a:prstGeom>
          <a:ln/>
        </p:spPr>
        <p:style>
          <a:lnRef idx="3">
            <a:schemeClr val="lt1"/>
          </a:lnRef>
          <a:fillRef idx="1">
            <a:schemeClr val="accent1"/>
          </a:fillRef>
          <a:effectRef idx="1">
            <a:schemeClr val="accent1"/>
          </a:effectRef>
          <a:fontRef idx="minor">
            <a:schemeClr val="lt1"/>
          </a:fontRef>
        </p:style>
        <p:txBody>
          <a:bodyPr rtlCol="0" anchor="ctr"/>
          <a:lstStyle/>
          <a:p>
            <a:pPr algn="ctr" eaLnBrk="1" fontAlgn="auto" hangingPunct="1">
              <a:spcBef>
                <a:spcPts val="0"/>
              </a:spcBef>
              <a:spcAft>
                <a:spcPts val="0"/>
              </a:spcAft>
              <a:buClr>
                <a:srgbClr val="000000"/>
              </a:buClr>
              <a:buFont typeface="Arial"/>
              <a:buNone/>
            </a:pPr>
            <a:r>
              <a:rPr kumimoji="0" lang="en-US" altLang="zh-TW" sz="2000" b="1" kern="0" dirty="0" smtClean="0">
                <a:solidFill>
                  <a:srgbClr val="FFFFFF"/>
                </a:solidFill>
                <a:sym typeface="Arial"/>
              </a:rPr>
              <a:t>3</a:t>
            </a:r>
            <a:endParaRPr kumimoji="0" lang="zh-TW" altLang="en-US" sz="2000" b="1" kern="0" dirty="0">
              <a:solidFill>
                <a:srgbClr val="FFFFFF"/>
              </a:solidFill>
              <a:sym typeface="Arial"/>
            </a:endParaRPr>
          </a:p>
        </p:txBody>
      </p:sp>
      <p:sp>
        <p:nvSpPr>
          <p:cNvPr id="22" name="流程圖: 接點 21"/>
          <p:cNvSpPr/>
          <p:nvPr/>
        </p:nvSpPr>
        <p:spPr>
          <a:xfrm>
            <a:off x="2156672" y="2517804"/>
            <a:ext cx="714055" cy="750005"/>
          </a:xfrm>
          <a:prstGeom prst="flowChartConnector">
            <a:avLst/>
          </a:prstGeom>
          <a:ln/>
        </p:spPr>
        <p:style>
          <a:lnRef idx="3">
            <a:schemeClr val="lt1"/>
          </a:lnRef>
          <a:fillRef idx="1">
            <a:schemeClr val="accent1"/>
          </a:fillRef>
          <a:effectRef idx="1">
            <a:schemeClr val="accent1"/>
          </a:effectRef>
          <a:fontRef idx="minor">
            <a:schemeClr val="lt1"/>
          </a:fontRef>
        </p:style>
        <p:txBody>
          <a:bodyPr rtlCol="0" anchor="ctr"/>
          <a:lstStyle/>
          <a:p>
            <a:pPr algn="ctr" eaLnBrk="1" fontAlgn="auto" hangingPunct="1">
              <a:spcBef>
                <a:spcPts val="0"/>
              </a:spcBef>
              <a:spcAft>
                <a:spcPts val="0"/>
              </a:spcAft>
              <a:buClr>
                <a:srgbClr val="000000"/>
              </a:buClr>
              <a:buFont typeface="Arial"/>
              <a:buNone/>
            </a:pPr>
            <a:r>
              <a:rPr kumimoji="0" lang="en-US" altLang="zh-TW" sz="2000" b="1" kern="0" dirty="0" smtClean="0">
                <a:solidFill>
                  <a:srgbClr val="FFFFFF"/>
                </a:solidFill>
                <a:sym typeface="Arial"/>
              </a:rPr>
              <a:t>5</a:t>
            </a:r>
            <a:endParaRPr kumimoji="0" lang="zh-TW" altLang="en-US" sz="2000" b="1" kern="0" dirty="0">
              <a:solidFill>
                <a:srgbClr val="FFFFFF"/>
              </a:solidFill>
              <a:sym typeface="Arial"/>
            </a:endParaRPr>
          </a:p>
        </p:txBody>
      </p:sp>
      <p:sp>
        <p:nvSpPr>
          <p:cNvPr id="7" name="流程圖: 接點 6"/>
          <p:cNvSpPr/>
          <p:nvPr/>
        </p:nvSpPr>
        <p:spPr>
          <a:xfrm>
            <a:off x="4776748" y="758216"/>
            <a:ext cx="708336" cy="750005"/>
          </a:xfrm>
          <a:prstGeom prst="flowChartConnector">
            <a:avLst/>
          </a:prstGeom>
          <a:ln/>
        </p:spPr>
        <p:style>
          <a:lnRef idx="3">
            <a:schemeClr val="lt1"/>
          </a:lnRef>
          <a:fillRef idx="1">
            <a:schemeClr val="accent1"/>
          </a:fillRef>
          <a:effectRef idx="1">
            <a:schemeClr val="accent1"/>
          </a:effectRef>
          <a:fontRef idx="minor">
            <a:schemeClr val="lt1"/>
          </a:fontRef>
        </p:style>
        <p:txBody>
          <a:bodyPr rtlCol="0" anchor="ctr"/>
          <a:lstStyle/>
          <a:p>
            <a:pPr algn="ctr" eaLnBrk="1" fontAlgn="auto" hangingPunct="1">
              <a:spcBef>
                <a:spcPts val="0"/>
              </a:spcBef>
              <a:spcAft>
                <a:spcPts val="0"/>
              </a:spcAft>
              <a:buClr>
                <a:srgbClr val="000000"/>
              </a:buClr>
              <a:buFont typeface="Arial"/>
              <a:buNone/>
            </a:pPr>
            <a:r>
              <a:rPr kumimoji="0" lang="en-US" altLang="zh-TW" sz="2000" b="1" kern="0" dirty="0" smtClean="0">
                <a:solidFill>
                  <a:srgbClr val="FFFFFF"/>
                </a:solidFill>
                <a:sym typeface="Arial"/>
              </a:rPr>
              <a:t>1</a:t>
            </a:r>
            <a:endParaRPr kumimoji="0" lang="zh-TW" altLang="en-US" sz="2000" b="1" kern="0" dirty="0">
              <a:solidFill>
                <a:srgbClr val="FFFFFF"/>
              </a:solidFill>
              <a:sym typeface="Arial"/>
            </a:endParaRPr>
          </a:p>
        </p:txBody>
      </p:sp>
      <p:sp>
        <p:nvSpPr>
          <p:cNvPr id="19" name="流程圖: 接點 18"/>
          <p:cNvSpPr/>
          <p:nvPr/>
        </p:nvSpPr>
        <p:spPr>
          <a:xfrm>
            <a:off x="6198032" y="2180860"/>
            <a:ext cx="750233" cy="750005"/>
          </a:xfrm>
          <a:prstGeom prst="flowChartConnector">
            <a:avLst/>
          </a:prstGeom>
          <a:ln/>
        </p:spPr>
        <p:style>
          <a:lnRef idx="3">
            <a:schemeClr val="lt1"/>
          </a:lnRef>
          <a:fillRef idx="1">
            <a:schemeClr val="accent1"/>
          </a:fillRef>
          <a:effectRef idx="1">
            <a:schemeClr val="accent1"/>
          </a:effectRef>
          <a:fontRef idx="minor">
            <a:schemeClr val="lt1"/>
          </a:fontRef>
        </p:style>
        <p:txBody>
          <a:bodyPr rtlCol="0" anchor="ctr"/>
          <a:lstStyle/>
          <a:p>
            <a:pPr algn="ctr" eaLnBrk="1" fontAlgn="auto" hangingPunct="1">
              <a:spcBef>
                <a:spcPts val="0"/>
              </a:spcBef>
              <a:spcAft>
                <a:spcPts val="0"/>
              </a:spcAft>
              <a:buClr>
                <a:srgbClr val="000000"/>
              </a:buClr>
              <a:buFont typeface="Arial"/>
              <a:buNone/>
            </a:pPr>
            <a:r>
              <a:rPr kumimoji="0" lang="en-US" altLang="zh-TW" sz="2000" b="1" kern="0" dirty="0" smtClean="0">
                <a:solidFill>
                  <a:srgbClr val="FFFFFF"/>
                </a:solidFill>
                <a:sym typeface="Arial"/>
              </a:rPr>
              <a:t>2</a:t>
            </a:r>
            <a:endParaRPr kumimoji="0" lang="zh-TW" altLang="en-US" sz="2000" b="1" kern="0" dirty="0">
              <a:solidFill>
                <a:srgbClr val="FFFFFF"/>
              </a:solidFill>
              <a:sym typeface="Arial"/>
            </a:endParaRPr>
          </a:p>
        </p:txBody>
      </p:sp>
      <p:sp>
        <p:nvSpPr>
          <p:cNvPr id="17" name="流程圖: 接點 16"/>
          <p:cNvSpPr/>
          <p:nvPr/>
        </p:nvSpPr>
        <p:spPr>
          <a:xfrm>
            <a:off x="2868971" y="5179488"/>
            <a:ext cx="757005" cy="750005"/>
          </a:xfrm>
          <a:prstGeom prst="flowChartConnector">
            <a:avLst/>
          </a:prstGeom>
          <a:ln/>
        </p:spPr>
        <p:style>
          <a:lnRef idx="3">
            <a:schemeClr val="lt1"/>
          </a:lnRef>
          <a:fillRef idx="1">
            <a:schemeClr val="accent1"/>
          </a:fillRef>
          <a:effectRef idx="1">
            <a:schemeClr val="accent1"/>
          </a:effectRef>
          <a:fontRef idx="minor">
            <a:schemeClr val="lt1"/>
          </a:fontRef>
        </p:style>
        <p:txBody>
          <a:bodyPr rtlCol="0" anchor="ctr"/>
          <a:lstStyle/>
          <a:p>
            <a:pPr algn="ctr" eaLnBrk="1" fontAlgn="auto" hangingPunct="1">
              <a:spcBef>
                <a:spcPts val="0"/>
              </a:spcBef>
              <a:spcAft>
                <a:spcPts val="0"/>
              </a:spcAft>
              <a:buClr>
                <a:srgbClr val="000000"/>
              </a:buClr>
              <a:buFont typeface="Arial"/>
              <a:buNone/>
            </a:pPr>
            <a:r>
              <a:rPr kumimoji="0" lang="en-US" altLang="zh-TW" sz="2000" b="1" kern="0" dirty="0">
                <a:solidFill>
                  <a:srgbClr val="FFFFFF"/>
                </a:solidFill>
                <a:sym typeface="Arial"/>
              </a:rPr>
              <a:t>4</a:t>
            </a:r>
            <a:endParaRPr kumimoji="0" lang="zh-TW" altLang="en-US" sz="2000" b="1" kern="0" dirty="0">
              <a:solidFill>
                <a:srgbClr val="FFFFFF"/>
              </a:solidFill>
              <a:sym typeface="Arial"/>
            </a:endParaRPr>
          </a:p>
        </p:txBody>
      </p:sp>
    </p:spTree>
    <p:extLst>
      <p:ext uri="{BB962C8B-B14F-4D97-AF65-F5344CB8AC3E}">
        <p14:creationId xmlns:p14="http://schemas.microsoft.com/office/powerpoint/2010/main" val="1279052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ctrTitle" idx="4294967295"/>
          </p:nvPr>
        </p:nvSpPr>
        <p:spPr>
          <a:xfrm>
            <a:off x="1331640" y="634461"/>
            <a:ext cx="6534300" cy="1546400"/>
          </a:xfrm>
          <a:prstGeom prst="rect">
            <a:avLst/>
          </a:prstGeom>
        </p:spPr>
        <p:txBody>
          <a:bodyPr spcFirstLastPara="1" wrap="square" lIns="91425" tIns="91425" rIns="91425" bIns="91425" anchor="b" anchorCtr="0">
            <a:noAutofit/>
          </a:bodyPr>
          <a:lstStyle/>
          <a:p>
            <a:pPr algn="ctr"/>
            <a:r>
              <a:rPr lang="zh-TW" altLang="en-US" sz="2400" b="1" dirty="0" smtClean="0">
                <a:solidFill>
                  <a:srgbClr val="0070C0"/>
                </a:solidFill>
                <a:latin typeface="微軟正黑體" panose="020B0604030504040204" pitchFamily="34" charset="-120"/>
                <a:ea typeface="微軟正黑體" panose="020B0604030504040204" pitchFamily="34" charset="-120"/>
                <a:cs typeface="Varela Round"/>
              </a:rPr>
              <a:t>邀請</a:t>
            </a:r>
            <a:r>
              <a:rPr lang="zh-TW" altLang="en-US" sz="2400" b="1" dirty="0" smtClean="0">
                <a:solidFill>
                  <a:srgbClr val="0070C0"/>
                </a:solidFill>
                <a:latin typeface="微軟正黑體"/>
                <a:ea typeface="微軟正黑體"/>
                <a:cs typeface="Varela Round"/>
              </a:rPr>
              <a:t>「</a:t>
            </a:r>
            <a:r>
              <a:rPr lang="zh-TW" altLang="en-US" sz="2400" b="1" dirty="0">
                <a:solidFill>
                  <a:srgbClr val="0070C0"/>
                </a:solidFill>
                <a:latin typeface="微軟正黑體" panose="020B0604030504040204" pitchFamily="34" charset="-120"/>
                <a:ea typeface="微軟正黑體" panose="020B0604030504040204" pitchFamily="34" charset="-120"/>
                <a:cs typeface="Varela Round"/>
              </a:rPr>
              <a:t>大玩桌遊</a:t>
            </a:r>
            <a:r>
              <a:rPr lang="zh-TW" altLang="en-US" sz="2400" b="1" dirty="0" smtClean="0">
                <a:solidFill>
                  <a:srgbClr val="0070C0"/>
                </a:solidFill>
                <a:latin typeface="微軟正黑體"/>
                <a:ea typeface="微軟正黑體"/>
                <a:cs typeface="Varela Round"/>
              </a:rPr>
              <a:t>」</a:t>
            </a:r>
            <a:r>
              <a:rPr lang="zh-TW" altLang="en-US" sz="2400" b="1" dirty="0" smtClean="0">
                <a:solidFill>
                  <a:srgbClr val="0070C0"/>
                </a:solidFill>
                <a:latin typeface="微軟正黑體" panose="020B0604030504040204" pitchFamily="34" charset="-120"/>
                <a:ea typeface="微軟正黑體" panose="020B0604030504040204" pitchFamily="34" charset="-120"/>
                <a:cs typeface="Varela Round"/>
              </a:rPr>
              <a:t>執行</a:t>
            </a:r>
            <a:r>
              <a:rPr lang="zh-TW" altLang="en-US" sz="2400" b="1" dirty="0" smtClean="0">
                <a:solidFill>
                  <a:srgbClr val="0070C0"/>
                </a:solidFill>
                <a:latin typeface="微軟正黑體" panose="020B0604030504040204" pitchFamily="34" charset="-120"/>
                <a:ea typeface="微軟正黑體" panose="020B0604030504040204" pitchFamily="34" charset="-120"/>
                <a:cs typeface="Varela Round"/>
              </a:rPr>
              <a:t>長</a:t>
            </a:r>
            <a:r>
              <a:rPr lang="en-US" altLang="zh-TW" sz="2400" b="1" dirty="0" smtClean="0">
                <a:solidFill>
                  <a:srgbClr val="0070C0"/>
                </a:solidFill>
                <a:latin typeface="微軟正黑體" panose="020B0604030504040204" pitchFamily="34" charset="-120"/>
                <a:ea typeface="微軟正黑體" panose="020B0604030504040204" pitchFamily="34" charset="-120"/>
                <a:cs typeface="Varela Round"/>
              </a:rPr>
              <a:t>-</a:t>
            </a:r>
            <a:r>
              <a:rPr lang="zh-TW" altLang="en-US" sz="2400" b="1" dirty="0" smtClean="0">
                <a:solidFill>
                  <a:srgbClr val="0070C0"/>
                </a:solidFill>
                <a:latin typeface="微軟正黑體" panose="020B0604030504040204" pitchFamily="34" charset="-120"/>
                <a:ea typeface="微軟正黑體" panose="020B0604030504040204" pitchFamily="34" charset="-120"/>
                <a:cs typeface="Varela Round"/>
              </a:rPr>
              <a:t>楊東岳先生</a:t>
            </a:r>
            <a:r>
              <a:rPr lang="en-US" altLang="zh-TW" sz="2400" b="1" dirty="0" smtClean="0">
                <a:solidFill>
                  <a:srgbClr val="0070C0"/>
                </a:solidFill>
                <a:latin typeface="微軟正黑體" panose="020B0604030504040204" pitchFamily="34" charset="-120"/>
                <a:ea typeface="微軟正黑體" panose="020B0604030504040204" pitchFamily="34" charset="-120"/>
                <a:cs typeface="Varela Round"/>
              </a:rPr>
              <a:t/>
            </a:r>
            <a:br>
              <a:rPr lang="en-US" altLang="zh-TW" sz="2400" b="1" dirty="0" smtClean="0">
                <a:solidFill>
                  <a:srgbClr val="0070C0"/>
                </a:solidFill>
                <a:latin typeface="微軟正黑體" panose="020B0604030504040204" pitchFamily="34" charset="-120"/>
                <a:ea typeface="微軟正黑體" panose="020B0604030504040204" pitchFamily="34" charset="-120"/>
                <a:cs typeface="Varela Round"/>
              </a:rPr>
            </a:br>
            <a:r>
              <a:rPr lang="zh-TW" altLang="en-US" sz="2400" b="1" dirty="0" smtClean="0">
                <a:solidFill>
                  <a:srgbClr val="0070C0"/>
                </a:solidFill>
                <a:latin typeface="微軟正黑體" panose="020B0604030504040204" pitchFamily="34" charset="-120"/>
                <a:ea typeface="微軟正黑體" panose="020B0604030504040204" pitchFamily="34" charset="-120"/>
                <a:cs typeface="Varela Round"/>
              </a:rPr>
              <a:t>試</a:t>
            </a:r>
            <a:r>
              <a:rPr lang="zh-TW" altLang="en-US" sz="2400" b="1" dirty="0" smtClean="0">
                <a:solidFill>
                  <a:srgbClr val="0070C0"/>
                </a:solidFill>
                <a:latin typeface="微軟正黑體" panose="020B0604030504040204" pitchFamily="34" charset="-120"/>
                <a:ea typeface="微軟正黑體" panose="020B0604030504040204" pitchFamily="34" charset="-120"/>
                <a:cs typeface="Varela Round"/>
              </a:rPr>
              <a:t>玩並檢視我們設計的桌遊是否</a:t>
            </a:r>
            <a:r>
              <a:rPr lang="zh-TW" altLang="en-US" sz="2400" b="1" dirty="0" smtClean="0">
                <a:solidFill>
                  <a:srgbClr val="0070C0"/>
                </a:solidFill>
                <a:latin typeface="微軟正黑體" panose="020B0604030504040204" pitchFamily="34" charset="-120"/>
                <a:ea typeface="微軟正黑體" panose="020B0604030504040204" pitchFamily="34" charset="-120"/>
                <a:cs typeface="Varela Round"/>
              </a:rPr>
              <a:t>符合市售桌遊</a:t>
            </a:r>
            <a:endParaRPr sz="2400" b="1" dirty="0">
              <a:solidFill>
                <a:srgbClr val="0070C0"/>
              </a:solidFill>
              <a:latin typeface="微軟正黑體" panose="020B0604030504040204" pitchFamily="34" charset="-120"/>
              <a:ea typeface="微軟正黑體" panose="020B0604030504040204" pitchFamily="34" charset="-120"/>
              <a:cs typeface="Varela Round"/>
            </a:endParaRPr>
          </a:p>
        </p:txBody>
      </p:sp>
      <p:grpSp>
        <p:nvGrpSpPr>
          <p:cNvPr id="26" name="Shape 428"/>
          <p:cNvGrpSpPr/>
          <p:nvPr/>
        </p:nvGrpSpPr>
        <p:grpSpPr>
          <a:xfrm>
            <a:off x="87199" y="6000305"/>
            <a:ext cx="371623" cy="412483"/>
            <a:chOff x="1244325" y="314425"/>
            <a:chExt cx="444525" cy="370050"/>
          </a:xfrm>
        </p:grpSpPr>
        <p:sp>
          <p:nvSpPr>
            <p:cNvPr id="27" name="Shape 429"/>
            <p:cNvSpPr/>
            <p:nvPr/>
          </p:nvSpPr>
          <p:spPr>
            <a:xfrm>
              <a:off x="1388425" y="463425"/>
              <a:ext cx="143525" cy="143500"/>
            </a:xfrm>
            <a:custGeom>
              <a:avLst/>
              <a:gdLst/>
              <a:ahLst/>
              <a:cxnLst/>
              <a:rect l="0" t="0" r="0" b="0"/>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28" name="Shape 430"/>
            <p:cNvSpPr/>
            <p:nvPr/>
          </p:nvSpPr>
          <p:spPr>
            <a:xfrm>
              <a:off x="1244325" y="314425"/>
              <a:ext cx="444525" cy="370050"/>
            </a:xfrm>
            <a:custGeom>
              <a:avLst/>
              <a:gdLst/>
              <a:ahLst/>
              <a:cxnLst/>
              <a:rect l="0" t="0" r="0" b="0"/>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grpSp>
      <p:grpSp>
        <p:nvGrpSpPr>
          <p:cNvPr id="29" name="Shape 504"/>
          <p:cNvGrpSpPr/>
          <p:nvPr/>
        </p:nvGrpSpPr>
        <p:grpSpPr>
          <a:xfrm>
            <a:off x="8676459" y="548682"/>
            <a:ext cx="365499" cy="487332"/>
            <a:chOff x="1922075" y="1629000"/>
            <a:chExt cx="437200" cy="437200"/>
          </a:xfrm>
        </p:grpSpPr>
        <p:sp>
          <p:nvSpPr>
            <p:cNvPr id="30" name="Shape 505"/>
            <p:cNvSpPr/>
            <p:nvPr/>
          </p:nvSpPr>
          <p:spPr>
            <a:xfrm>
              <a:off x="2208425" y="1629000"/>
              <a:ext cx="150850" cy="150850"/>
            </a:xfrm>
            <a:custGeom>
              <a:avLst/>
              <a:gdLst/>
              <a:ahLst/>
              <a:cxnLst/>
              <a:rect l="0" t="0" r="0" b="0"/>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31" name="Shape 506"/>
            <p:cNvSpPr/>
            <p:nvPr/>
          </p:nvSpPr>
          <p:spPr>
            <a:xfrm>
              <a:off x="1922075" y="1686400"/>
              <a:ext cx="379800" cy="379800"/>
            </a:xfrm>
            <a:custGeom>
              <a:avLst/>
              <a:gdLst/>
              <a:ahLst/>
              <a:cxnLst/>
              <a:rect l="0" t="0" r="0" b="0"/>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grpSp>
      <p:sp>
        <p:nvSpPr>
          <p:cNvPr id="19" name="矩形 18"/>
          <p:cNvSpPr/>
          <p:nvPr/>
        </p:nvSpPr>
        <p:spPr>
          <a:xfrm>
            <a:off x="153444" y="163961"/>
            <a:ext cx="7946948" cy="769441"/>
          </a:xfrm>
          <a:prstGeom prst="rect">
            <a:avLst/>
          </a:prstGeom>
          <a:ln/>
        </p:spPr>
        <p:style>
          <a:lnRef idx="3">
            <a:schemeClr val="lt1"/>
          </a:lnRef>
          <a:fillRef idx="1">
            <a:schemeClr val="accent6"/>
          </a:fillRef>
          <a:effectRef idx="1">
            <a:schemeClr val="accent6"/>
          </a:effectRef>
          <a:fontRef idx="minor">
            <a:schemeClr val="lt1"/>
          </a:fontRef>
        </p:style>
        <p:txBody>
          <a:bodyPr wrap="square">
            <a:spAutoFit/>
          </a:bodyPr>
          <a:lstStyle/>
          <a:p>
            <a:pPr algn="ctr" eaLnBrk="1" fontAlgn="auto" hangingPunct="1">
              <a:spcBef>
                <a:spcPts val="0"/>
              </a:spcBef>
              <a:spcAft>
                <a:spcPts val="0"/>
              </a:spcAft>
              <a:buClr>
                <a:srgbClr val="000000"/>
              </a:buClr>
              <a:buFont typeface="Arial"/>
              <a:buNone/>
            </a:pPr>
            <a:r>
              <a:rPr kumimoji="0" lang="zh-TW" altLang="en-US" sz="4400" b="1" kern="0" dirty="0">
                <a:solidFill>
                  <a:srgbClr val="FFFFFF"/>
                </a:solidFill>
                <a:latin typeface="微軟正黑體" panose="020B0604030504040204" pitchFamily="34" charset="-120"/>
                <a:ea typeface="微軟正黑體" panose="020B0604030504040204" pitchFamily="34" charset="-120"/>
                <a:cs typeface="Varela Round"/>
                <a:sym typeface="Nixie One"/>
              </a:rPr>
              <a:t>後續</a:t>
            </a:r>
            <a:r>
              <a:rPr kumimoji="0" lang="zh-TW" altLang="en-US" sz="4400" b="1" kern="0" dirty="0" smtClean="0">
                <a:solidFill>
                  <a:srgbClr val="FFFFFF"/>
                </a:solidFill>
                <a:latin typeface="微軟正黑體" panose="020B0604030504040204" pitchFamily="34" charset="-120"/>
                <a:ea typeface="微軟正黑體" panose="020B0604030504040204" pitchFamily="34" charset="-120"/>
                <a:cs typeface="Varela Round"/>
                <a:sym typeface="Nixie One"/>
              </a:rPr>
              <a:t>行動</a:t>
            </a:r>
            <a:r>
              <a:rPr kumimoji="0" lang="en-US" altLang="zh-TW" sz="4400" b="1" kern="0" dirty="0" smtClean="0">
                <a:solidFill>
                  <a:srgbClr val="FFFFFF"/>
                </a:solidFill>
                <a:latin typeface="微軟正黑體" panose="020B0604030504040204" pitchFamily="34" charset="-120"/>
                <a:ea typeface="微軟正黑體" panose="020B0604030504040204" pitchFamily="34" charset="-120"/>
                <a:cs typeface="Varela Round"/>
                <a:sym typeface="Nixie One"/>
              </a:rPr>
              <a:t>1.</a:t>
            </a:r>
            <a:r>
              <a:rPr kumimoji="0" lang="zh-TW" altLang="en-US" sz="4400" b="1" kern="0" dirty="0">
                <a:solidFill>
                  <a:srgbClr val="FFFFFF"/>
                </a:solidFill>
                <a:latin typeface="微軟正黑體" panose="020B0604030504040204" pitchFamily="34" charset="-120"/>
                <a:ea typeface="微軟正黑體" panose="020B0604030504040204" pitchFamily="34" charset="-120"/>
                <a:cs typeface="Varela Round"/>
                <a:sym typeface="Nixie One"/>
              </a:rPr>
              <a:t>結合桌遊公司</a:t>
            </a:r>
            <a:r>
              <a:rPr kumimoji="0" lang="zh-TW" altLang="en-US" sz="4400" b="1" kern="0" dirty="0" smtClean="0">
                <a:solidFill>
                  <a:srgbClr val="FFFFFF"/>
                </a:solidFill>
                <a:latin typeface="微軟正黑體" panose="020B0604030504040204" pitchFamily="34" charset="-120"/>
                <a:ea typeface="微軟正黑體" panose="020B0604030504040204" pitchFamily="34" charset="-120"/>
                <a:cs typeface="Varela Round"/>
                <a:sym typeface="Nixie One"/>
              </a:rPr>
              <a:t>販售</a:t>
            </a:r>
            <a:endParaRPr kumimoji="0" lang="zh-TW" altLang="en-US" sz="4400" b="1" kern="0" dirty="0">
              <a:solidFill>
                <a:srgbClr val="FFFFFF"/>
              </a:solidFill>
              <a:latin typeface="微軟正黑體" panose="020B0604030504040204" pitchFamily="34" charset="-120"/>
              <a:ea typeface="微軟正黑體" panose="020B0604030504040204" pitchFamily="34" charset="-120"/>
              <a:cs typeface="Varela Round"/>
              <a:sym typeface="Nixie One"/>
            </a:endParaRPr>
          </a:p>
        </p:txBody>
      </p:sp>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07666" y="2508071"/>
            <a:ext cx="4468727"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753978" y="2492896"/>
            <a:ext cx="4130321"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807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ctrTitle" idx="4294967295"/>
          </p:nvPr>
        </p:nvSpPr>
        <p:spPr>
          <a:xfrm>
            <a:off x="827584" y="824339"/>
            <a:ext cx="7670808" cy="1546400"/>
          </a:xfrm>
          <a:prstGeom prst="rect">
            <a:avLst/>
          </a:prstGeom>
        </p:spPr>
        <p:txBody>
          <a:bodyPr spcFirstLastPara="1" wrap="square" lIns="91425" tIns="91425" rIns="91425" bIns="91425" anchor="b" anchorCtr="0">
            <a:noAutofit/>
          </a:bodyPr>
          <a:lstStyle/>
          <a:p>
            <a:pPr algn="ctr"/>
            <a:r>
              <a:rPr lang="zh-TW" altLang="en-US" sz="2400" b="1" dirty="0" smtClean="0">
                <a:solidFill>
                  <a:srgbClr val="0070C0"/>
                </a:solidFill>
                <a:latin typeface="微軟正黑體" panose="020B0604030504040204" pitchFamily="34" charset="-120"/>
                <a:ea typeface="微軟正黑體" panose="020B0604030504040204" pitchFamily="34" charset="-120"/>
                <a:cs typeface="Varela Round"/>
              </a:rPr>
              <a:t>透過更多的通路去推廣桌遊，例如</a:t>
            </a:r>
            <a:r>
              <a:rPr lang="en-US" altLang="zh-TW" sz="2400" b="1" dirty="0" smtClean="0">
                <a:solidFill>
                  <a:srgbClr val="0070C0"/>
                </a:solidFill>
                <a:latin typeface="微軟正黑體" panose="020B0604030504040204" pitchFamily="34" charset="-120"/>
                <a:ea typeface="微軟正黑體" panose="020B0604030504040204" pitchFamily="34" charset="-120"/>
                <a:cs typeface="Varela Round"/>
              </a:rPr>
              <a:t>:</a:t>
            </a:r>
            <a:r>
              <a:rPr lang="zh-TW" altLang="en-US" sz="2400" b="1" dirty="0" smtClean="0">
                <a:solidFill>
                  <a:srgbClr val="0070C0"/>
                </a:solidFill>
                <a:latin typeface="微軟正黑體" panose="020B0604030504040204" pitchFamily="34" charset="-120"/>
                <a:ea typeface="微軟正黑體" panose="020B0604030504040204" pitchFamily="34" charset="-120"/>
                <a:cs typeface="Varela Round"/>
              </a:rPr>
              <a:t>臉書、網路等方式，也持續在校園中推廣，販售了更多桌遊，影響層面</a:t>
            </a:r>
            <a:r>
              <a:rPr lang="zh-TW" altLang="en-US" sz="2400" b="1" dirty="0">
                <a:solidFill>
                  <a:srgbClr val="0070C0"/>
                </a:solidFill>
                <a:latin typeface="微軟正黑體" panose="020B0604030504040204" pitchFamily="34" charset="-120"/>
                <a:ea typeface="微軟正黑體" panose="020B0604030504040204" pitchFamily="34" charset="-120"/>
                <a:cs typeface="Varela Round"/>
              </a:rPr>
              <a:t>擴大。感謝許多網路好朋友留言並付出行動購買！</a:t>
            </a:r>
            <a:endParaRPr sz="2400" b="1" dirty="0">
              <a:solidFill>
                <a:srgbClr val="0070C0"/>
              </a:solidFill>
              <a:latin typeface="微軟正黑體" panose="020B0604030504040204" pitchFamily="34" charset="-120"/>
              <a:ea typeface="微軟正黑體" panose="020B0604030504040204" pitchFamily="34" charset="-120"/>
              <a:cs typeface="Varela Round"/>
            </a:endParaRPr>
          </a:p>
        </p:txBody>
      </p:sp>
      <p:grpSp>
        <p:nvGrpSpPr>
          <p:cNvPr id="26" name="Shape 428"/>
          <p:cNvGrpSpPr/>
          <p:nvPr/>
        </p:nvGrpSpPr>
        <p:grpSpPr>
          <a:xfrm>
            <a:off x="87199" y="6000305"/>
            <a:ext cx="371623" cy="412483"/>
            <a:chOff x="1244325" y="314425"/>
            <a:chExt cx="444525" cy="370050"/>
          </a:xfrm>
        </p:grpSpPr>
        <p:sp>
          <p:nvSpPr>
            <p:cNvPr id="27" name="Shape 429"/>
            <p:cNvSpPr/>
            <p:nvPr/>
          </p:nvSpPr>
          <p:spPr>
            <a:xfrm>
              <a:off x="1388425" y="463425"/>
              <a:ext cx="143525" cy="143500"/>
            </a:xfrm>
            <a:custGeom>
              <a:avLst/>
              <a:gdLst/>
              <a:ahLst/>
              <a:cxnLst/>
              <a:rect l="0" t="0" r="0" b="0"/>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28" name="Shape 430"/>
            <p:cNvSpPr/>
            <p:nvPr/>
          </p:nvSpPr>
          <p:spPr>
            <a:xfrm>
              <a:off x="1244325" y="314425"/>
              <a:ext cx="444525" cy="370050"/>
            </a:xfrm>
            <a:custGeom>
              <a:avLst/>
              <a:gdLst/>
              <a:ahLst/>
              <a:cxnLst/>
              <a:rect l="0" t="0" r="0" b="0"/>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grpSp>
      <p:grpSp>
        <p:nvGrpSpPr>
          <p:cNvPr id="29" name="Shape 504"/>
          <p:cNvGrpSpPr/>
          <p:nvPr/>
        </p:nvGrpSpPr>
        <p:grpSpPr>
          <a:xfrm>
            <a:off x="8676459" y="548682"/>
            <a:ext cx="365499" cy="487332"/>
            <a:chOff x="1922075" y="1629000"/>
            <a:chExt cx="437200" cy="437200"/>
          </a:xfrm>
        </p:grpSpPr>
        <p:sp>
          <p:nvSpPr>
            <p:cNvPr id="30" name="Shape 505"/>
            <p:cNvSpPr/>
            <p:nvPr/>
          </p:nvSpPr>
          <p:spPr>
            <a:xfrm>
              <a:off x="2208425" y="1629000"/>
              <a:ext cx="150850" cy="150850"/>
            </a:xfrm>
            <a:custGeom>
              <a:avLst/>
              <a:gdLst/>
              <a:ahLst/>
              <a:cxnLst/>
              <a:rect l="0" t="0" r="0" b="0"/>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sp>
          <p:nvSpPr>
            <p:cNvPr id="31" name="Shape 506"/>
            <p:cNvSpPr/>
            <p:nvPr/>
          </p:nvSpPr>
          <p:spPr>
            <a:xfrm>
              <a:off x="1922075" y="1686400"/>
              <a:ext cx="379800" cy="379800"/>
            </a:xfrm>
            <a:custGeom>
              <a:avLst/>
              <a:gdLst/>
              <a:ahLst/>
              <a:cxnLst/>
              <a:rect l="0" t="0" r="0" b="0"/>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1400" kern="0">
                <a:solidFill>
                  <a:srgbClr val="000000"/>
                </a:solidFill>
                <a:latin typeface="Arial"/>
                <a:cs typeface="Arial"/>
                <a:sym typeface="Arial"/>
              </a:endParaRPr>
            </a:p>
          </p:txBody>
        </p:sp>
      </p:grpSp>
      <p:sp>
        <p:nvSpPr>
          <p:cNvPr id="19" name="矩形 18"/>
          <p:cNvSpPr/>
          <p:nvPr/>
        </p:nvSpPr>
        <p:spPr>
          <a:xfrm>
            <a:off x="153444" y="163961"/>
            <a:ext cx="7946948" cy="769441"/>
          </a:xfrm>
          <a:prstGeom prst="rect">
            <a:avLst/>
          </a:prstGeom>
          <a:ln/>
        </p:spPr>
        <p:style>
          <a:lnRef idx="3">
            <a:schemeClr val="lt1"/>
          </a:lnRef>
          <a:fillRef idx="1">
            <a:schemeClr val="accent6"/>
          </a:fillRef>
          <a:effectRef idx="1">
            <a:schemeClr val="accent6"/>
          </a:effectRef>
          <a:fontRef idx="minor">
            <a:schemeClr val="lt1"/>
          </a:fontRef>
        </p:style>
        <p:txBody>
          <a:bodyPr wrap="square">
            <a:spAutoFit/>
          </a:bodyPr>
          <a:lstStyle/>
          <a:p>
            <a:pPr algn="ctr" eaLnBrk="1" fontAlgn="auto" hangingPunct="1">
              <a:spcBef>
                <a:spcPts val="0"/>
              </a:spcBef>
              <a:spcAft>
                <a:spcPts val="0"/>
              </a:spcAft>
              <a:buClr>
                <a:srgbClr val="000000"/>
              </a:buClr>
              <a:buFont typeface="Arial"/>
              <a:buNone/>
            </a:pPr>
            <a:r>
              <a:rPr kumimoji="0" lang="zh-TW" altLang="en-US" sz="4400" b="1" kern="0" dirty="0">
                <a:solidFill>
                  <a:srgbClr val="FFFFFF"/>
                </a:solidFill>
                <a:latin typeface="微軟正黑體" panose="020B0604030504040204" pitchFamily="34" charset="-120"/>
                <a:ea typeface="微軟正黑體" panose="020B0604030504040204" pitchFamily="34" charset="-120"/>
                <a:cs typeface="Varela Round"/>
                <a:sym typeface="Nixie One"/>
              </a:rPr>
              <a:t>後續</a:t>
            </a:r>
            <a:r>
              <a:rPr kumimoji="0" lang="zh-TW" altLang="en-US" sz="4400" b="1" kern="0" dirty="0" smtClean="0">
                <a:solidFill>
                  <a:srgbClr val="FFFFFF"/>
                </a:solidFill>
                <a:latin typeface="微軟正黑體" panose="020B0604030504040204" pitchFamily="34" charset="-120"/>
                <a:ea typeface="微軟正黑體" panose="020B0604030504040204" pitchFamily="34" charset="-120"/>
                <a:cs typeface="Varela Round"/>
                <a:sym typeface="Nixie One"/>
              </a:rPr>
              <a:t>行動</a:t>
            </a:r>
            <a:r>
              <a:rPr kumimoji="0" lang="en-US" altLang="zh-TW" sz="4400" b="1" kern="0" dirty="0">
                <a:solidFill>
                  <a:srgbClr val="FFFFFF"/>
                </a:solidFill>
                <a:latin typeface="微軟正黑體" panose="020B0604030504040204" pitchFamily="34" charset="-120"/>
                <a:ea typeface="微軟正黑體" panose="020B0604030504040204" pitchFamily="34" charset="-120"/>
                <a:cs typeface="Varela Round"/>
                <a:sym typeface="Nixie One"/>
              </a:rPr>
              <a:t>2</a:t>
            </a:r>
            <a:r>
              <a:rPr kumimoji="0" lang="en-US" altLang="zh-TW" sz="4400" b="1" kern="0" dirty="0" smtClean="0">
                <a:solidFill>
                  <a:srgbClr val="FFFFFF"/>
                </a:solidFill>
                <a:latin typeface="微軟正黑體" panose="020B0604030504040204" pitchFamily="34" charset="-120"/>
                <a:ea typeface="微軟正黑體" panose="020B0604030504040204" pitchFamily="34" charset="-120"/>
                <a:cs typeface="Varela Round"/>
                <a:sym typeface="Nixie One"/>
              </a:rPr>
              <a:t>.</a:t>
            </a:r>
            <a:r>
              <a:rPr kumimoji="0" lang="zh-TW" altLang="en-US" sz="4400" b="1" kern="0" dirty="0">
                <a:solidFill>
                  <a:srgbClr val="FFFFFF"/>
                </a:solidFill>
                <a:latin typeface="微軟正黑體" panose="020B0604030504040204" pitchFamily="34" charset="-120"/>
                <a:ea typeface="微軟正黑體" panose="020B0604030504040204" pitchFamily="34" charset="-120"/>
                <a:cs typeface="Varela Round"/>
                <a:sym typeface="Nixie One"/>
              </a:rPr>
              <a:t>擴大推廣與義賣</a:t>
            </a:r>
          </a:p>
        </p:txBody>
      </p:sp>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9015" y="2420888"/>
            <a:ext cx="2868809" cy="42210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998778" y="2420887"/>
            <a:ext cx="2808311" cy="42206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807087" y="2420888"/>
            <a:ext cx="3108758" cy="42210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6197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grpSp>
        <p:nvGrpSpPr>
          <p:cNvPr id="3" name="群組 2"/>
          <p:cNvGrpSpPr/>
          <p:nvPr/>
        </p:nvGrpSpPr>
        <p:grpSpPr>
          <a:xfrm>
            <a:off x="755576" y="1743234"/>
            <a:ext cx="7920880" cy="5075930"/>
            <a:chOff x="2072095" y="176727"/>
            <a:chExt cx="5116488" cy="6642438"/>
          </a:xfrm>
        </p:grpSpPr>
        <p:pic>
          <p:nvPicPr>
            <p:cNvPr id="58" name="圖片 57"/>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16456" t="9548" r="23436" b="9401"/>
            <a:stretch/>
          </p:blipFill>
          <p:spPr>
            <a:xfrm>
              <a:off x="3478993" y="231786"/>
              <a:ext cx="1011799" cy="1354340"/>
            </a:xfrm>
            <a:prstGeom prst="ellipse">
              <a:avLst/>
            </a:prstGeom>
          </p:spPr>
        </p:pic>
        <p:pic>
          <p:nvPicPr>
            <p:cNvPr id="59" name="圖片 58"/>
            <p:cNvPicPr>
              <a:picLocks noChangeAspect="1"/>
            </p:cNvPicPr>
            <p:nvPr/>
          </p:nvPicPr>
          <p:blipFill rotWithShape="1">
            <a:blip r:embed="rId5" cstate="print">
              <a:extLst>
                <a:ext uri="{28A0092B-C50C-407E-A947-70E740481C1C}">
                  <a14:useLocalDpi xmlns:a14="http://schemas.microsoft.com/office/drawing/2010/main" val="0"/>
                </a:ext>
              </a:extLst>
            </a:blip>
            <a:srcRect l="-1351" t="5584" r="6774" b="21618"/>
            <a:stretch/>
          </p:blipFill>
          <p:spPr>
            <a:xfrm>
              <a:off x="4602723" y="176727"/>
              <a:ext cx="1022797" cy="1354340"/>
            </a:xfrm>
            <a:prstGeom prst="ellipse">
              <a:avLst/>
            </a:prstGeom>
          </p:spPr>
        </p:pic>
        <p:grpSp>
          <p:nvGrpSpPr>
            <p:cNvPr id="2" name="群組 1"/>
            <p:cNvGrpSpPr/>
            <p:nvPr/>
          </p:nvGrpSpPr>
          <p:grpSpPr>
            <a:xfrm>
              <a:off x="2072095" y="943138"/>
              <a:ext cx="5116488" cy="5876027"/>
              <a:chOff x="2072095" y="943138"/>
              <a:chExt cx="5116488" cy="5876027"/>
            </a:xfrm>
          </p:grpSpPr>
          <p:sp>
            <p:nvSpPr>
              <p:cNvPr id="33" name="Shape 266"/>
              <p:cNvSpPr/>
              <p:nvPr/>
            </p:nvSpPr>
            <p:spPr>
              <a:xfrm>
                <a:off x="3133577" y="1478190"/>
                <a:ext cx="2989928" cy="3922444"/>
              </a:xfrm>
              <a:prstGeom prst="ellipse">
                <a:avLst/>
              </a:prstGeom>
              <a:gradFill>
                <a:gsLst>
                  <a:gs pos="0">
                    <a:schemeClr val="accent4">
                      <a:lumMod val="60000"/>
                      <a:lumOff val="40000"/>
                    </a:schemeClr>
                  </a:gs>
                  <a:gs pos="23000">
                    <a:schemeClr val="accent1">
                      <a:lumMod val="40000"/>
                      <a:lumOff val="60000"/>
                    </a:schemeClr>
                  </a:gs>
                  <a:gs pos="69000">
                    <a:srgbClr val="00B0F0"/>
                  </a:gs>
                  <a:gs pos="97000">
                    <a:schemeClr val="accent1">
                      <a:lumMod val="70000"/>
                    </a:schemeClr>
                  </a:gs>
                </a:gsLst>
                <a:path path="circle">
                  <a:fillToRect l="50000" t="50000" r="50000" b="50000"/>
                </a:path>
              </a:gradFill>
              <a:ln>
                <a:headEnd type="none" w="sm" len="sm"/>
                <a:tailEnd type="none" w="sm" len="s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lang="en-US" altLang="zh-TW" sz="1400" b="1" kern="0" dirty="0">
                  <a:solidFill>
                    <a:srgbClr val="FFFF00"/>
                  </a:solidFill>
                  <a:latin typeface="微軟正黑體" panose="020B0604030504040204" pitchFamily="34" charset="-120"/>
                  <a:ea typeface="微軟正黑體" panose="020B0604030504040204" pitchFamily="34" charset="-120"/>
                  <a:cs typeface="Varela Round"/>
                  <a:sym typeface="Varela Round"/>
                </a:endParaRPr>
              </a:p>
            </p:txBody>
          </p:sp>
          <p:grpSp>
            <p:nvGrpSpPr>
              <p:cNvPr id="34" name="群組 33"/>
              <p:cNvGrpSpPr/>
              <p:nvPr/>
            </p:nvGrpSpPr>
            <p:grpSpPr>
              <a:xfrm>
                <a:off x="4127669" y="1545973"/>
                <a:ext cx="1120050" cy="1347561"/>
                <a:chOff x="3934211" y="685581"/>
                <a:chExt cx="946737" cy="905493"/>
              </a:xfrm>
            </p:grpSpPr>
            <p:sp>
              <p:nvSpPr>
                <p:cNvPr id="35" name="手繪多邊形 34"/>
                <p:cNvSpPr/>
                <p:nvPr/>
              </p:nvSpPr>
              <p:spPr>
                <a:xfrm>
                  <a:off x="4003832" y="757134"/>
                  <a:ext cx="835398" cy="751357"/>
                </a:xfrm>
                <a:custGeom>
                  <a:avLst/>
                  <a:gdLst>
                    <a:gd name="connsiteX0" fmla="*/ 0 w 824507"/>
                    <a:gd name="connsiteY0" fmla="*/ 412254 h 824507"/>
                    <a:gd name="connsiteX1" fmla="*/ 412254 w 824507"/>
                    <a:gd name="connsiteY1" fmla="*/ 0 h 824507"/>
                    <a:gd name="connsiteX2" fmla="*/ 824508 w 824507"/>
                    <a:gd name="connsiteY2" fmla="*/ 412254 h 824507"/>
                    <a:gd name="connsiteX3" fmla="*/ 412254 w 824507"/>
                    <a:gd name="connsiteY3" fmla="*/ 824508 h 824507"/>
                    <a:gd name="connsiteX4" fmla="*/ 0 w 824507"/>
                    <a:gd name="connsiteY4" fmla="*/ 412254 h 82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07" h="824507">
                      <a:moveTo>
                        <a:pt x="0" y="412254"/>
                      </a:moveTo>
                      <a:cubicBezTo>
                        <a:pt x="0" y="184572"/>
                        <a:pt x="184572" y="0"/>
                        <a:pt x="412254" y="0"/>
                      </a:cubicBezTo>
                      <a:cubicBezTo>
                        <a:pt x="639936" y="0"/>
                        <a:pt x="824508" y="184572"/>
                        <a:pt x="824508" y="412254"/>
                      </a:cubicBezTo>
                      <a:cubicBezTo>
                        <a:pt x="824508" y="639936"/>
                        <a:pt x="639936" y="824508"/>
                        <a:pt x="412254" y="824508"/>
                      </a:cubicBezTo>
                      <a:cubicBezTo>
                        <a:pt x="184572" y="824508"/>
                        <a:pt x="0" y="639936"/>
                        <a:pt x="0" y="412254"/>
                      </a:cubicBezTo>
                      <a:close/>
                    </a:path>
                  </a:pathLst>
                </a:custGeom>
                <a:solidFill>
                  <a:srgbClr val="FF939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3606" tIns="143606" rIns="143606" bIns="143606" numCol="1" spcCol="1270" anchor="ctr" anchorCtr="0">
                  <a:noAutofit/>
                </a:bodyPr>
                <a:lstStyle/>
                <a:p>
                  <a:pPr algn="ctr" eaLnBrk="1" fontAlgn="auto" hangingPunct="1">
                    <a:spcAft>
                      <a:spcPts val="0"/>
                    </a:spcAft>
                    <a:defRPr/>
                  </a:pPr>
                  <a:r>
                    <a:rPr kumimoji="0" lang="zh-TW" altLang="en-US" sz="2400" b="1" dirty="0" smtClean="0">
                      <a:solidFill>
                        <a:prstClr val="black"/>
                      </a:solidFill>
                      <a:latin typeface="微軟正黑體" panose="020B0604030504040204" pitchFamily="34" charset="-120"/>
                      <a:ea typeface="微軟正黑體" panose="020B0604030504040204" pitchFamily="34" charset="-120"/>
                      <a:sym typeface="Arial"/>
                    </a:rPr>
                    <a:t>遊</a:t>
                  </a:r>
                  <a:r>
                    <a:rPr kumimoji="0" lang="zh-TW" altLang="en-US" sz="2400" b="1" dirty="0">
                      <a:solidFill>
                        <a:prstClr val="black"/>
                      </a:solidFill>
                      <a:latin typeface="微軟正黑體" panose="020B0604030504040204" pitchFamily="34" charset="-120"/>
                      <a:ea typeface="微軟正黑體" panose="020B0604030504040204" pitchFamily="34" charset="-120"/>
                      <a:sym typeface="Arial"/>
                    </a:rPr>
                    <a:t>戲</a:t>
                  </a:r>
                  <a:endParaRPr kumimoji="0" lang="en-US" altLang="zh-TW" sz="2400" b="1" dirty="0" smtClean="0">
                    <a:solidFill>
                      <a:prstClr val="black"/>
                    </a:solidFill>
                    <a:latin typeface="微軟正黑體" panose="020B0604030504040204" pitchFamily="34" charset="-120"/>
                    <a:ea typeface="微軟正黑體" panose="020B0604030504040204" pitchFamily="34" charset="-120"/>
                    <a:sym typeface="Arial"/>
                  </a:endParaRPr>
                </a:p>
              </p:txBody>
            </p:sp>
            <p:sp>
              <p:nvSpPr>
                <p:cNvPr id="37" name="Shape 226"/>
                <p:cNvSpPr/>
                <p:nvPr/>
              </p:nvSpPr>
              <p:spPr>
                <a:xfrm>
                  <a:off x="3934211" y="685581"/>
                  <a:ext cx="946737" cy="905493"/>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2000" kern="0">
                    <a:solidFill>
                      <a:srgbClr val="000000"/>
                    </a:solidFill>
                    <a:latin typeface="Arial"/>
                    <a:cs typeface="Arial"/>
                    <a:sym typeface="Arial"/>
                  </a:endParaRPr>
                </a:p>
              </p:txBody>
            </p:sp>
          </p:grpSp>
          <p:pic>
            <p:nvPicPr>
              <p:cNvPr id="38" name="Picture 11" descr="http://sthesis.tp.edu.tw/SthesisWeb/File/107001/TPE012/PhotoSource/0074e85e1551459ea41214ea98b865f7/ru,%20u.3%E5%BC%B5%E5%81%89%E6%81%A9.png"/>
              <p:cNvPicPr>
                <a:picLocks noChangeArrowheads="1"/>
              </p:cNvPicPr>
              <p:nvPr/>
            </p:nvPicPr>
            <p:blipFill rotWithShape="1">
              <a:blip r:embed="rId6" cstate="screen">
                <a:extLst>
                  <a:ext uri="{BEBA8EAE-BF5A-486C-A8C5-ECC9F3942E4B}">
                    <a14:imgProps xmlns:a14="http://schemas.microsoft.com/office/drawing/2010/main">
                      <a14:imgLayer r:embed="rId7">
                        <a14:imgEffect>
                          <a14:backgroundRemoval t="0" b="96556" l="10000" r="90000"/>
                        </a14:imgEffect>
                      </a14:imgLayer>
                    </a14:imgProps>
                  </a:ext>
                  <a:ext uri="{28A0092B-C50C-407E-A947-70E740481C1C}">
                    <a14:useLocalDpi xmlns:a14="http://schemas.microsoft.com/office/drawing/2010/main"/>
                  </a:ext>
                </a:extLst>
              </a:blip>
              <a:srcRect l="13704" t="66" r="12954" b="8800"/>
              <a:stretch/>
            </p:blipFill>
            <p:spPr bwMode="auto">
              <a:xfrm>
                <a:off x="3635960" y="1793880"/>
                <a:ext cx="506427" cy="96636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群組 39"/>
              <p:cNvGrpSpPr/>
              <p:nvPr/>
            </p:nvGrpSpPr>
            <p:grpSpPr>
              <a:xfrm>
                <a:off x="4855884" y="3425589"/>
                <a:ext cx="1124198" cy="1347561"/>
                <a:chOff x="3952317" y="719775"/>
                <a:chExt cx="946737" cy="905493"/>
              </a:xfrm>
            </p:grpSpPr>
            <p:sp>
              <p:nvSpPr>
                <p:cNvPr id="45" name="手繪多邊形 44"/>
                <p:cNvSpPr/>
                <p:nvPr/>
              </p:nvSpPr>
              <p:spPr>
                <a:xfrm>
                  <a:off x="4044994" y="791298"/>
                  <a:ext cx="807492" cy="762388"/>
                </a:xfrm>
                <a:custGeom>
                  <a:avLst/>
                  <a:gdLst>
                    <a:gd name="connsiteX0" fmla="*/ 0 w 824507"/>
                    <a:gd name="connsiteY0" fmla="*/ 412254 h 824507"/>
                    <a:gd name="connsiteX1" fmla="*/ 412254 w 824507"/>
                    <a:gd name="connsiteY1" fmla="*/ 0 h 824507"/>
                    <a:gd name="connsiteX2" fmla="*/ 824508 w 824507"/>
                    <a:gd name="connsiteY2" fmla="*/ 412254 h 824507"/>
                    <a:gd name="connsiteX3" fmla="*/ 412254 w 824507"/>
                    <a:gd name="connsiteY3" fmla="*/ 824508 h 824507"/>
                    <a:gd name="connsiteX4" fmla="*/ 0 w 824507"/>
                    <a:gd name="connsiteY4" fmla="*/ 412254 h 82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07" h="824507">
                      <a:moveTo>
                        <a:pt x="0" y="412254"/>
                      </a:moveTo>
                      <a:cubicBezTo>
                        <a:pt x="0" y="184572"/>
                        <a:pt x="184572" y="0"/>
                        <a:pt x="412254" y="0"/>
                      </a:cubicBezTo>
                      <a:cubicBezTo>
                        <a:pt x="639936" y="0"/>
                        <a:pt x="824508" y="184572"/>
                        <a:pt x="824508" y="412254"/>
                      </a:cubicBezTo>
                      <a:cubicBezTo>
                        <a:pt x="824508" y="639936"/>
                        <a:pt x="639936" y="824508"/>
                        <a:pt x="412254" y="824508"/>
                      </a:cubicBezTo>
                      <a:cubicBezTo>
                        <a:pt x="184572" y="824508"/>
                        <a:pt x="0" y="639936"/>
                        <a:pt x="0" y="412254"/>
                      </a:cubicBezTo>
                      <a:close/>
                    </a:path>
                  </a:pathLst>
                </a:custGeom>
                <a:solidFill>
                  <a:srgbClr val="E2C5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3606" tIns="143606" rIns="143606" bIns="143606" numCol="1" spcCol="1270" anchor="ctr" anchorCtr="0">
                  <a:noAutofit/>
                </a:bodyPr>
                <a:lstStyle/>
                <a:p>
                  <a:pPr algn="ctr" eaLnBrk="1" fontAlgn="auto" hangingPunct="1">
                    <a:spcAft>
                      <a:spcPts val="0"/>
                    </a:spcAft>
                    <a:defRPr/>
                  </a:pPr>
                  <a:r>
                    <a:rPr kumimoji="0" lang="zh-TW" altLang="en-US" sz="2400" b="1" dirty="0">
                      <a:solidFill>
                        <a:prstClr val="black"/>
                      </a:solidFill>
                      <a:latin typeface="微軟正黑體" panose="020B0604030504040204" pitchFamily="34" charset="-120"/>
                      <a:ea typeface="微軟正黑體" panose="020B0604030504040204" pitchFamily="34" charset="-120"/>
                      <a:sym typeface="Arial"/>
                    </a:rPr>
                    <a:t>世界</a:t>
                  </a:r>
                  <a:endParaRPr kumimoji="0" lang="en-US" altLang="zh-TW" sz="2400" b="1" dirty="0" smtClean="0">
                    <a:solidFill>
                      <a:prstClr val="black"/>
                    </a:solidFill>
                    <a:latin typeface="微軟正黑體" panose="020B0604030504040204" pitchFamily="34" charset="-120"/>
                    <a:ea typeface="微軟正黑體" panose="020B0604030504040204" pitchFamily="34" charset="-120"/>
                    <a:sym typeface="Arial"/>
                  </a:endParaRPr>
                </a:p>
              </p:txBody>
            </p:sp>
            <p:sp>
              <p:nvSpPr>
                <p:cNvPr id="46" name="Shape 226"/>
                <p:cNvSpPr/>
                <p:nvPr/>
              </p:nvSpPr>
              <p:spPr>
                <a:xfrm>
                  <a:off x="3952317" y="719775"/>
                  <a:ext cx="946737" cy="905493"/>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2000" kern="0">
                    <a:solidFill>
                      <a:srgbClr val="000000"/>
                    </a:solidFill>
                    <a:latin typeface="Arial"/>
                    <a:cs typeface="Arial"/>
                    <a:sym typeface="Arial"/>
                  </a:endParaRPr>
                </a:p>
              </p:txBody>
            </p:sp>
          </p:grpSp>
          <p:grpSp>
            <p:nvGrpSpPr>
              <p:cNvPr id="47" name="群組 46"/>
              <p:cNvGrpSpPr/>
              <p:nvPr/>
            </p:nvGrpSpPr>
            <p:grpSpPr>
              <a:xfrm>
                <a:off x="3307934" y="3425589"/>
                <a:ext cx="1120050" cy="1347561"/>
                <a:chOff x="3934211" y="685581"/>
                <a:chExt cx="946737" cy="905493"/>
              </a:xfrm>
            </p:grpSpPr>
            <p:sp>
              <p:nvSpPr>
                <p:cNvPr id="50" name="手繪多邊形 49"/>
                <p:cNvSpPr/>
                <p:nvPr/>
              </p:nvSpPr>
              <p:spPr>
                <a:xfrm>
                  <a:off x="4003833" y="757134"/>
                  <a:ext cx="807492" cy="762388"/>
                </a:xfrm>
                <a:custGeom>
                  <a:avLst/>
                  <a:gdLst>
                    <a:gd name="connsiteX0" fmla="*/ 0 w 824507"/>
                    <a:gd name="connsiteY0" fmla="*/ 412254 h 824507"/>
                    <a:gd name="connsiteX1" fmla="*/ 412254 w 824507"/>
                    <a:gd name="connsiteY1" fmla="*/ 0 h 824507"/>
                    <a:gd name="connsiteX2" fmla="*/ 824508 w 824507"/>
                    <a:gd name="connsiteY2" fmla="*/ 412254 h 824507"/>
                    <a:gd name="connsiteX3" fmla="*/ 412254 w 824507"/>
                    <a:gd name="connsiteY3" fmla="*/ 824508 h 824507"/>
                    <a:gd name="connsiteX4" fmla="*/ 0 w 824507"/>
                    <a:gd name="connsiteY4" fmla="*/ 412254 h 82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07" h="824507">
                      <a:moveTo>
                        <a:pt x="0" y="412254"/>
                      </a:moveTo>
                      <a:cubicBezTo>
                        <a:pt x="0" y="184572"/>
                        <a:pt x="184572" y="0"/>
                        <a:pt x="412254" y="0"/>
                      </a:cubicBezTo>
                      <a:cubicBezTo>
                        <a:pt x="639936" y="0"/>
                        <a:pt x="824508" y="184572"/>
                        <a:pt x="824508" y="412254"/>
                      </a:cubicBezTo>
                      <a:cubicBezTo>
                        <a:pt x="824508" y="639936"/>
                        <a:pt x="639936" y="824508"/>
                        <a:pt x="412254" y="824508"/>
                      </a:cubicBezTo>
                      <a:cubicBezTo>
                        <a:pt x="184572" y="824508"/>
                        <a:pt x="0" y="639936"/>
                        <a:pt x="0" y="412254"/>
                      </a:cubicBez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3606" tIns="143606" rIns="143606" bIns="143606" numCol="1" spcCol="1270" anchor="ctr" anchorCtr="0">
                  <a:noAutofit/>
                </a:bodyPr>
                <a:lstStyle/>
                <a:p>
                  <a:pPr algn="ctr" eaLnBrk="1" fontAlgn="auto" hangingPunct="1">
                    <a:spcAft>
                      <a:spcPts val="0"/>
                    </a:spcAft>
                    <a:defRPr/>
                  </a:pPr>
                  <a:r>
                    <a:rPr kumimoji="0" lang="zh-TW" altLang="en-US" sz="2400" b="1" dirty="0">
                      <a:solidFill>
                        <a:prstClr val="black"/>
                      </a:solidFill>
                      <a:latin typeface="微軟正黑體" panose="020B0604030504040204" pitchFamily="34" charset="-120"/>
                      <a:ea typeface="微軟正黑體" panose="020B0604030504040204" pitchFamily="34" charset="-120"/>
                      <a:sym typeface="Arial"/>
                    </a:rPr>
                    <a:t>生命</a:t>
                  </a:r>
                  <a:endParaRPr kumimoji="0" lang="en-US" altLang="zh-TW" sz="2400" b="1" dirty="0" smtClean="0">
                    <a:solidFill>
                      <a:prstClr val="black"/>
                    </a:solidFill>
                    <a:latin typeface="微軟正黑體" panose="020B0604030504040204" pitchFamily="34" charset="-120"/>
                    <a:ea typeface="微軟正黑體" panose="020B0604030504040204" pitchFamily="34" charset="-120"/>
                    <a:sym typeface="Arial"/>
                  </a:endParaRPr>
                </a:p>
              </p:txBody>
            </p:sp>
            <p:sp>
              <p:nvSpPr>
                <p:cNvPr id="51" name="Shape 226"/>
                <p:cNvSpPr/>
                <p:nvPr/>
              </p:nvSpPr>
              <p:spPr>
                <a:xfrm>
                  <a:off x="3934211" y="685581"/>
                  <a:ext cx="946737" cy="905493"/>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kumimoji="0" sz="2000" kern="0">
                    <a:solidFill>
                      <a:srgbClr val="000000"/>
                    </a:solidFill>
                    <a:latin typeface="Arial"/>
                    <a:cs typeface="Arial"/>
                    <a:sym typeface="Arial"/>
                  </a:endParaRPr>
                </a:p>
              </p:txBody>
            </p:sp>
          </p:grpSp>
          <p:pic>
            <p:nvPicPr>
              <p:cNvPr id="60" name="圖片 59"/>
              <p:cNvPicPr>
                <a:picLocks noChangeAspect="1"/>
              </p:cNvPicPr>
              <p:nvPr/>
            </p:nvPicPr>
            <p:blipFill rotWithShape="1">
              <a:blip r:embed="rId8" cstate="print">
                <a:extLst>
                  <a:ext uri="{28A0092B-C50C-407E-A947-70E740481C1C}">
                    <a14:useLocalDpi xmlns:a14="http://schemas.microsoft.com/office/drawing/2010/main" val="0"/>
                  </a:ext>
                </a:extLst>
              </a:blip>
              <a:srcRect t="26200" r="19422" b="13600"/>
              <a:stretch/>
            </p:blipFill>
            <p:spPr>
              <a:xfrm>
                <a:off x="5616770" y="943138"/>
                <a:ext cx="1026309" cy="1354340"/>
              </a:xfrm>
              <a:prstGeom prst="ellipse">
                <a:avLst/>
              </a:prstGeom>
            </p:spPr>
          </p:pic>
          <p:pic>
            <p:nvPicPr>
              <p:cNvPr id="61" name="圖片 60"/>
              <p:cNvPicPr>
                <a:picLocks noChangeAspect="1"/>
              </p:cNvPicPr>
              <p:nvPr/>
            </p:nvPicPr>
            <p:blipFill rotWithShape="1">
              <a:blip r:embed="rId9" cstate="print">
                <a:extLst>
                  <a:ext uri="{28A0092B-C50C-407E-A947-70E740481C1C}">
                    <a14:useLocalDpi xmlns:a14="http://schemas.microsoft.com/office/drawing/2010/main" val="0"/>
                  </a:ext>
                </a:extLst>
              </a:blip>
              <a:srcRect l="34618" t="14354" r="14342" b="16247"/>
              <a:stretch/>
            </p:blipFill>
            <p:spPr>
              <a:xfrm>
                <a:off x="2072095" y="2525794"/>
                <a:ext cx="1003420" cy="1354340"/>
              </a:xfrm>
              <a:prstGeom prst="ellipse">
                <a:avLst/>
              </a:prstGeom>
            </p:spPr>
          </p:pic>
          <p:pic>
            <p:nvPicPr>
              <p:cNvPr id="62" name="圖片 61"/>
              <p:cNvPicPr>
                <a:picLocks noChangeAspect="1"/>
              </p:cNvPicPr>
              <p:nvPr/>
            </p:nvPicPr>
            <p:blipFill rotWithShape="1">
              <a:blip r:embed="rId10" cstate="print">
                <a:extLst>
                  <a:ext uri="{28A0092B-C50C-407E-A947-70E740481C1C}">
                    <a14:useLocalDpi xmlns:a14="http://schemas.microsoft.com/office/drawing/2010/main" val="0"/>
                  </a:ext>
                </a:extLst>
              </a:blip>
              <a:srcRect l="29930" t="16401" r="21609" b="16401"/>
              <a:stretch/>
            </p:blipFill>
            <p:spPr>
              <a:xfrm>
                <a:off x="6138148" y="2267911"/>
                <a:ext cx="1050435" cy="1354340"/>
              </a:xfrm>
              <a:prstGeom prst="ellipse">
                <a:avLst/>
              </a:prstGeom>
            </p:spPr>
          </p:pic>
          <p:pic>
            <p:nvPicPr>
              <p:cNvPr id="63" name="圖片 62"/>
              <p:cNvPicPr>
                <a:picLocks noChangeAspect="1"/>
              </p:cNvPicPr>
              <p:nvPr/>
            </p:nvPicPr>
            <p:blipFill rotWithShape="1">
              <a:blip r:embed="rId11" cstate="print">
                <a:extLst>
                  <a:ext uri="{28A0092B-C50C-407E-A947-70E740481C1C}">
                    <a14:useLocalDpi xmlns:a14="http://schemas.microsoft.com/office/drawing/2010/main" val="0"/>
                  </a:ext>
                </a:extLst>
              </a:blip>
              <a:srcRect l="5970" t="16401" r="989" b="16401"/>
              <a:stretch/>
            </p:blipFill>
            <p:spPr>
              <a:xfrm>
                <a:off x="2480915" y="1101559"/>
                <a:ext cx="1061615" cy="1354340"/>
              </a:xfrm>
              <a:prstGeom prst="ellipse">
                <a:avLst/>
              </a:prstGeom>
            </p:spPr>
          </p:pic>
          <p:pic>
            <p:nvPicPr>
              <p:cNvPr id="65" name="圖片 64"/>
              <p:cNvPicPr>
                <a:picLocks noChangeAspect="1"/>
              </p:cNvPicPr>
              <p:nvPr/>
            </p:nvPicPr>
            <p:blipFill rotWithShape="1">
              <a:blip r:embed="rId12" cstate="print">
                <a:extLst>
                  <a:ext uri="{28A0092B-C50C-407E-A947-70E740481C1C}">
                    <a14:useLocalDpi xmlns:a14="http://schemas.microsoft.com/office/drawing/2010/main" val="0"/>
                  </a:ext>
                </a:extLst>
              </a:blip>
              <a:srcRect l="13154" t="10133" r="3604" b="25468"/>
              <a:stretch/>
            </p:blipFill>
            <p:spPr>
              <a:xfrm>
                <a:off x="2296841" y="3997646"/>
                <a:ext cx="973430" cy="1354340"/>
              </a:xfrm>
              <a:prstGeom prst="ellipse">
                <a:avLst/>
              </a:prstGeom>
            </p:spPr>
          </p:pic>
          <p:pic>
            <p:nvPicPr>
              <p:cNvPr id="68" name="圖片 67"/>
              <p:cNvPicPr>
                <a:picLocks noChangeAspect="1"/>
              </p:cNvPicPr>
              <p:nvPr/>
            </p:nvPicPr>
            <p:blipFill rotWithShape="1">
              <a:blip r:embed="rId13" cstate="print">
                <a:extLst>
                  <a:ext uri="{28A0092B-C50C-407E-A947-70E740481C1C}">
                    <a14:useLocalDpi xmlns:a14="http://schemas.microsoft.com/office/drawing/2010/main" val="0"/>
                  </a:ext>
                </a:extLst>
              </a:blip>
              <a:srcRect l="14970" t="23137" r="9509" b="19320"/>
              <a:stretch/>
            </p:blipFill>
            <p:spPr>
              <a:xfrm>
                <a:off x="6014248" y="3812777"/>
                <a:ext cx="1006319" cy="1354340"/>
              </a:xfrm>
              <a:prstGeom prst="ellipse">
                <a:avLst/>
              </a:prstGeom>
            </p:spPr>
          </p:pic>
          <p:pic>
            <p:nvPicPr>
              <p:cNvPr id="69" name="圖片 68"/>
              <p:cNvPicPr>
                <a:picLocks noChangeAspect="1"/>
              </p:cNvPicPr>
              <p:nvPr/>
            </p:nvPicPr>
            <p:blipFill rotWithShape="1">
              <a:blip r:embed="rId14" cstate="print">
                <a:extLst>
                  <a:ext uri="{28A0092B-C50C-407E-A947-70E740481C1C}">
                    <a14:useLocalDpi xmlns:a14="http://schemas.microsoft.com/office/drawing/2010/main" val="0"/>
                  </a:ext>
                </a:extLst>
              </a:blip>
              <a:srcRect l="1510" t="13601" r="5674" b="13731"/>
              <a:stretch/>
            </p:blipFill>
            <p:spPr>
              <a:xfrm>
                <a:off x="3040392" y="5074746"/>
                <a:ext cx="979332" cy="1354340"/>
              </a:xfrm>
              <a:prstGeom prst="ellipse">
                <a:avLst/>
              </a:prstGeom>
            </p:spPr>
          </p:pic>
          <p:pic>
            <p:nvPicPr>
              <p:cNvPr id="70" name="圖片 69"/>
              <p:cNvPicPr>
                <a:picLocks noChangeAspect="1"/>
              </p:cNvPicPr>
              <p:nvPr/>
            </p:nvPicPr>
            <p:blipFill rotWithShape="1">
              <a:blip r:embed="rId15" cstate="print">
                <a:extLst>
                  <a:ext uri="{28A0092B-C50C-407E-A947-70E740481C1C}">
                    <a14:useLocalDpi xmlns:a14="http://schemas.microsoft.com/office/drawing/2010/main" val="0"/>
                  </a:ext>
                </a:extLst>
              </a:blip>
              <a:srcRect l="11424" t="16650" r="2826" b="20647"/>
              <a:stretch/>
            </p:blipFill>
            <p:spPr>
              <a:xfrm>
                <a:off x="4143700" y="5464825"/>
                <a:ext cx="1048581" cy="1354340"/>
              </a:xfrm>
              <a:prstGeom prst="ellipse">
                <a:avLst/>
              </a:prstGeom>
            </p:spPr>
          </p:pic>
          <p:pic>
            <p:nvPicPr>
              <p:cNvPr id="71" name="圖片 70"/>
              <p:cNvPicPr>
                <a:picLocks noChangeAspect="1"/>
              </p:cNvPicPr>
              <p:nvPr/>
            </p:nvPicPr>
            <p:blipFill rotWithShape="1">
              <a:blip r:embed="rId16" cstate="print">
                <a:extLst>
                  <a:ext uri="{BEBA8EAE-BF5A-486C-A8C5-ECC9F3942E4B}">
                    <a14:imgProps xmlns:a14="http://schemas.microsoft.com/office/drawing/2010/main">
                      <a14:imgLayer r:embed="rId17">
                        <a14:imgEffect>
                          <a14:brightnessContrast bright="40000" contrast="-40000"/>
                        </a14:imgEffect>
                      </a14:imgLayer>
                    </a14:imgProps>
                  </a:ext>
                  <a:ext uri="{28A0092B-C50C-407E-A947-70E740481C1C}">
                    <a14:useLocalDpi xmlns:a14="http://schemas.microsoft.com/office/drawing/2010/main" val="0"/>
                  </a:ext>
                </a:extLst>
              </a:blip>
              <a:srcRect l="30997" t="14863" r="14604" b="15269"/>
              <a:stretch/>
            </p:blipFill>
            <p:spPr>
              <a:xfrm>
                <a:off x="5250331" y="5054858"/>
                <a:ext cx="1062254" cy="1354340"/>
              </a:xfrm>
              <a:prstGeom prst="ellipse">
                <a:avLst/>
              </a:prstGeom>
            </p:spPr>
          </p:pic>
          <p:pic>
            <p:nvPicPr>
              <p:cNvPr id="72" name="Picture 2"/>
              <p:cNvPicPr>
                <a:picLocks noChangeArrowheads="1"/>
              </p:cNvPicPr>
              <p:nvPr/>
            </p:nvPicPr>
            <p:blipFill rotWithShape="1">
              <a:blip r:embed="rId18" cstate="screen">
                <a:extLst>
                  <a:ext uri="{BEBA8EAE-BF5A-486C-A8C5-ECC9F3942E4B}">
                    <a14:imgProps xmlns:a14="http://schemas.microsoft.com/office/drawing/2010/main">
                      <a14:imgLayer r:embed="rId19">
                        <a14:imgEffect>
                          <a14:backgroundRemoval t="0" b="100000" l="10000" r="90000"/>
                        </a14:imgEffect>
                      </a14:imgLayer>
                    </a14:imgProps>
                  </a:ext>
                  <a:ext uri="{28A0092B-C50C-407E-A947-70E740481C1C}">
                    <a14:useLocalDpi xmlns:a14="http://schemas.microsoft.com/office/drawing/2010/main"/>
                  </a:ext>
                </a:extLst>
              </a:blip>
              <a:srcRect l="18329" t="6147" r="16959" b="10639"/>
              <a:stretch/>
            </p:blipFill>
            <p:spPr bwMode="auto">
              <a:xfrm>
                <a:off x="4709156" y="4211882"/>
                <a:ext cx="483125" cy="1061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9" descr="http://sthesis.tp.edu.tw/SthesisWeb/File/107001/TPE012/PhotoSource/e7c40160a8694658870eee0fed4fcb1f/%E6%A5%8A%E5%82%91%E7%91%9C.png"/>
              <p:cNvPicPr>
                <a:picLocks noChangeArrowheads="1"/>
              </p:cNvPicPr>
              <p:nvPr/>
            </p:nvPicPr>
            <p:blipFill rotWithShape="1">
              <a:blip r:embed="rId20" cstate="screen">
                <a:extLst>
                  <a:ext uri="{BEBA8EAE-BF5A-486C-A8C5-ECC9F3942E4B}">
                    <a14:imgProps xmlns:a14="http://schemas.microsoft.com/office/drawing/2010/main">
                      <a14:imgLayer r:embed="rId21">
                        <a14:imgEffect>
                          <a14:backgroundRemoval t="0" b="100000" l="10000" r="90000">
                            <a14:foregroundMark x1="42282" y1="50000" x2="63087" y2="53175"/>
                          </a14:backgroundRemoval>
                        </a14:imgEffect>
                      </a14:imgLayer>
                    </a14:imgProps>
                  </a:ext>
                  <a:ext uri="{28A0092B-C50C-407E-A947-70E740481C1C}">
                    <a14:useLocalDpi xmlns:a14="http://schemas.microsoft.com/office/drawing/2010/main"/>
                  </a:ext>
                </a:extLst>
              </a:blip>
              <a:srcRect l="17231" t="3105" r="12761" b="6886"/>
              <a:stretch/>
            </p:blipFill>
            <p:spPr bwMode="auto">
              <a:xfrm>
                <a:off x="4071305" y="4274633"/>
                <a:ext cx="459293" cy="1069323"/>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 descr="http://sthesis.tp.edu.tw/SthesisWeb/File/107001/TPE012/PhotoSource/49853f2e8f7e4a81b3edb56af0348764/%E8%94%A1%E5%91%86%E5%AF%B6.png"/>
              <p:cNvPicPr>
                <a:picLocks noChangeArrowheads="1"/>
              </p:cNvPicPr>
              <p:nvPr/>
            </p:nvPicPr>
            <p:blipFill rotWithShape="1">
              <a:blip r:embed="rId22" cstate="screen">
                <a:extLst>
                  <a:ext uri="{BEBA8EAE-BF5A-486C-A8C5-ECC9F3942E4B}">
                    <a14:imgProps xmlns:a14="http://schemas.microsoft.com/office/drawing/2010/main">
                      <a14:imgLayer r:embed="rId23">
                        <a14:imgEffect>
                          <a14:backgroundRemoval t="0" b="94222" l="10000" r="90000"/>
                        </a14:imgEffect>
                      </a14:imgLayer>
                    </a14:imgProps>
                  </a:ext>
                  <a:ext uri="{28A0092B-C50C-407E-A947-70E740481C1C}">
                    <a14:useLocalDpi xmlns:a14="http://schemas.microsoft.com/office/drawing/2010/main"/>
                  </a:ext>
                </a:extLst>
              </a:blip>
              <a:srcRect l="18331" t="943" r="19043" b="8642"/>
              <a:stretch/>
            </p:blipFill>
            <p:spPr bwMode="auto">
              <a:xfrm>
                <a:off x="5219226" y="1883385"/>
                <a:ext cx="397515" cy="924041"/>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http://sthesis.tp.edu.tw/SthesisWeb/File/107001/TPE012/PhotoSource/e248751d4c1240ae92405ad8992c5f88/%E5%BD%B3%E3%84%86%20%E3%84%91%20.png"/>
              <p:cNvPicPr>
                <a:picLocks noChangeArrowheads="1"/>
              </p:cNvPicPr>
              <p:nvPr/>
            </p:nvPicPr>
            <p:blipFill rotWithShape="1">
              <a:blip r:embed="rId24" cstate="screen">
                <a:extLst>
                  <a:ext uri="{BEBA8EAE-BF5A-486C-A8C5-ECC9F3942E4B}">
                    <a14:imgProps xmlns:a14="http://schemas.microsoft.com/office/drawing/2010/main">
                      <a14:imgLayer r:embed="rId25">
                        <a14:imgEffect>
                          <a14:backgroundRemoval t="3667" b="95444" l="10000" r="90000">
                            <a14:foregroundMark x1="41781" y1="47162" x2="63014" y2="64192"/>
                          </a14:backgroundRemoval>
                        </a14:imgEffect>
                      </a14:imgLayer>
                    </a14:imgProps>
                  </a:ext>
                  <a:ext uri="{28A0092B-C50C-407E-A947-70E740481C1C}">
                    <a14:useLocalDpi xmlns:a14="http://schemas.microsoft.com/office/drawing/2010/main"/>
                  </a:ext>
                </a:extLst>
              </a:blip>
              <a:srcRect l="17505" t="7713" r="18783" b="6662"/>
              <a:stretch/>
            </p:blipFill>
            <p:spPr bwMode="auto">
              <a:xfrm>
                <a:off x="3163937" y="2640564"/>
                <a:ext cx="415006" cy="96892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5"/>
              <p:cNvPicPr>
                <a:picLocks noChangeArrowheads="1"/>
              </p:cNvPicPr>
              <p:nvPr/>
            </p:nvPicPr>
            <p:blipFill rotWithShape="1">
              <a:blip r:embed="rId26" cstate="screen">
                <a:extLst>
                  <a:ext uri="{BEBA8EAE-BF5A-486C-A8C5-ECC9F3942E4B}">
                    <a14:imgProps xmlns:a14="http://schemas.microsoft.com/office/drawing/2010/main">
                      <a14:imgLayer r:embed="rId27">
                        <a14:imgEffect>
                          <a14:backgroundRemoval t="0" b="100000" l="10000" r="90000"/>
                        </a14:imgEffect>
                      </a14:imgLayer>
                    </a14:imgProps>
                  </a:ext>
                  <a:ext uri="{28A0092B-C50C-407E-A947-70E740481C1C}">
                    <a14:useLocalDpi xmlns:a14="http://schemas.microsoft.com/office/drawing/2010/main"/>
                  </a:ext>
                </a:extLst>
              </a:blip>
              <a:srcRect l="17983" t="3318" r="9217" b="6335"/>
              <a:stretch/>
            </p:blipFill>
            <p:spPr bwMode="auto">
              <a:xfrm>
                <a:off x="5600978" y="2643210"/>
                <a:ext cx="437166" cy="966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36" name="Shape 223"/>
          <p:cNvSpPr txBox="1">
            <a:spLocks/>
          </p:cNvSpPr>
          <p:nvPr/>
        </p:nvSpPr>
        <p:spPr>
          <a:xfrm>
            <a:off x="1005651" y="716829"/>
            <a:ext cx="7670808" cy="1546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1pPr>
            <a:lvl2pPr marR="0" lvl="1"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2pPr>
            <a:lvl3pPr marR="0" lvl="2"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3pPr>
            <a:lvl4pPr marR="0" lvl="3"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4pPr>
            <a:lvl5pPr marR="0" lvl="4"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5pPr>
            <a:lvl6pPr marR="0" lvl="5"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6pPr>
            <a:lvl7pPr marR="0" lvl="6"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7pPr>
            <a:lvl8pPr marR="0" lvl="7"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8pPr>
            <a:lvl9pPr marR="0" lvl="8"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9pPr>
          </a:lstStyle>
          <a:p>
            <a:pPr algn="ctr" eaLnBrk="1" fontAlgn="auto" hangingPunct="1"/>
            <a:r>
              <a:rPr kumimoji="0" lang="zh-TW" altLang="en-US" sz="2400" b="1" kern="0" dirty="0" smtClean="0">
                <a:solidFill>
                  <a:srgbClr val="0070C0"/>
                </a:solidFill>
                <a:latin typeface="微軟正黑體" panose="020B0604030504040204" pitchFamily="34" charset="-120"/>
                <a:ea typeface="微軟正黑體" panose="020B0604030504040204" pitchFamily="34" charset="-120"/>
                <a:cs typeface="Varela Round"/>
              </a:rPr>
              <a:t>桌遊全數送到捐款者手中，採納郝教練的建議</a:t>
            </a:r>
            <a:br>
              <a:rPr kumimoji="0" lang="zh-TW" altLang="en-US" sz="2400" b="1" kern="0" dirty="0" smtClean="0">
                <a:solidFill>
                  <a:srgbClr val="0070C0"/>
                </a:solidFill>
                <a:latin typeface="微軟正黑體" panose="020B0604030504040204" pitchFamily="34" charset="-120"/>
                <a:ea typeface="微軟正黑體" panose="020B0604030504040204" pitchFamily="34" charset="-120"/>
                <a:cs typeface="Varela Round"/>
              </a:rPr>
            </a:br>
            <a:r>
              <a:rPr kumimoji="0" lang="zh-TW" altLang="en-US" sz="2400" b="1" kern="0" dirty="0" smtClean="0">
                <a:solidFill>
                  <a:srgbClr val="0070C0"/>
                </a:solidFill>
                <a:latin typeface="微軟正黑體" panose="020B0604030504040204" pitchFamily="34" charset="-120"/>
                <a:ea typeface="微軟正黑體" panose="020B0604030504040204" pitchFamily="34" charset="-120"/>
                <a:cs typeface="Varela Round"/>
              </a:rPr>
              <a:t>製作感謝狀及合照，鼓勵願意做公益的買家。</a:t>
            </a:r>
            <a:br>
              <a:rPr kumimoji="0" lang="zh-TW" altLang="en-US" sz="2400" b="1" kern="0" dirty="0" smtClean="0">
                <a:solidFill>
                  <a:srgbClr val="0070C0"/>
                </a:solidFill>
                <a:latin typeface="微軟正黑體" panose="020B0604030504040204" pitchFamily="34" charset="-120"/>
                <a:ea typeface="微軟正黑體" panose="020B0604030504040204" pitchFamily="34" charset="-120"/>
                <a:cs typeface="Varela Round"/>
              </a:rPr>
            </a:br>
            <a:endParaRPr kumimoji="0" lang="zh-TW" altLang="en-US" sz="2400" b="1" kern="0" dirty="0">
              <a:solidFill>
                <a:srgbClr val="0070C0"/>
              </a:solidFill>
              <a:latin typeface="微軟正黑體" panose="020B0604030504040204" pitchFamily="34" charset="-120"/>
              <a:ea typeface="微軟正黑體" panose="020B0604030504040204" pitchFamily="34" charset="-120"/>
              <a:cs typeface="Varela Round"/>
            </a:endParaRPr>
          </a:p>
        </p:txBody>
      </p:sp>
      <p:sp>
        <p:nvSpPr>
          <p:cNvPr id="39" name="矩形 38"/>
          <p:cNvSpPr/>
          <p:nvPr/>
        </p:nvSpPr>
        <p:spPr>
          <a:xfrm>
            <a:off x="153444" y="163961"/>
            <a:ext cx="7946948" cy="769441"/>
          </a:xfrm>
          <a:prstGeom prst="rect">
            <a:avLst/>
          </a:prstGeom>
          <a:ln/>
        </p:spPr>
        <p:style>
          <a:lnRef idx="3">
            <a:schemeClr val="lt1"/>
          </a:lnRef>
          <a:fillRef idx="1">
            <a:schemeClr val="accent6"/>
          </a:fillRef>
          <a:effectRef idx="1">
            <a:schemeClr val="accent6"/>
          </a:effectRef>
          <a:fontRef idx="minor">
            <a:schemeClr val="lt1"/>
          </a:fontRef>
        </p:style>
        <p:txBody>
          <a:bodyPr wrap="square">
            <a:spAutoFit/>
          </a:bodyPr>
          <a:lstStyle/>
          <a:p>
            <a:pPr algn="ctr" eaLnBrk="1" fontAlgn="auto" hangingPunct="1">
              <a:spcBef>
                <a:spcPts val="0"/>
              </a:spcBef>
              <a:spcAft>
                <a:spcPts val="0"/>
              </a:spcAft>
              <a:buClr>
                <a:srgbClr val="000000"/>
              </a:buClr>
              <a:buFont typeface="Arial"/>
              <a:buNone/>
            </a:pPr>
            <a:r>
              <a:rPr kumimoji="0" lang="zh-TW" altLang="en-US" sz="4400" b="1" kern="0" dirty="0">
                <a:solidFill>
                  <a:srgbClr val="FFFFFF"/>
                </a:solidFill>
                <a:latin typeface="微軟正黑體" panose="020B0604030504040204" pitchFamily="34" charset="-120"/>
                <a:ea typeface="微軟正黑體" panose="020B0604030504040204" pitchFamily="34" charset="-120"/>
                <a:cs typeface="Varela Round"/>
                <a:sym typeface="Nixie One"/>
              </a:rPr>
              <a:t>後續</a:t>
            </a:r>
            <a:r>
              <a:rPr kumimoji="0" lang="zh-TW" altLang="en-US" sz="4400" b="1" kern="0" dirty="0" smtClean="0">
                <a:solidFill>
                  <a:srgbClr val="FFFFFF"/>
                </a:solidFill>
                <a:latin typeface="微軟正黑體" panose="020B0604030504040204" pitchFamily="34" charset="-120"/>
                <a:ea typeface="微軟正黑體" panose="020B0604030504040204" pitchFamily="34" charset="-120"/>
                <a:cs typeface="Varela Round"/>
                <a:sym typeface="Nixie One"/>
              </a:rPr>
              <a:t>行動</a:t>
            </a:r>
            <a:r>
              <a:rPr kumimoji="0" lang="en-US" altLang="zh-TW" sz="4400" b="1" kern="0" dirty="0" smtClean="0">
                <a:solidFill>
                  <a:srgbClr val="FFFFFF"/>
                </a:solidFill>
                <a:latin typeface="微軟正黑體" panose="020B0604030504040204" pitchFamily="34" charset="-120"/>
                <a:ea typeface="微軟正黑體" panose="020B0604030504040204" pitchFamily="34" charset="-120"/>
                <a:cs typeface="Varela Round"/>
                <a:sym typeface="Nixie One"/>
              </a:rPr>
              <a:t>3.</a:t>
            </a:r>
            <a:r>
              <a:rPr kumimoji="0" lang="zh-TW" altLang="en-US" sz="4400" b="1" kern="0" dirty="0">
                <a:solidFill>
                  <a:srgbClr val="FFFFFF"/>
                </a:solidFill>
                <a:latin typeface="微軟正黑體" panose="020B0604030504040204" pitchFamily="34" charset="-120"/>
                <a:ea typeface="微軟正黑體" panose="020B0604030504040204" pitchFamily="34" charset="-120"/>
                <a:cs typeface="Varela Round"/>
                <a:sym typeface="Nixie One"/>
              </a:rPr>
              <a:t>製作感謝狀給捐款者</a:t>
            </a:r>
          </a:p>
        </p:txBody>
      </p:sp>
    </p:spTree>
    <p:extLst>
      <p:ext uri="{BB962C8B-B14F-4D97-AF65-F5344CB8AC3E}">
        <p14:creationId xmlns:p14="http://schemas.microsoft.com/office/powerpoint/2010/main" val="1997841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grpSp>
        <p:nvGrpSpPr>
          <p:cNvPr id="17" name="Shape 421"/>
          <p:cNvGrpSpPr/>
          <p:nvPr/>
        </p:nvGrpSpPr>
        <p:grpSpPr>
          <a:xfrm>
            <a:off x="8669204" y="482311"/>
            <a:ext cx="347107" cy="585312"/>
            <a:chOff x="584925" y="238125"/>
            <a:chExt cx="415200" cy="525100"/>
          </a:xfrm>
        </p:grpSpPr>
        <p:sp>
          <p:nvSpPr>
            <p:cNvPr id="19" name="Shape 422"/>
            <p:cNvSpPr/>
            <p:nvPr/>
          </p:nvSpPr>
          <p:spPr>
            <a:xfrm>
              <a:off x="621550" y="299175"/>
              <a:ext cx="378575" cy="464050"/>
            </a:xfrm>
            <a:custGeom>
              <a:avLst/>
              <a:gdLst/>
              <a:ahLst/>
              <a:cxnLst/>
              <a:rect l="0" t="0" r="0" b="0"/>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423"/>
            <p:cNvSpPr/>
            <p:nvPr/>
          </p:nvSpPr>
          <p:spPr>
            <a:xfrm>
              <a:off x="633750" y="2381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424"/>
            <p:cNvSpPr/>
            <p:nvPr/>
          </p:nvSpPr>
          <p:spPr>
            <a:xfrm>
              <a:off x="716800"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425"/>
            <p:cNvSpPr/>
            <p:nvPr/>
          </p:nvSpPr>
          <p:spPr>
            <a:xfrm>
              <a:off x="799825" y="238125"/>
              <a:ext cx="29350" cy="63500"/>
            </a:xfrm>
            <a:custGeom>
              <a:avLst/>
              <a:gdLst/>
              <a:ahLst/>
              <a:cxnLst/>
              <a:rect l="0" t="0" r="0" b="0"/>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426"/>
            <p:cNvSpPr/>
            <p:nvPr/>
          </p:nvSpPr>
          <p:spPr>
            <a:xfrm>
              <a:off x="882875"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427"/>
            <p:cNvSpPr/>
            <p:nvPr/>
          </p:nvSpPr>
          <p:spPr>
            <a:xfrm>
              <a:off x="584925" y="261325"/>
              <a:ext cx="378575" cy="464050"/>
            </a:xfrm>
            <a:custGeom>
              <a:avLst/>
              <a:gdLst/>
              <a:ahLst/>
              <a:cxnLst/>
              <a:rect l="0" t="0" r="0" b="0"/>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6" name="Shape 428"/>
          <p:cNvGrpSpPr/>
          <p:nvPr/>
        </p:nvGrpSpPr>
        <p:grpSpPr>
          <a:xfrm>
            <a:off x="87199" y="6000305"/>
            <a:ext cx="371623" cy="412483"/>
            <a:chOff x="1244325" y="314425"/>
            <a:chExt cx="444525" cy="370050"/>
          </a:xfrm>
        </p:grpSpPr>
        <p:sp>
          <p:nvSpPr>
            <p:cNvPr id="27" name="Shape 429"/>
            <p:cNvSpPr/>
            <p:nvPr/>
          </p:nvSpPr>
          <p:spPr>
            <a:xfrm>
              <a:off x="1388425" y="463425"/>
              <a:ext cx="143525" cy="143500"/>
            </a:xfrm>
            <a:custGeom>
              <a:avLst/>
              <a:gdLst/>
              <a:ahLst/>
              <a:cxnLst/>
              <a:rect l="0" t="0" r="0" b="0"/>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430"/>
            <p:cNvSpPr/>
            <p:nvPr/>
          </p:nvSpPr>
          <p:spPr>
            <a:xfrm>
              <a:off x="1244325" y="314425"/>
              <a:ext cx="444525" cy="370050"/>
            </a:xfrm>
            <a:custGeom>
              <a:avLst/>
              <a:gdLst/>
              <a:ahLst/>
              <a:cxnLst/>
              <a:rect l="0" t="0" r="0" b="0"/>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 name="矩形 1"/>
          <p:cNvSpPr/>
          <p:nvPr/>
        </p:nvSpPr>
        <p:spPr>
          <a:xfrm>
            <a:off x="1691680" y="1412777"/>
            <a:ext cx="5904656" cy="1200329"/>
          </a:xfrm>
          <a:prstGeom prst="rect">
            <a:avLst/>
          </a:prstGeom>
        </p:spPr>
        <p:txBody>
          <a:bodyPr wrap="square">
            <a:spAutoFit/>
          </a:bodyPr>
          <a:lstStyle/>
          <a:p>
            <a:pPr algn="ctr"/>
            <a:r>
              <a:rPr lang="zh-TW" altLang="en-US" sz="1800" b="1" dirty="0" smtClean="0">
                <a:solidFill>
                  <a:srgbClr val="0070C0"/>
                </a:solidFill>
                <a:latin typeface="微軟正黑體" panose="020B0604030504040204" pitchFamily="34" charset="-120"/>
                <a:ea typeface="微軟正黑體" panose="020B0604030504040204" pitchFamily="34" charset="-120"/>
                <a:cs typeface="Varela Round"/>
              </a:rPr>
              <a:t>對象</a:t>
            </a:r>
            <a:r>
              <a:rPr lang="zh-TW" altLang="en-US" sz="1800" b="1" dirty="0">
                <a:solidFill>
                  <a:srgbClr val="0070C0"/>
                </a:solidFill>
                <a:latin typeface="新細明體"/>
                <a:ea typeface="新細明體"/>
                <a:cs typeface="Varela Round"/>
              </a:rPr>
              <a:t>：</a:t>
            </a:r>
            <a:r>
              <a:rPr lang="en-US" altLang="zh-TW" sz="1800" b="1" dirty="0">
                <a:solidFill>
                  <a:srgbClr val="0070C0"/>
                </a:solidFill>
                <a:latin typeface="微軟正黑體" panose="020B0604030504040204" pitchFamily="34" charset="-120"/>
                <a:ea typeface="微軟正黑體" panose="020B0604030504040204" pitchFamily="34" charset="-120"/>
                <a:cs typeface="Varela Round"/>
              </a:rPr>
              <a:t>3-6</a:t>
            </a:r>
            <a:r>
              <a:rPr lang="zh-TW" altLang="en-US" sz="1800" b="1" dirty="0">
                <a:solidFill>
                  <a:srgbClr val="0070C0"/>
                </a:solidFill>
                <a:latin typeface="微軟正黑體" panose="020B0604030504040204" pitchFamily="34" charset="-120"/>
                <a:ea typeface="微軟正黑體" panose="020B0604030504040204" pitchFamily="34" charset="-120"/>
                <a:cs typeface="Varela Round"/>
              </a:rPr>
              <a:t>年級學生及師長</a:t>
            </a:r>
            <a:endParaRPr lang="en-US" altLang="zh-TW" sz="1800" b="1" dirty="0">
              <a:solidFill>
                <a:srgbClr val="0070C0"/>
              </a:solidFill>
              <a:latin typeface="微軟正黑體" panose="020B0604030504040204" pitchFamily="34" charset="-120"/>
              <a:ea typeface="微軟正黑體" panose="020B0604030504040204" pitchFamily="34" charset="-120"/>
              <a:cs typeface="Varela Round"/>
            </a:endParaRPr>
          </a:p>
          <a:p>
            <a:pPr algn="ctr"/>
            <a:r>
              <a:rPr lang="zh-TW" altLang="en-US" sz="1800" b="1" dirty="0">
                <a:solidFill>
                  <a:srgbClr val="0070C0"/>
                </a:solidFill>
                <a:latin typeface="微軟正黑體" panose="020B0604030504040204" pitchFamily="34" charset="-120"/>
                <a:ea typeface="微軟正黑體" panose="020B0604030504040204" pitchFamily="34" charset="-120"/>
                <a:cs typeface="Varela Round"/>
              </a:rPr>
              <a:t>透過桌遊關注並了解世界</a:t>
            </a:r>
            <a:r>
              <a:rPr lang="zh-TW" altLang="en-US" sz="1800" b="1" dirty="0" smtClean="0">
                <a:solidFill>
                  <a:srgbClr val="0070C0"/>
                </a:solidFill>
                <a:latin typeface="微軟正黑體" panose="020B0604030504040204" pitchFamily="34" charset="-120"/>
                <a:ea typeface="微軟正黑體" panose="020B0604030504040204" pitchFamily="34" charset="-120"/>
                <a:cs typeface="Varela Round"/>
              </a:rPr>
              <a:t>議題，</a:t>
            </a:r>
            <a:endParaRPr lang="en-US" altLang="zh-TW" sz="1800" b="1" dirty="0" smtClean="0">
              <a:solidFill>
                <a:srgbClr val="0070C0"/>
              </a:solidFill>
              <a:latin typeface="微軟正黑體" panose="020B0604030504040204" pitchFamily="34" charset="-120"/>
              <a:ea typeface="微軟正黑體" panose="020B0604030504040204" pitchFamily="34" charset="-120"/>
              <a:cs typeface="Varela Round"/>
            </a:endParaRPr>
          </a:p>
          <a:p>
            <a:pPr algn="ctr"/>
            <a:r>
              <a:rPr lang="zh-TW" altLang="en-US" sz="1800" b="1" dirty="0" smtClean="0">
                <a:solidFill>
                  <a:srgbClr val="0070C0"/>
                </a:solidFill>
                <a:latin typeface="微軟正黑體" panose="020B0604030504040204" pitchFamily="34" charset="-120"/>
                <a:ea typeface="微軟正黑體" panose="020B0604030504040204" pitchFamily="34" charset="-120"/>
                <a:cs typeface="Varela Round"/>
              </a:rPr>
              <a:t>希望讓玩家</a:t>
            </a:r>
            <a:endParaRPr lang="en-US" altLang="zh-TW" sz="1800" b="1" dirty="0" smtClean="0">
              <a:solidFill>
                <a:srgbClr val="0070C0"/>
              </a:solidFill>
              <a:latin typeface="微軟正黑體" panose="020B0604030504040204" pitchFamily="34" charset="-120"/>
              <a:ea typeface="微軟正黑體" panose="020B0604030504040204" pitchFamily="34" charset="-120"/>
              <a:cs typeface="Varela Round"/>
            </a:endParaRPr>
          </a:p>
          <a:p>
            <a:pPr algn="ctr"/>
            <a:r>
              <a:rPr lang="zh-TW" altLang="en-US" sz="1800" b="1" dirty="0" smtClean="0">
                <a:solidFill>
                  <a:srgbClr val="0070C0"/>
                </a:solidFill>
                <a:latin typeface="微軟正黑體" panose="020B0604030504040204" pitchFamily="34" charset="-120"/>
                <a:ea typeface="微軟正黑體" panose="020B0604030504040204" pitchFamily="34" charset="-120"/>
                <a:cs typeface="Varela Round"/>
              </a:rPr>
              <a:t>從</a:t>
            </a:r>
            <a:r>
              <a:rPr lang="zh-TW" altLang="en-US" sz="1800" b="1" dirty="0">
                <a:solidFill>
                  <a:srgbClr val="0070C0"/>
                </a:solidFill>
                <a:latin typeface="微軟正黑體" panose="020B0604030504040204" pitchFamily="34" charset="-120"/>
                <a:ea typeface="微軟正黑體" panose="020B0604030504040204" pitchFamily="34" charset="-120"/>
                <a:cs typeface="Varela Round"/>
              </a:rPr>
              <a:t>遊戲中感受對生命之美</a:t>
            </a:r>
          </a:p>
        </p:txBody>
      </p:sp>
      <p:grpSp>
        <p:nvGrpSpPr>
          <p:cNvPr id="3" name="群組 2"/>
          <p:cNvGrpSpPr/>
          <p:nvPr/>
        </p:nvGrpSpPr>
        <p:grpSpPr>
          <a:xfrm>
            <a:off x="207666" y="1025432"/>
            <a:ext cx="8755426" cy="5667931"/>
            <a:chOff x="207666" y="1334204"/>
            <a:chExt cx="8755426" cy="3685818"/>
          </a:xfrm>
        </p:grpSpPr>
        <p:pic>
          <p:nvPicPr>
            <p:cNvPr id="8" name="圖片 7"/>
            <p:cNvPicPr>
              <a:picLocks/>
            </p:cNvPicPr>
            <p:nvPr/>
          </p:nvPicPr>
          <p:blipFill>
            <a:blip r:embed="rId3" cstate="email">
              <a:extLst>
                <a:ext uri="{28A0092B-C50C-407E-A947-70E740481C1C}">
                  <a14:useLocalDpi xmlns:a14="http://schemas.microsoft.com/office/drawing/2010/main"/>
                </a:ext>
              </a:extLst>
            </a:blip>
            <a:stretch>
              <a:fillRect/>
            </a:stretch>
          </p:blipFill>
          <p:spPr>
            <a:xfrm>
              <a:off x="267395" y="3219822"/>
              <a:ext cx="2792437" cy="1799959"/>
            </a:xfrm>
            <a:prstGeom prst="rect">
              <a:avLst/>
            </a:prstGeom>
          </p:spPr>
        </p:pic>
        <p:pic>
          <p:nvPicPr>
            <p:cNvPr id="10" name="圖片 9"/>
            <p:cNvPicPr>
              <a:picLocks/>
            </p:cNvPicPr>
            <p:nvPr/>
          </p:nvPicPr>
          <p:blipFill>
            <a:blip r:embed="rId4" cstate="email">
              <a:extLst>
                <a:ext uri="{28A0092B-C50C-407E-A947-70E740481C1C}">
                  <a14:useLocalDpi xmlns:a14="http://schemas.microsoft.com/office/drawing/2010/main"/>
                </a:ext>
              </a:extLst>
            </a:blip>
            <a:stretch>
              <a:fillRect/>
            </a:stretch>
          </p:blipFill>
          <p:spPr>
            <a:xfrm>
              <a:off x="6228184" y="3230555"/>
              <a:ext cx="2734908" cy="1778493"/>
            </a:xfrm>
            <a:prstGeom prst="rect">
              <a:avLst/>
            </a:prstGeom>
          </p:spPr>
        </p:pic>
        <p:pic>
          <p:nvPicPr>
            <p:cNvPr id="11" name="圖片 10"/>
            <p:cNvPicPr>
              <a:picLocks/>
            </p:cNvPicPr>
            <p:nvPr/>
          </p:nvPicPr>
          <p:blipFill rotWithShape="1">
            <a:blip r:embed="rId5" cstate="email">
              <a:extLst>
                <a:ext uri="{28A0092B-C50C-407E-A947-70E740481C1C}">
                  <a14:useLocalDpi xmlns:a14="http://schemas.microsoft.com/office/drawing/2010/main"/>
                </a:ext>
              </a:extLst>
            </a:blip>
            <a:srcRect/>
            <a:stretch/>
          </p:blipFill>
          <p:spPr>
            <a:xfrm>
              <a:off x="3204168" y="3003797"/>
              <a:ext cx="2880000" cy="2016225"/>
            </a:xfrm>
            <a:prstGeom prst="rect">
              <a:avLst/>
            </a:prstGeom>
          </p:spPr>
        </p:pic>
        <p:pic>
          <p:nvPicPr>
            <p:cNvPr id="24" name="圖片 23"/>
            <p:cNvPicPr>
              <a:picLocks/>
            </p:cNvPicPr>
            <p:nvPr/>
          </p:nvPicPr>
          <p:blipFill rotWithShape="1">
            <a:blip r:embed="rId6" cstate="email">
              <a:extLst>
                <a:ext uri="{28A0092B-C50C-407E-A947-70E740481C1C}">
                  <a14:useLocalDpi xmlns:a14="http://schemas.microsoft.com/office/drawing/2010/main"/>
                </a:ext>
              </a:extLst>
            </a:blip>
            <a:srcRect/>
            <a:stretch/>
          </p:blipFill>
          <p:spPr>
            <a:xfrm>
              <a:off x="207666" y="1419622"/>
              <a:ext cx="2780158" cy="1728191"/>
            </a:xfrm>
            <a:prstGeom prst="rect">
              <a:avLst/>
            </a:prstGeom>
          </p:spPr>
        </p:pic>
        <p:pic>
          <p:nvPicPr>
            <p:cNvPr id="29" name="圖片 28"/>
            <p:cNvPicPr>
              <a:picLocks/>
            </p:cNvPicPr>
            <p:nvPr/>
          </p:nvPicPr>
          <p:blipFill>
            <a:blip r:embed="rId7" cstate="email">
              <a:extLst>
                <a:ext uri="{28A0092B-C50C-407E-A947-70E740481C1C}">
                  <a14:useLocalDpi xmlns:a14="http://schemas.microsoft.com/office/drawing/2010/main"/>
                </a:ext>
              </a:extLst>
            </a:blip>
            <a:stretch>
              <a:fillRect/>
            </a:stretch>
          </p:blipFill>
          <p:spPr>
            <a:xfrm>
              <a:off x="6177859" y="1334204"/>
              <a:ext cx="2714621" cy="1813609"/>
            </a:xfrm>
            <a:prstGeom prst="rect">
              <a:avLst/>
            </a:prstGeom>
          </p:spPr>
        </p:pic>
      </p:grpSp>
      <p:sp>
        <p:nvSpPr>
          <p:cNvPr id="31" name="矩形 30"/>
          <p:cNvSpPr/>
          <p:nvPr/>
        </p:nvSpPr>
        <p:spPr>
          <a:xfrm>
            <a:off x="153444" y="163961"/>
            <a:ext cx="7946948" cy="769441"/>
          </a:xfrm>
          <a:prstGeom prst="rect">
            <a:avLst/>
          </a:prstGeom>
          <a:ln/>
        </p:spPr>
        <p:style>
          <a:lnRef idx="3">
            <a:schemeClr val="lt1"/>
          </a:lnRef>
          <a:fillRef idx="1">
            <a:schemeClr val="accent6"/>
          </a:fillRef>
          <a:effectRef idx="1">
            <a:schemeClr val="accent6"/>
          </a:effectRef>
          <a:fontRef idx="minor">
            <a:schemeClr val="lt1"/>
          </a:fontRef>
        </p:style>
        <p:txBody>
          <a:bodyPr wrap="square">
            <a:spAutoFit/>
          </a:bodyPr>
          <a:lstStyle/>
          <a:p>
            <a:pPr algn="ctr" eaLnBrk="1" fontAlgn="auto" hangingPunct="1">
              <a:spcBef>
                <a:spcPts val="0"/>
              </a:spcBef>
              <a:spcAft>
                <a:spcPts val="0"/>
              </a:spcAft>
              <a:buClr>
                <a:srgbClr val="000000"/>
              </a:buClr>
              <a:buFont typeface="Arial"/>
              <a:buNone/>
            </a:pPr>
            <a:r>
              <a:rPr kumimoji="0" lang="zh-TW" altLang="en-US" sz="4400" b="1" kern="0" dirty="0">
                <a:solidFill>
                  <a:srgbClr val="FFFFFF"/>
                </a:solidFill>
                <a:latin typeface="微軟正黑體" panose="020B0604030504040204" pitchFamily="34" charset="-120"/>
                <a:ea typeface="微軟正黑體" panose="020B0604030504040204" pitchFamily="34" charset="-120"/>
                <a:cs typeface="Varela Round"/>
                <a:sym typeface="Nixie One"/>
              </a:rPr>
              <a:t>後續</a:t>
            </a:r>
            <a:r>
              <a:rPr kumimoji="0" lang="zh-TW" altLang="en-US" sz="4400" b="1" kern="0" dirty="0" smtClean="0">
                <a:solidFill>
                  <a:srgbClr val="FFFFFF"/>
                </a:solidFill>
                <a:latin typeface="微軟正黑體" panose="020B0604030504040204" pitchFamily="34" charset="-120"/>
                <a:ea typeface="微軟正黑體" panose="020B0604030504040204" pitchFamily="34" charset="-120"/>
                <a:cs typeface="Varela Round"/>
                <a:sym typeface="Nixie One"/>
              </a:rPr>
              <a:t>行動</a:t>
            </a:r>
            <a:r>
              <a:rPr kumimoji="0" lang="en-US" altLang="zh-TW" sz="4400" b="1" kern="0" dirty="0">
                <a:solidFill>
                  <a:srgbClr val="FFFFFF"/>
                </a:solidFill>
                <a:latin typeface="微軟正黑體" panose="020B0604030504040204" pitchFamily="34" charset="-120"/>
                <a:ea typeface="微軟正黑體" panose="020B0604030504040204" pitchFamily="34" charset="-120"/>
                <a:cs typeface="Varela Round"/>
                <a:sym typeface="Nixie One"/>
              </a:rPr>
              <a:t>4</a:t>
            </a:r>
            <a:r>
              <a:rPr kumimoji="0" lang="en-US" altLang="zh-TW" sz="4400" b="1" kern="0" dirty="0" smtClean="0">
                <a:solidFill>
                  <a:srgbClr val="FFFFFF"/>
                </a:solidFill>
                <a:latin typeface="微軟正黑體" panose="020B0604030504040204" pitchFamily="34" charset="-120"/>
                <a:ea typeface="微軟正黑體" panose="020B0604030504040204" pitchFamily="34" charset="-120"/>
                <a:cs typeface="Varela Round"/>
                <a:sym typeface="Nixie One"/>
              </a:rPr>
              <a:t>.</a:t>
            </a:r>
            <a:r>
              <a:rPr kumimoji="0" lang="zh-TW" altLang="en-US" sz="4400" b="1" kern="0" dirty="0">
                <a:solidFill>
                  <a:srgbClr val="FFFFFF"/>
                </a:solidFill>
                <a:latin typeface="微軟正黑體" panose="020B0604030504040204" pitchFamily="34" charset="-120"/>
                <a:ea typeface="微軟正黑體" panose="020B0604030504040204" pitchFamily="34" charset="-120"/>
                <a:cs typeface="Varela Round"/>
                <a:sym typeface="Nixie One"/>
              </a:rPr>
              <a:t>推廣與調查</a:t>
            </a:r>
          </a:p>
        </p:txBody>
      </p:sp>
    </p:spTree>
    <p:extLst>
      <p:ext uri="{BB962C8B-B14F-4D97-AF65-F5344CB8AC3E}">
        <p14:creationId xmlns:p14="http://schemas.microsoft.com/office/powerpoint/2010/main" val="3844503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871192" y="210393"/>
            <a:ext cx="7598402" cy="1280891"/>
          </a:xfrm>
        </p:spPr>
        <p:txBody>
          <a:bodyPr>
            <a:noAutofit/>
          </a:bodyPr>
          <a:lstStyle/>
          <a:p>
            <a:pPr algn="ctr"/>
            <a:r>
              <a:rPr lang="zh-TW" altLang="en-US" sz="6000" b="1" dirty="0" smtClean="0"/>
              <a:t>過去我們幫助</a:t>
            </a:r>
            <a:endParaRPr lang="zh-TW" altLang="en-US" sz="4000" dirty="0"/>
          </a:p>
        </p:txBody>
      </p:sp>
      <p:sp>
        <p:nvSpPr>
          <p:cNvPr id="3" name="內容版面配置區 2"/>
          <p:cNvSpPr>
            <a:spLocks noGrp="1"/>
          </p:cNvSpPr>
          <p:nvPr>
            <p:ph idx="1"/>
          </p:nvPr>
        </p:nvSpPr>
        <p:spPr>
          <a:xfrm>
            <a:off x="184731" y="1403843"/>
            <a:ext cx="8186470" cy="4464496"/>
          </a:xfrm>
        </p:spPr>
        <p:txBody>
          <a:bodyPr>
            <a:noAutofit/>
          </a:bodyPr>
          <a:lstStyle/>
          <a:p>
            <a:r>
              <a:rPr lang="en-US" altLang="zh-TW" dirty="0" smtClean="0"/>
              <a:t>2016</a:t>
            </a:r>
            <a:r>
              <a:rPr lang="zh-TW" altLang="en-US" dirty="0" smtClean="0"/>
              <a:t>年</a:t>
            </a:r>
            <a:r>
              <a:rPr lang="en-US" altLang="zh-TW" dirty="0"/>
              <a:t>-</a:t>
            </a:r>
            <a:r>
              <a:rPr lang="zh-TW" altLang="en-US" dirty="0" smtClean="0"/>
              <a:t>用</a:t>
            </a:r>
            <a:r>
              <a:rPr lang="en-US" altLang="zh-TW" dirty="0" smtClean="0"/>
              <a:t>QR</a:t>
            </a:r>
            <a:r>
              <a:rPr lang="zh-TW" altLang="en-US" dirty="0" smtClean="0"/>
              <a:t> </a:t>
            </a:r>
            <a:r>
              <a:rPr lang="en-US" altLang="zh-TW" dirty="0" smtClean="0"/>
              <a:t>CODE</a:t>
            </a:r>
            <a:r>
              <a:rPr lang="zh-TW" altLang="en-US" dirty="0" smtClean="0"/>
              <a:t>捷運轉乘表，</a:t>
            </a:r>
            <a:endParaRPr lang="en-US" altLang="zh-TW" dirty="0" smtClean="0"/>
          </a:p>
          <a:p>
            <a:pPr marL="0" indent="0">
              <a:buNone/>
            </a:pPr>
            <a:r>
              <a:rPr lang="zh-TW" altLang="en-US" dirty="0" smtClean="0"/>
              <a:t>   成功幫助使用台北捷運交通的人們</a:t>
            </a:r>
            <a:r>
              <a:rPr lang="zh-TW" altLang="en-US" dirty="0"/>
              <a:t>。</a:t>
            </a:r>
            <a:endParaRPr lang="en-US" altLang="zh-TW" dirty="0" smtClean="0"/>
          </a:p>
          <a:p>
            <a:r>
              <a:rPr lang="en-US" altLang="zh-TW" dirty="0" smtClean="0"/>
              <a:t>2017</a:t>
            </a:r>
            <a:r>
              <a:rPr lang="zh-TW" altLang="en-US" dirty="0" smtClean="0"/>
              <a:t>年</a:t>
            </a:r>
            <a:r>
              <a:rPr lang="en-US" altLang="zh-TW" dirty="0" smtClean="0"/>
              <a:t>-</a:t>
            </a:r>
            <a:r>
              <a:rPr lang="zh-TW" altLang="en-US" dirty="0" smtClean="0"/>
              <a:t>用自創</a:t>
            </a:r>
            <a:r>
              <a:rPr lang="en-US" altLang="zh-TW" dirty="0" smtClean="0"/>
              <a:t>LINE</a:t>
            </a:r>
            <a:r>
              <a:rPr lang="zh-TW" altLang="en-US" dirty="0" smtClean="0"/>
              <a:t> 貼圖上架販售，</a:t>
            </a:r>
            <a:r>
              <a:rPr lang="zh-TW" altLang="en-US" b="1" dirty="0" smtClean="0">
                <a:solidFill>
                  <a:srgbClr val="0070C0"/>
                </a:solidFill>
              </a:rPr>
              <a:t>賺取收入捐款幫助忠義育幼院及敘利亞的</a:t>
            </a:r>
            <a:r>
              <a:rPr lang="zh-TW" altLang="en-US" b="1" dirty="0">
                <a:solidFill>
                  <a:srgbClr val="0070C0"/>
                </a:solidFill>
              </a:rPr>
              <a:t>失依</a:t>
            </a:r>
            <a:r>
              <a:rPr lang="zh-TW" altLang="en-US" b="1" dirty="0" smtClean="0">
                <a:solidFill>
                  <a:srgbClr val="0070C0"/>
                </a:solidFill>
              </a:rPr>
              <a:t>兒童。</a:t>
            </a:r>
            <a:endParaRPr lang="en-US" altLang="zh-TW" b="1" dirty="0" smtClean="0">
              <a:solidFill>
                <a:srgbClr val="0070C0"/>
              </a:solidFill>
            </a:endParaRPr>
          </a:p>
        </p:txBody>
      </p:sp>
      <p:sp>
        <p:nvSpPr>
          <p:cNvPr id="4" name="Rectangle 2"/>
          <p:cNvSpPr>
            <a:spLocks noChangeArrowheads="1"/>
          </p:cNvSpPr>
          <p:nvPr/>
        </p:nvSpPr>
        <p:spPr bwMode="auto">
          <a:xfrm>
            <a:off x="0"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5" name="圖片 4"/>
          <p:cNvPicPr>
            <a:picLocks noChangeAspect="1"/>
          </p:cNvPicPr>
          <p:nvPr/>
        </p:nvPicPr>
        <p:blipFill rotWithShape="1">
          <a:blip r:embed="rId3" cstate="email">
            <a:extLst>
              <a:ext uri="{28A0092B-C50C-407E-A947-70E740481C1C}">
                <a14:useLocalDpi xmlns:a14="http://schemas.microsoft.com/office/drawing/2010/main"/>
              </a:ext>
            </a:extLst>
          </a:blip>
          <a:srcRect l="-198"/>
          <a:stretch/>
        </p:blipFill>
        <p:spPr>
          <a:xfrm>
            <a:off x="827588" y="4653138"/>
            <a:ext cx="3240359" cy="2128113"/>
          </a:xfrm>
          <a:prstGeom prst="rect">
            <a:avLst/>
          </a:prstGeom>
        </p:spPr>
      </p:pic>
      <p:pic>
        <p:nvPicPr>
          <p:cNvPr id="6" name="Picture 5" descr="「敘利亞」的圖片搜尋結果"/>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60036" y="4653138"/>
            <a:ext cx="3813141" cy="210267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圖片 6"/>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41849" y="3609966"/>
            <a:ext cx="6436373" cy="1071187"/>
          </a:xfrm>
          <a:prstGeom prst="rect">
            <a:avLst/>
          </a:prstGeom>
        </p:spPr>
      </p:pic>
    </p:spTree>
    <p:extLst>
      <p:ext uri="{BB962C8B-B14F-4D97-AF65-F5344CB8AC3E}">
        <p14:creationId xmlns:p14="http://schemas.microsoft.com/office/powerpoint/2010/main" val="3019277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ctrTitle" idx="4294967295"/>
          </p:nvPr>
        </p:nvSpPr>
        <p:spPr>
          <a:xfrm>
            <a:off x="2051720" y="452669"/>
            <a:ext cx="5439706" cy="1546400"/>
          </a:xfrm>
          <a:prstGeom prst="rect">
            <a:avLst/>
          </a:prstGeom>
        </p:spPr>
        <p:txBody>
          <a:bodyPr spcFirstLastPara="1" wrap="square" lIns="91425" tIns="91425" rIns="91425" bIns="91425" anchor="b" anchorCtr="0">
            <a:noAutofit/>
          </a:bodyPr>
          <a:lstStyle/>
          <a:p>
            <a:pPr algn="ctr"/>
            <a:r>
              <a:rPr lang="zh-TW" altLang="en-US" sz="2000" b="1" dirty="0" smtClean="0">
                <a:solidFill>
                  <a:srgbClr val="0070C0"/>
                </a:solidFill>
                <a:latin typeface="微軟正黑體" panose="020B0604030504040204" pitchFamily="34" charset="-120"/>
                <a:ea typeface="微軟正黑體" panose="020B0604030504040204" pitchFamily="34" charset="-120"/>
                <a:cs typeface="Varela Round"/>
              </a:rPr>
              <a:t>自</a:t>
            </a:r>
            <a:r>
              <a:rPr lang="zh-TW" altLang="en-US" sz="2000" b="1" dirty="0">
                <a:solidFill>
                  <a:srgbClr val="0070C0"/>
                </a:solidFill>
                <a:latin typeface="微軟正黑體" panose="020B0604030504040204" pitchFamily="34" charset="-120"/>
                <a:ea typeface="微軟正黑體" panose="020B0604030504040204" pitchFamily="34" charset="-120"/>
                <a:cs typeface="Varela Round"/>
              </a:rPr>
              <a:t>編</a:t>
            </a:r>
            <a:r>
              <a:rPr lang="zh-TW" altLang="en-US" sz="2000" b="1" dirty="0" smtClean="0">
                <a:solidFill>
                  <a:srgbClr val="0070C0"/>
                </a:solidFill>
                <a:latin typeface="微軟正黑體" panose="020B0604030504040204" pitchFamily="34" charset="-120"/>
                <a:ea typeface="微軟正黑體" panose="020B0604030504040204" pitchFamily="34" charset="-120"/>
                <a:cs typeface="Varela Round"/>
              </a:rPr>
              <a:t>「</a:t>
            </a:r>
            <a:r>
              <a:rPr lang="en-US" altLang="zh-TW" sz="2000" b="1" dirty="0" smtClean="0">
                <a:solidFill>
                  <a:srgbClr val="0070C0"/>
                </a:solidFill>
                <a:latin typeface="微軟正黑體" panose="020B0604030504040204" pitchFamily="34" charset="-120"/>
                <a:ea typeface="微軟正黑體" panose="020B0604030504040204" pitchFamily="34" charset="-120"/>
                <a:cs typeface="Varela Round"/>
              </a:rPr>
              <a:t>Save the world</a:t>
            </a:r>
            <a:r>
              <a:rPr lang="zh-TW" altLang="en-US" sz="2000" b="1" dirty="0" smtClean="0">
                <a:solidFill>
                  <a:srgbClr val="0070C0"/>
                </a:solidFill>
                <a:latin typeface="微軟正黑體" panose="020B0604030504040204" pitchFamily="34" charset="-120"/>
                <a:ea typeface="微軟正黑體" panose="020B0604030504040204" pitchFamily="34" charset="-120"/>
                <a:cs typeface="Varela Round"/>
              </a:rPr>
              <a:t>桌</a:t>
            </a:r>
            <a:r>
              <a:rPr lang="zh-TW" altLang="en-US" sz="2000" b="1" dirty="0">
                <a:solidFill>
                  <a:srgbClr val="0070C0"/>
                </a:solidFill>
                <a:latin typeface="微軟正黑體" panose="020B0604030504040204" pitchFamily="34" charset="-120"/>
                <a:ea typeface="微軟正黑體" panose="020B0604030504040204" pitchFamily="34" charset="-120"/>
                <a:cs typeface="Varela Round"/>
              </a:rPr>
              <a:t>遊遊戲美學</a:t>
            </a:r>
            <a:r>
              <a:rPr lang="zh-TW" altLang="en-US" sz="2000" b="1" dirty="0" smtClean="0">
                <a:solidFill>
                  <a:srgbClr val="0070C0"/>
                </a:solidFill>
                <a:latin typeface="微軟正黑體" panose="020B0604030504040204" pitchFamily="34" charset="-120"/>
                <a:ea typeface="微軟正黑體" panose="020B0604030504040204" pitchFamily="34" charset="-120"/>
                <a:cs typeface="Varela Round"/>
              </a:rPr>
              <a:t>評分」</a:t>
            </a:r>
            <a:r>
              <a:rPr lang="en-US" altLang="zh-TW" sz="2000" b="1" dirty="0" smtClean="0">
                <a:solidFill>
                  <a:srgbClr val="0070C0"/>
                </a:solidFill>
                <a:latin typeface="微軟正黑體" panose="020B0604030504040204" pitchFamily="34" charset="-120"/>
                <a:ea typeface="微軟正黑體" panose="020B0604030504040204" pitchFamily="34" charset="-120"/>
                <a:cs typeface="Varela Round"/>
              </a:rPr>
              <a:t/>
            </a:r>
            <a:br>
              <a:rPr lang="en-US" altLang="zh-TW" sz="2000" b="1" dirty="0" smtClean="0">
                <a:solidFill>
                  <a:srgbClr val="0070C0"/>
                </a:solidFill>
                <a:latin typeface="微軟正黑體" panose="020B0604030504040204" pitchFamily="34" charset="-120"/>
                <a:ea typeface="微軟正黑體" panose="020B0604030504040204" pitchFamily="34" charset="-120"/>
                <a:cs typeface="Varela Round"/>
              </a:rPr>
            </a:br>
            <a:r>
              <a:rPr lang="en-US" altLang="zh-TW" sz="2000" b="1" dirty="0" smtClean="0">
                <a:solidFill>
                  <a:srgbClr val="FF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Varela Round"/>
              </a:rPr>
              <a:t>-</a:t>
            </a:r>
            <a:r>
              <a:rPr lang="zh-TW" altLang="en-US" sz="2000" b="1" dirty="0" smtClean="0">
                <a:solidFill>
                  <a:srgbClr val="FF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Varela Round"/>
              </a:rPr>
              <a:t>調查</a:t>
            </a:r>
            <a:r>
              <a:rPr lang="zh-TW" altLang="en-US" sz="2000" b="1" dirty="0">
                <a:solidFill>
                  <a:srgbClr val="FF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Varela Round"/>
              </a:rPr>
              <a:t>玩家的遊戲美學</a:t>
            </a:r>
            <a:r>
              <a:rPr lang="zh-TW" altLang="en-US" sz="2000" b="1" dirty="0" smtClean="0">
                <a:solidFill>
                  <a:srgbClr val="FF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Varela Round"/>
              </a:rPr>
              <a:t>感受</a:t>
            </a:r>
            <a:endParaRPr b="1" dirty="0">
              <a:solidFill>
                <a:srgbClr val="FF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Varela Round"/>
            </a:endParaRPr>
          </a:p>
        </p:txBody>
      </p:sp>
      <p:grpSp>
        <p:nvGrpSpPr>
          <p:cNvPr id="3" name="群組 2"/>
          <p:cNvGrpSpPr/>
          <p:nvPr/>
        </p:nvGrpSpPr>
        <p:grpSpPr>
          <a:xfrm>
            <a:off x="122197" y="836713"/>
            <a:ext cx="2361571" cy="3054433"/>
            <a:chOff x="381992" y="1223106"/>
            <a:chExt cx="2724300" cy="2724300"/>
          </a:xfrm>
        </p:grpSpPr>
        <p:sp>
          <p:nvSpPr>
            <p:cNvPr id="16" name="Shape 226"/>
            <p:cNvSpPr/>
            <p:nvPr/>
          </p:nvSpPr>
          <p:spPr>
            <a:xfrm>
              <a:off x="381992" y="1223106"/>
              <a:ext cx="2724300" cy="2724300"/>
            </a:xfrm>
            <a:prstGeom prst="ellipse">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29807" y="1223106"/>
              <a:ext cx="2638748" cy="27243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Shape 421"/>
          <p:cNvGrpSpPr/>
          <p:nvPr/>
        </p:nvGrpSpPr>
        <p:grpSpPr>
          <a:xfrm>
            <a:off x="8669204" y="482311"/>
            <a:ext cx="347107" cy="585312"/>
            <a:chOff x="584925" y="238125"/>
            <a:chExt cx="415200" cy="525100"/>
          </a:xfrm>
        </p:grpSpPr>
        <p:sp>
          <p:nvSpPr>
            <p:cNvPr id="19" name="Shape 422"/>
            <p:cNvSpPr/>
            <p:nvPr/>
          </p:nvSpPr>
          <p:spPr>
            <a:xfrm>
              <a:off x="621550" y="299175"/>
              <a:ext cx="378575" cy="464050"/>
            </a:xfrm>
            <a:custGeom>
              <a:avLst/>
              <a:gdLst/>
              <a:ahLst/>
              <a:cxnLst/>
              <a:rect l="0" t="0" r="0" b="0"/>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423"/>
            <p:cNvSpPr/>
            <p:nvPr/>
          </p:nvSpPr>
          <p:spPr>
            <a:xfrm>
              <a:off x="633750" y="2381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424"/>
            <p:cNvSpPr/>
            <p:nvPr/>
          </p:nvSpPr>
          <p:spPr>
            <a:xfrm>
              <a:off x="716800"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425"/>
            <p:cNvSpPr/>
            <p:nvPr/>
          </p:nvSpPr>
          <p:spPr>
            <a:xfrm>
              <a:off x="799825" y="238125"/>
              <a:ext cx="29350" cy="63500"/>
            </a:xfrm>
            <a:custGeom>
              <a:avLst/>
              <a:gdLst/>
              <a:ahLst/>
              <a:cxnLst/>
              <a:rect l="0" t="0" r="0" b="0"/>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426"/>
            <p:cNvSpPr/>
            <p:nvPr/>
          </p:nvSpPr>
          <p:spPr>
            <a:xfrm>
              <a:off x="882875"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427"/>
            <p:cNvSpPr/>
            <p:nvPr/>
          </p:nvSpPr>
          <p:spPr>
            <a:xfrm>
              <a:off x="584925" y="261325"/>
              <a:ext cx="378575" cy="464050"/>
            </a:xfrm>
            <a:custGeom>
              <a:avLst/>
              <a:gdLst/>
              <a:ahLst/>
              <a:cxnLst/>
              <a:rect l="0" t="0" r="0" b="0"/>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9" name="Shape 504"/>
          <p:cNvGrpSpPr/>
          <p:nvPr/>
        </p:nvGrpSpPr>
        <p:grpSpPr>
          <a:xfrm>
            <a:off x="-8069" y="1067623"/>
            <a:ext cx="365499" cy="487332"/>
            <a:chOff x="1922075" y="1629000"/>
            <a:chExt cx="437200" cy="437200"/>
          </a:xfrm>
        </p:grpSpPr>
        <p:sp>
          <p:nvSpPr>
            <p:cNvPr id="30" name="Shape 505"/>
            <p:cNvSpPr/>
            <p:nvPr/>
          </p:nvSpPr>
          <p:spPr>
            <a:xfrm>
              <a:off x="2208425" y="1629000"/>
              <a:ext cx="150850" cy="150850"/>
            </a:xfrm>
            <a:custGeom>
              <a:avLst/>
              <a:gdLst/>
              <a:ahLst/>
              <a:cxnLst/>
              <a:rect l="0" t="0" r="0" b="0"/>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506"/>
            <p:cNvSpPr/>
            <p:nvPr/>
          </p:nvSpPr>
          <p:spPr>
            <a:xfrm>
              <a:off x="1922075" y="1686400"/>
              <a:ext cx="379800" cy="379800"/>
            </a:xfrm>
            <a:custGeom>
              <a:avLst/>
              <a:gdLst/>
              <a:ahLst/>
              <a:cxnLst/>
              <a:rect l="0" t="0" r="0" b="0"/>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 name="群組 10"/>
          <p:cNvGrpSpPr/>
          <p:nvPr/>
        </p:nvGrpSpPr>
        <p:grpSpPr>
          <a:xfrm>
            <a:off x="2815214" y="1988841"/>
            <a:ext cx="5861243" cy="3883709"/>
            <a:chOff x="2807959" y="1275606"/>
            <a:chExt cx="5861243" cy="2912782"/>
          </a:xfrm>
        </p:grpSpPr>
        <p:grpSp>
          <p:nvGrpSpPr>
            <p:cNvPr id="8" name="群組 7"/>
            <p:cNvGrpSpPr/>
            <p:nvPr/>
          </p:nvGrpSpPr>
          <p:grpSpPr>
            <a:xfrm>
              <a:off x="2807959" y="1275606"/>
              <a:ext cx="5861243" cy="1742864"/>
              <a:chOff x="2843808" y="1820762"/>
              <a:chExt cx="5688320" cy="1742864"/>
            </a:xfrm>
          </p:grpSpPr>
          <p:pic>
            <p:nvPicPr>
              <p:cNvPr id="4" name="圖片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43808" y="1820762"/>
                <a:ext cx="2808312" cy="1742864"/>
              </a:xfrm>
              <a:prstGeom prst="rect">
                <a:avLst/>
              </a:prstGeom>
              <a:ln>
                <a:solidFill>
                  <a:schemeClr val="tx1"/>
                </a:solidFill>
              </a:ln>
            </p:spPr>
          </p:pic>
          <p:pic>
            <p:nvPicPr>
              <p:cNvPr id="5" name="圖片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24128" y="1820762"/>
                <a:ext cx="2808000" cy="1742864"/>
              </a:xfrm>
              <a:prstGeom prst="rect">
                <a:avLst/>
              </a:prstGeom>
              <a:ln>
                <a:solidFill>
                  <a:schemeClr val="tx1"/>
                </a:solidFill>
              </a:ln>
            </p:spPr>
          </p:pic>
        </p:grpSp>
        <p:grpSp>
          <p:nvGrpSpPr>
            <p:cNvPr id="10" name="群組 9"/>
            <p:cNvGrpSpPr/>
            <p:nvPr/>
          </p:nvGrpSpPr>
          <p:grpSpPr>
            <a:xfrm>
              <a:off x="2818465" y="3075806"/>
              <a:ext cx="5850737" cy="1112582"/>
              <a:chOff x="2818465" y="3312620"/>
              <a:chExt cx="5850737" cy="1112582"/>
            </a:xfrm>
          </p:grpSpPr>
          <p:sp>
            <p:nvSpPr>
              <p:cNvPr id="7" name="矩形 6"/>
              <p:cNvSpPr/>
              <p:nvPr/>
            </p:nvSpPr>
            <p:spPr>
              <a:xfrm>
                <a:off x="2818465" y="3317206"/>
                <a:ext cx="2883177" cy="110799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zh-TW" altLang="en-US" dirty="0" smtClean="0">
                    <a:latin typeface="微軟正黑體" panose="020B0604030504040204" pitchFamily="34" charset="-120"/>
                    <a:ea typeface="微軟正黑體" panose="020B0604030504040204" pitchFamily="34" charset="-120"/>
                  </a:rPr>
                  <a:t>玩家</a:t>
                </a:r>
                <a:r>
                  <a:rPr lang="zh-TW" altLang="en-US" dirty="0">
                    <a:latin typeface="微軟正黑體" panose="020B0604030504040204" pitchFamily="34" charset="-120"/>
                    <a:ea typeface="微軟正黑體" panose="020B0604030504040204" pitchFamily="34" charset="-120"/>
                  </a:rPr>
                  <a:t>對於</a:t>
                </a:r>
                <a:r>
                  <a:rPr lang="zh-TW" altLang="en-US" dirty="0" smtClean="0">
                    <a:latin typeface="微軟正黑體" panose="020B0604030504040204" pitchFamily="34" charset="-120"/>
                    <a:ea typeface="微軟正黑體" panose="020B0604030504040204" pitchFamily="34" charset="-120"/>
                  </a:rPr>
                  <a:t>「</a:t>
                </a:r>
                <a:r>
                  <a:rPr lang="zh-TW" altLang="en-US" b="1" dirty="0" smtClean="0">
                    <a:solidFill>
                      <a:srgbClr val="FFFF00"/>
                    </a:solidFill>
                    <a:latin typeface="微軟正黑體" panose="020B0604030504040204" pitchFamily="34" charset="-120"/>
                    <a:ea typeface="微軟正黑體" panose="020B0604030504040204" pitchFamily="34" charset="-120"/>
                  </a:rPr>
                  <a:t>美術</a:t>
                </a:r>
                <a:r>
                  <a:rPr lang="zh-TW" altLang="en-US" b="1" dirty="0">
                    <a:solidFill>
                      <a:srgbClr val="FFFF00"/>
                    </a:solidFill>
                    <a:latin typeface="微軟正黑體" panose="020B0604030504040204" pitchFamily="34" charset="-120"/>
                    <a:ea typeface="微軟正黑體" panose="020B0604030504040204" pitchFamily="34" charset="-120"/>
                  </a:rPr>
                  <a:t>設計</a:t>
                </a:r>
                <a:r>
                  <a:rPr lang="zh-TW" altLang="en-US" dirty="0">
                    <a:latin typeface="微軟正黑體" panose="020B0604030504040204" pitchFamily="34" charset="-120"/>
                    <a:ea typeface="微軟正黑體" panose="020B0604030504040204" pitchFamily="34" charset="-120"/>
                  </a:rPr>
                  <a:t>」 </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a:t>
                </a:r>
                <a:r>
                  <a:rPr lang="zh-TW" altLang="en-US" b="1" dirty="0">
                    <a:solidFill>
                      <a:srgbClr val="FFFF00"/>
                    </a:solidFill>
                    <a:latin typeface="微軟正黑體" panose="020B0604030504040204" pitchFamily="34" charset="-120"/>
                    <a:ea typeface="微軟正黑體" panose="020B0604030504040204" pitchFamily="34" charset="-120"/>
                  </a:rPr>
                  <a:t>主題帶入感</a:t>
                </a:r>
                <a:r>
                  <a:rPr lang="zh-TW" altLang="en-US" dirty="0" smtClean="0">
                    <a:latin typeface="微軟正黑體" panose="020B0604030504040204" pitchFamily="34" charset="-120"/>
                    <a:ea typeface="微軟正黑體" panose="020B0604030504040204" pitchFamily="34" charset="-120"/>
                  </a:rPr>
                  <a:t>」「</a:t>
                </a:r>
                <a:r>
                  <a:rPr lang="zh-TW" altLang="en-US" b="1" dirty="0">
                    <a:solidFill>
                      <a:srgbClr val="FFFF00"/>
                    </a:solidFill>
                    <a:latin typeface="微軟正黑體" panose="020B0604030504040204" pitchFamily="34" charset="-120"/>
                    <a:ea typeface="微軟正黑體" panose="020B0604030504040204" pitchFamily="34" charset="-120"/>
                  </a:rPr>
                  <a:t>得分方式多元 </a:t>
                </a:r>
                <a:r>
                  <a:rPr lang="zh-TW" altLang="en-US" dirty="0">
                    <a:latin typeface="微軟正黑體" panose="020B0604030504040204" pitchFamily="34" charset="-120"/>
                    <a:ea typeface="微軟正黑體" panose="020B0604030504040204" pitchFamily="34" charset="-120"/>
                  </a:rPr>
                  <a:t>」感到最</a:t>
                </a:r>
                <a:r>
                  <a:rPr lang="zh-TW" altLang="en-US" dirty="0" smtClean="0">
                    <a:latin typeface="微軟正黑體" panose="020B0604030504040204" pitchFamily="34" charset="-120"/>
                    <a:ea typeface="微軟正黑體" panose="020B0604030504040204" pitchFamily="34" charset="-120"/>
                  </a:rPr>
                  <a:t>滿意，所有評分項目均符合遊戲美學內涵</a:t>
                </a:r>
                <a:r>
                  <a:rPr lang="zh-TW" altLang="en-US" dirty="0">
                    <a:latin typeface="微軟正黑體" panose="020B0604030504040204" pitchFamily="34" charset="-120"/>
                    <a:ea typeface="微軟正黑體" panose="020B0604030504040204" pitchFamily="34" charset="-120"/>
                  </a:rPr>
                  <a:t>，平均達</a:t>
                </a:r>
                <a:r>
                  <a:rPr lang="en-US" altLang="zh-TW" dirty="0">
                    <a:latin typeface="微軟正黑體" panose="020B0604030504040204" pitchFamily="34" charset="-120"/>
                    <a:ea typeface="微軟正黑體" panose="020B0604030504040204" pitchFamily="34" charset="-120"/>
                  </a:rPr>
                  <a:t>4.5</a:t>
                </a:r>
                <a:r>
                  <a:rPr lang="zh-TW" altLang="en-US" dirty="0">
                    <a:latin typeface="微軟正黑體" panose="020B0604030504040204" pitchFamily="34" charset="-120"/>
                    <a:ea typeface="微軟正黑體" panose="020B0604030504040204" pitchFamily="34" charset="-120"/>
                  </a:rPr>
                  <a:t>分。</a:t>
                </a:r>
              </a:p>
            </p:txBody>
          </p:sp>
          <p:sp>
            <p:nvSpPr>
              <p:cNvPr id="32" name="矩形 31"/>
              <p:cNvSpPr/>
              <p:nvPr/>
            </p:nvSpPr>
            <p:spPr>
              <a:xfrm>
                <a:off x="5786856" y="3312620"/>
                <a:ext cx="2882346" cy="110799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zh-TW" altLang="en-US" dirty="0" smtClean="0">
                    <a:latin typeface="微軟正黑體" panose="020B0604030504040204" pitchFamily="34" charset="-120"/>
                    <a:ea typeface="微軟正黑體" panose="020B0604030504040204" pitchFamily="34" charset="-120"/>
                  </a:rPr>
                  <a:t>玩家認為最</a:t>
                </a:r>
                <a:r>
                  <a:rPr lang="zh-TW" altLang="en-US" dirty="0" smtClean="0">
                    <a:latin typeface="微軟正黑體" panose="020B0604030504040204" pitchFamily="34" charset="-120"/>
                    <a:ea typeface="微軟正黑體" panose="020B0604030504040204" pitchFamily="34" charset="-120"/>
                  </a:rPr>
                  <a:t>符合</a:t>
                </a:r>
                <a:r>
                  <a:rPr lang="zh-TW" altLang="en-US" b="1" dirty="0" smtClean="0">
                    <a:solidFill>
                      <a:srgbClr val="FFFF00"/>
                    </a:solidFill>
                    <a:latin typeface="微軟正黑體" panose="020B0604030504040204" pitchFamily="34" charset="-120"/>
                    <a:ea typeface="微軟正黑體" panose="020B0604030504040204" pitchFamily="34" charset="-120"/>
                  </a:rPr>
                  <a:t>挑戰性</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所有項目均符合</a:t>
                </a:r>
                <a:r>
                  <a:rPr lang="zh-TW" altLang="en-US" dirty="0">
                    <a:latin typeface="微軟正黑體" panose="020B0604030504040204" pitchFamily="34" charset="-120"/>
                    <a:ea typeface="微軟正黑體" panose="020B0604030504040204" pitchFamily="34" charset="-120"/>
                  </a:rPr>
                  <a:t>遊戲美學</a:t>
                </a:r>
                <a:r>
                  <a:rPr lang="zh-TW" altLang="en-US" dirty="0" smtClean="0">
                    <a:latin typeface="微軟正黑體" panose="020B0604030504040204" pitchFamily="34" charset="-120"/>
                    <a:ea typeface="微軟正黑體" panose="020B0604030504040204" pitchFamily="34" charset="-120"/>
                  </a:rPr>
                  <a:t>內涵，</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平均</a:t>
                </a:r>
                <a:r>
                  <a:rPr lang="zh-TW" altLang="en-US" dirty="0">
                    <a:latin typeface="微軟正黑體" panose="020B0604030504040204" pitchFamily="34" charset="-120"/>
                    <a:ea typeface="微軟正黑體" panose="020B0604030504040204" pitchFamily="34" charset="-120"/>
                  </a:rPr>
                  <a:t>達</a:t>
                </a:r>
                <a:r>
                  <a:rPr lang="en-US" altLang="zh-TW" dirty="0">
                    <a:latin typeface="微軟正黑體" panose="020B0604030504040204" pitchFamily="34" charset="-120"/>
                    <a:ea typeface="微軟正黑體" panose="020B0604030504040204" pitchFamily="34" charset="-120"/>
                  </a:rPr>
                  <a:t>4.4</a:t>
                </a:r>
                <a:r>
                  <a:rPr lang="zh-TW" altLang="en-US" dirty="0">
                    <a:latin typeface="微軟正黑體" panose="020B0604030504040204" pitchFamily="34" charset="-120"/>
                    <a:ea typeface="微軟正黑體" panose="020B0604030504040204" pitchFamily="34" charset="-120"/>
                  </a:rPr>
                  <a:t>分</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endParaRPr lang="en-US" altLang="zh-TW" dirty="0" smtClean="0">
                  <a:latin typeface="微軟正黑體" panose="020B0604030504040204" pitchFamily="34" charset="-120"/>
                  <a:ea typeface="微軟正黑體" panose="020B0604030504040204" pitchFamily="34" charset="-120"/>
                </a:endParaRPr>
              </a:p>
            </p:txBody>
          </p:sp>
        </p:grpSp>
      </p:grpSp>
      <p:sp>
        <p:nvSpPr>
          <p:cNvPr id="33" name="Shape 224"/>
          <p:cNvSpPr txBox="1">
            <a:spLocks/>
          </p:cNvSpPr>
          <p:nvPr/>
        </p:nvSpPr>
        <p:spPr>
          <a:xfrm>
            <a:off x="53808" y="4235523"/>
            <a:ext cx="2645984" cy="2265819"/>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1BECC"/>
              </a:buClr>
              <a:buSzPts val="2400"/>
              <a:buFont typeface="Varela Round"/>
              <a:buChar char="◎"/>
              <a:defRPr sz="2400" b="0" i="0" u="none" strike="noStrike" cap="none">
                <a:solidFill>
                  <a:srgbClr val="617A86"/>
                </a:solidFill>
                <a:latin typeface="Varela Round"/>
                <a:ea typeface="Varela Round"/>
                <a:cs typeface="Varela Round"/>
                <a:sym typeface="Varela Round"/>
              </a:defRPr>
            </a:lvl1pPr>
            <a:lvl2pPr marL="914400" marR="0" lvl="1" indent="-381000" algn="l" rtl="0">
              <a:lnSpc>
                <a:spcPct val="100000"/>
              </a:lnSpc>
              <a:spcBef>
                <a:spcPts val="0"/>
              </a:spcBef>
              <a:spcAft>
                <a:spcPts val="0"/>
              </a:spcAft>
              <a:buClr>
                <a:srgbClr val="A1BECC"/>
              </a:buClr>
              <a:buSzPts val="2400"/>
              <a:buFont typeface="Varela Round"/>
              <a:buChar char="◉"/>
              <a:defRPr sz="2400" b="0" i="0" u="none" strike="noStrike" cap="none">
                <a:solidFill>
                  <a:srgbClr val="617A86"/>
                </a:solidFill>
                <a:latin typeface="Varela Round"/>
                <a:ea typeface="Varela Round"/>
                <a:cs typeface="Varela Round"/>
                <a:sym typeface="Varela Round"/>
              </a:defRPr>
            </a:lvl2pPr>
            <a:lvl3pPr marL="1371600" marR="0" lvl="2" indent="-381000" algn="l" rtl="0">
              <a:lnSpc>
                <a:spcPct val="100000"/>
              </a:lnSpc>
              <a:spcBef>
                <a:spcPts val="0"/>
              </a:spcBef>
              <a:spcAft>
                <a:spcPts val="0"/>
              </a:spcAft>
              <a:buClr>
                <a:srgbClr val="A1BECC"/>
              </a:buClr>
              <a:buSzPts val="2400"/>
              <a:buFont typeface="Varela Round"/>
              <a:buChar char="￮"/>
              <a:defRPr sz="2400" b="0" i="0" u="none" strike="noStrike" cap="none">
                <a:solidFill>
                  <a:srgbClr val="617A86"/>
                </a:solidFill>
                <a:latin typeface="Varela Round"/>
                <a:ea typeface="Varela Round"/>
                <a:cs typeface="Varela Round"/>
                <a:sym typeface="Varela Round"/>
              </a:defRPr>
            </a:lvl3pPr>
            <a:lvl4pPr marL="1828800" marR="0" lvl="3" indent="-381000" algn="l" rtl="0">
              <a:lnSpc>
                <a:spcPct val="100000"/>
              </a:lnSpc>
              <a:spcBef>
                <a:spcPts val="0"/>
              </a:spcBef>
              <a:spcAft>
                <a:spcPts val="0"/>
              </a:spcAft>
              <a:buClr>
                <a:srgbClr val="A1BECC"/>
              </a:buClr>
              <a:buSzPts val="2400"/>
              <a:buFont typeface="Varela Round"/>
              <a:buChar char="●"/>
              <a:defRPr sz="2400" b="0" i="0" u="none" strike="noStrike" cap="none">
                <a:solidFill>
                  <a:srgbClr val="617A86"/>
                </a:solidFill>
                <a:latin typeface="Varela Round"/>
                <a:ea typeface="Varela Round"/>
                <a:cs typeface="Varela Round"/>
                <a:sym typeface="Varela Round"/>
              </a:defRPr>
            </a:lvl4pPr>
            <a:lvl5pPr marL="2286000" marR="0" lvl="4" indent="-381000" algn="l" rtl="0">
              <a:lnSpc>
                <a:spcPct val="100000"/>
              </a:lnSpc>
              <a:spcBef>
                <a:spcPts val="0"/>
              </a:spcBef>
              <a:spcAft>
                <a:spcPts val="0"/>
              </a:spcAft>
              <a:buClr>
                <a:srgbClr val="A1BECC"/>
              </a:buClr>
              <a:buSzPts val="2400"/>
              <a:buFont typeface="Varela Round"/>
              <a:buChar char="○"/>
              <a:defRPr sz="2400" b="0" i="0" u="none" strike="noStrike" cap="none">
                <a:solidFill>
                  <a:srgbClr val="617A86"/>
                </a:solidFill>
                <a:latin typeface="Varela Round"/>
                <a:ea typeface="Varela Round"/>
                <a:cs typeface="Varela Round"/>
                <a:sym typeface="Varela Round"/>
              </a:defRPr>
            </a:lvl5pPr>
            <a:lvl6pPr marL="2743200" marR="0" lvl="5" indent="-381000" algn="l" rtl="0">
              <a:lnSpc>
                <a:spcPct val="100000"/>
              </a:lnSpc>
              <a:spcBef>
                <a:spcPts val="0"/>
              </a:spcBef>
              <a:spcAft>
                <a:spcPts val="0"/>
              </a:spcAft>
              <a:buClr>
                <a:srgbClr val="A1BECC"/>
              </a:buClr>
              <a:buSzPts val="2400"/>
              <a:buFont typeface="Varela Round"/>
              <a:buChar char="■"/>
              <a:defRPr sz="2400" b="0" i="0" u="none" strike="noStrike" cap="none">
                <a:solidFill>
                  <a:srgbClr val="617A86"/>
                </a:solidFill>
                <a:latin typeface="Varela Round"/>
                <a:ea typeface="Varela Round"/>
                <a:cs typeface="Varela Round"/>
                <a:sym typeface="Varela Round"/>
              </a:defRPr>
            </a:lvl6pPr>
            <a:lvl7pPr marL="3200400" marR="0" lvl="6" indent="-381000" algn="l" rtl="0">
              <a:lnSpc>
                <a:spcPct val="100000"/>
              </a:lnSpc>
              <a:spcBef>
                <a:spcPts val="0"/>
              </a:spcBef>
              <a:spcAft>
                <a:spcPts val="0"/>
              </a:spcAft>
              <a:buClr>
                <a:srgbClr val="A1BECC"/>
              </a:buClr>
              <a:buSzPts val="2400"/>
              <a:buFont typeface="Varela Round"/>
              <a:buChar char="●"/>
              <a:defRPr sz="2400" b="0" i="0" u="none" strike="noStrike" cap="none">
                <a:solidFill>
                  <a:srgbClr val="617A86"/>
                </a:solidFill>
                <a:latin typeface="Varela Round"/>
                <a:ea typeface="Varela Round"/>
                <a:cs typeface="Varela Round"/>
                <a:sym typeface="Varela Round"/>
              </a:defRPr>
            </a:lvl7pPr>
            <a:lvl8pPr marL="3657600" marR="0" lvl="7" indent="-381000" algn="l" rtl="0">
              <a:lnSpc>
                <a:spcPct val="100000"/>
              </a:lnSpc>
              <a:spcBef>
                <a:spcPts val="0"/>
              </a:spcBef>
              <a:spcAft>
                <a:spcPts val="0"/>
              </a:spcAft>
              <a:buClr>
                <a:srgbClr val="A1BECC"/>
              </a:buClr>
              <a:buSzPts val="2400"/>
              <a:buFont typeface="Varela Round"/>
              <a:buChar char="○"/>
              <a:defRPr sz="2400" b="0" i="0" u="none" strike="noStrike" cap="none">
                <a:solidFill>
                  <a:srgbClr val="617A86"/>
                </a:solidFill>
                <a:latin typeface="Varela Round"/>
                <a:ea typeface="Varela Round"/>
                <a:cs typeface="Varela Round"/>
                <a:sym typeface="Varela Round"/>
              </a:defRPr>
            </a:lvl8pPr>
            <a:lvl9pPr marL="4114800" marR="0" lvl="8" indent="-381000" algn="l" rtl="0">
              <a:lnSpc>
                <a:spcPct val="100000"/>
              </a:lnSpc>
              <a:spcBef>
                <a:spcPts val="0"/>
              </a:spcBef>
              <a:spcAft>
                <a:spcPts val="0"/>
              </a:spcAft>
              <a:buClr>
                <a:srgbClr val="A1BECC"/>
              </a:buClr>
              <a:buSzPts val="2400"/>
              <a:buFont typeface="Varela Round"/>
              <a:buChar char="■"/>
              <a:defRPr sz="2400" b="0" i="0" u="none" strike="noStrike" cap="none">
                <a:solidFill>
                  <a:srgbClr val="617A86"/>
                </a:solidFill>
                <a:latin typeface="Varela Round"/>
                <a:ea typeface="Varela Round"/>
                <a:cs typeface="Varela Round"/>
                <a:sym typeface="Varela Round"/>
              </a:defRPr>
            </a:lvl9pPr>
          </a:lstStyle>
          <a:p>
            <a:pPr marL="0" indent="0">
              <a:buNone/>
            </a:pP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質性回饋，</a:t>
            </a:r>
            <a:r>
              <a:rPr lang="en-US" altLang="zh-TW"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8</a:t>
            </a: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成</a:t>
            </a:r>
            <a:r>
              <a:rPr lang="en-US" altLang="zh-TW"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5</a:t>
            </a: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的玩家認為</a:t>
            </a:r>
            <a:endParaRPr lang="en-US" altLang="zh-TW" sz="12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遊戲</a:t>
            </a:r>
            <a:r>
              <a:rPr lang="zh-TW" altLang="en-US" sz="1200" b="1" dirty="0">
                <a:solidFill>
                  <a:schemeClr val="tx1">
                    <a:lumMod val="65000"/>
                    <a:lumOff val="35000"/>
                  </a:schemeClr>
                </a:solidFill>
                <a:latin typeface="微軟正黑體" panose="020B0604030504040204" pitchFamily="34" charset="-120"/>
                <a:ea typeface="微軟正黑體" panose="020B0604030504040204" pitchFamily="34" charset="-120"/>
              </a:rPr>
              <a:t>很</a:t>
            </a: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好玩</a:t>
            </a:r>
            <a:r>
              <a:rPr lang="en-US" altLang="zh-TW" sz="1200" b="1" dirty="0" smtClean="0">
                <a:solidFill>
                  <a:srgbClr val="FF00FF"/>
                </a:solidFill>
                <a:latin typeface="微軟正黑體" panose="020B0604030504040204" pitchFamily="34" charset="-120"/>
                <a:ea typeface="微軟正黑體" panose="020B0604030504040204" pitchFamily="34" charset="-120"/>
              </a:rPr>
              <a:t>(</a:t>
            </a:r>
            <a:r>
              <a:rPr lang="zh-TW" altLang="en-US" sz="1200" b="1" dirty="0" smtClean="0">
                <a:solidFill>
                  <a:srgbClr val="FF00FF"/>
                </a:solidFill>
                <a:latin typeface="微軟正黑體" panose="020B0604030504040204" pitchFamily="34" charset="-120"/>
                <a:ea typeface="微軟正黑體" panose="020B0604030504040204" pitchFamily="34" charset="-120"/>
              </a:rPr>
              <a:t>消遣性</a:t>
            </a:r>
            <a:r>
              <a:rPr lang="en-US" altLang="zh-TW" sz="1200" b="1" dirty="0" smtClean="0">
                <a:solidFill>
                  <a:srgbClr val="FF00FF"/>
                </a:solidFill>
                <a:latin typeface="微軟正黑體" panose="020B0604030504040204" pitchFamily="34" charset="-120"/>
                <a:ea typeface="微軟正黑體" panose="020B0604030504040204" pitchFamily="34" charset="-120"/>
              </a:rPr>
              <a:t>)</a:t>
            </a:r>
            <a:endParaRPr lang="en-US" altLang="zh-TW" sz="12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內容豐富設計</a:t>
            </a:r>
            <a:r>
              <a:rPr lang="zh-TW" altLang="en-US" sz="1200" b="1" dirty="0">
                <a:solidFill>
                  <a:schemeClr val="tx1">
                    <a:lumMod val="65000"/>
                    <a:lumOff val="35000"/>
                  </a:schemeClr>
                </a:solidFill>
                <a:latin typeface="微軟正黑體" panose="020B0604030504040204" pitchFamily="34" charset="-120"/>
                <a:ea typeface="微軟正黑體" panose="020B0604030504040204" pitchFamily="34" charset="-120"/>
              </a:rPr>
              <a:t>很</a:t>
            </a: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不錯</a:t>
            </a:r>
            <a:r>
              <a:rPr lang="en-US" altLang="zh-TW" sz="1200" b="1" dirty="0" smtClean="0">
                <a:solidFill>
                  <a:srgbClr val="FF00FF"/>
                </a:solidFill>
                <a:latin typeface="微軟正黑體" panose="020B0604030504040204" pitchFamily="34" charset="-120"/>
                <a:ea typeface="微軟正黑體" panose="020B0604030504040204" pitchFamily="34" charset="-120"/>
              </a:rPr>
              <a:t>(</a:t>
            </a:r>
            <a:r>
              <a:rPr lang="zh-TW" altLang="en-US" sz="1200" b="1" dirty="0" smtClean="0">
                <a:solidFill>
                  <a:srgbClr val="FF00FF"/>
                </a:solidFill>
                <a:latin typeface="微軟正黑體" panose="020B0604030504040204" pitchFamily="34" charset="-120"/>
                <a:ea typeface="微軟正黑體" panose="020B0604030504040204" pitchFamily="34" charset="-120"/>
              </a:rPr>
              <a:t>感覺性</a:t>
            </a:r>
            <a:r>
              <a:rPr lang="en-US" altLang="zh-TW" sz="1200" b="1" dirty="0" smtClean="0">
                <a:solidFill>
                  <a:srgbClr val="FF00FF"/>
                </a:solidFill>
                <a:latin typeface="微軟正黑體" panose="020B0604030504040204" pitchFamily="34" charset="-120"/>
                <a:ea typeface="微軟正黑體" panose="020B0604030504040204" pitchFamily="34" charset="-120"/>
              </a:rPr>
              <a:t>) </a:t>
            </a:r>
            <a:endParaRPr lang="en-US" altLang="zh-TW" sz="12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遊戲</a:t>
            </a:r>
            <a:r>
              <a:rPr lang="zh-TW" altLang="en-US" sz="1200" b="1" dirty="0">
                <a:solidFill>
                  <a:schemeClr val="tx1">
                    <a:lumMod val="65000"/>
                    <a:lumOff val="35000"/>
                  </a:schemeClr>
                </a:solidFill>
                <a:latin typeface="微軟正黑體" panose="020B0604030504040204" pitchFamily="34" charset="-120"/>
                <a:ea typeface="微軟正黑體" panose="020B0604030504040204" pitchFamily="34" charset="-120"/>
              </a:rPr>
              <a:t>過程</a:t>
            </a: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可扮演不同角色</a:t>
            </a:r>
            <a:r>
              <a:rPr lang="en-US" altLang="zh-TW" sz="1200" b="1" dirty="0" smtClean="0">
                <a:solidFill>
                  <a:srgbClr val="FF00FF"/>
                </a:solidFill>
                <a:latin typeface="微軟正黑體" panose="020B0604030504040204" pitchFamily="34" charset="-120"/>
                <a:ea typeface="微軟正黑體" panose="020B0604030504040204" pitchFamily="34" charset="-120"/>
              </a:rPr>
              <a:t>(</a:t>
            </a:r>
            <a:r>
              <a:rPr lang="zh-TW" altLang="en-US" sz="1200" b="1" dirty="0">
                <a:solidFill>
                  <a:srgbClr val="FF00FF"/>
                </a:solidFill>
                <a:latin typeface="微軟正黑體" panose="020B0604030504040204" pitchFamily="34" charset="-120"/>
                <a:ea typeface="微軟正黑體" panose="020B0604030504040204" pitchFamily="34" charset="-120"/>
              </a:rPr>
              <a:t>幻想</a:t>
            </a:r>
            <a:r>
              <a:rPr lang="en-US" altLang="zh-TW" sz="1200" b="1" dirty="0" smtClean="0">
                <a:solidFill>
                  <a:srgbClr val="FF00FF"/>
                </a:solidFill>
                <a:latin typeface="微軟正黑體" panose="020B0604030504040204" pitchFamily="34" charset="-120"/>
                <a:ea typeface="微軟正黑體" panose="020B0604030504040204" pitchFamily="34" charset="-120"/>
              </a:rPr>
              <a:t>) </a:t>
            </a:r>
            <a:endParaRPr lang="en-US" altLang="zh-TW" sz="12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了解</a:t>
            </a:r>
            <a:r>
              <a:rPr lang="zh-TW" altLang="en-US" sz="1200" b="1" dirty="0">
                <a:solidFill>
                  <a:schemeClr val="tx1">
                    <a:lumMod val="65000"/>
                    <a:lumOff val="35000"/>
                  </a:schemeClr>
                </a:solidFill>
                <a:latin typeface="微軟正黑體" panose="020B0604030504040204" pitchFamily="34" charset="-120"/>
                <a:ea typeface="微軟正黑體" panose="020B0604030504040204" pitchFamily="34" charset="-120"/>
              </a:rPr>
              <a:t>世界各洲面臨的</a:t>
            </a: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問題</a:t>
            </a:r>
            <a:r>
              <a:rPr lang="en-US" altLang="zh-TW" sz="1200" b="1" dirty="0" smtClean="0">
                <a:solidFill>
                  <a:srgbClr val="FF00FF"/>
                </a:solidFill>
                <a:latin typeface="微軟正黑體" panose="020B0604030504040204" pitchFamily="34" charset="-120"/>
                <a:ea typeface="微軟正黑體" panose="020B0604030504040204" pitchFamily="34" charset="-120"/>
              </a:rPr>
              <a:t>(</a:t>
            </a:r>
            <a:r>
              <a:rPr lang="zh-TW" altLang="en-US" sz="1200" b="1" dirty="0">
                <a:solidFill>
                  <a:srgbClr val="FF00FF"/>
                </a:solidFill>
                <a:latin typeface="微軟正黑體" panose="020B0604030504040204" pitchFamily="34" charset="-120"/>
                <a:ea typeface="微軟正黑體" panose="020B0604030504040204" pitchFamily="34" charset="-120"/>
              </a:rPr>
              <a:t>真實</a:t>
            </a:r>
            <a:r>
              <a:rPr lang="zh-TW" altLang="en-US" sz="1200" b="1" dirty="0" smtClean="0">
                <a:solidFill>
                  <a:srgbClr val="FF00FF"/>
                </a:solidFill>
                <a:latin typeface="微軟正黑體" panose="020B0604030504040204" pitchFamily="34" charset="-120"/>
                <a:ea typeface="微軟正黑體" panose="020B0604030504040204" pitchFamily="34" charset="-120"/>
              </a:rPr>
              <a:t>性</a:t>
            </a:r>
            <a:r>
              <a:rPr lang="en-US" altLang="zh-TW" sz="1200" b="1" dirty="0" smtClean="0">
                <a:solidFill>
                  <a:srgbClr val="FF00FF"/>
                </a:solidFill>
                <a:latin typeface="微軟正黑體" panose="020B0604030504040204" pitchFamily="34" charset="-120"/>
                <a:ea typeface="微軟正黑體" panose="020B0604030504040204" pitchFamily="34" charset="-120"/>
              </a:rPr>
              <a:t>)</a:t>
            </a:r>
            <a:endParaRPr lang="en-US" altLang="zh-TW" sz="12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學到新知</a:t>
            </a:r>
            <a:r>
              <a:rPr lang="en-US" altLang="zh-TW" sz="1200" b="1" dirty="0" smtClean="0">
                <a:solidFill>
                  <a:srgbClr val="FF00FF"/>
                </a:solidFill>
                <a:latin typeface="微軟正黑體" panose="020B0604030504040204" pitchFamily="34" charset="-120"/>
                <a:ea typeface="微軟正黑體" panose="020B0604030504040204" pitchFamily="34" charset="-120"/>
              </a:rPr>
              <a:t>(</a:t>
            </a:r>
            <a:r>
              <a:rPr lang="zh-TW" altLang="en-US" sz="1200" b="1" dirty="0">
                <a:solidFill>
                  <a:srgbClr val="FF00FF"/>
                </a:solidFill>
                <a:latin typeface="微軟正黑體" panose="020B0604030504040204" pitchFamily="34" charset="-120"/>
                <a:ea typeface="微軟正黑體" panose="020B0604030504040204" pitchFamily="34" charset="-120"/>
              </a:rPr>
              <a:t>發現</a:t>
            </a:r>
            <a:r>
              <a:rPr lang="en-US" altLang="zh-TW" sz="1200" b="1" dirty="0" smtClean="0">
                <a:solidFill>
                  <a:srgbClr val="FF00FF"/>
                </a:solidFill>
                <a:latin typeface="微軟正黑體" panose="020B0604030504040204" pitchFamily="34" charset="-120"/>
                <a:ea typeface="微軟正黑體" panose="020B0604030504040204" pitchFamily="34" charset="-120"/>
              </a:rPr>
              <a:t>) </a:t>
            </a: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endParaRPr lang="en-US" altLang="zh-TW" sz="1200" b="1" dirty="0" smtClean="0">
              <a:solidFill>
                <a:srgbClr val="FF0000"/>
              </a:solidFill>
              <a:latin typeface="微軟正黑體" panose="020B0604030504040204" pitchFamily="34" charset="-120"/>
              <a:ea typeface="微軟正黑體" panose="020B0604030504040204" pitchFamily="34" charset="-120"/>
            </a:endParaRPr>
          </a:p>
        </p:txBody>
      </p:sp>
      <p:sp>
        <p:nvSpPr>
          <p:cNvPr id="2" name="矩形 1"/>
          <p:cNvSpPr/>
          <p:nvPr/>
        </p:nvSpPr>
        <p:spPr>
          <a:xfrm>
            <a:off x="2490264" y="300953"/>
            <a:ext cx="3983998" cy="646331"/>
          </a:xfrm>
          <a:prstGeom prst="rect">
            <a:avLst/>
          </a:prstGeom>
        </p:spPr>
        <p:txBody>
          <a:bodyPr wrap="square">
            <a:spAutoFit/>
          </a:bodyPr>
          <a:lstStyle/>
          <a:p>
            <a:r>
              <a:rPr lang="zh-TW" altLang="en-US" sz="3600" b="1" dirty="0" smtClean="0">
                <a:solidFill>
                  <a:srgbClr val="C00000"/>
                </a:solidFill>
                <a:latin typeface="微軟正黑體" panose="020B0604030504040204" pitchFamily="34" charset="-120"/>
                <a:ea typeface="微軟正黑體" panose="020B0604030504040204" pitchFamily="34" charset="-120"/>
                <a:cs typeface="Varela Round"/>
                <a:sym typeface="Nixie One"/>
              </a:rPr>
              <a:t>玩家</a:t>
            </a:r>
            <a:r>
              <a:rPr lang="zh-TW" altLang="en-US" sz="3600" b="1" dirty="0">
                <a:solidFill>
                  <a:srgbClr val="C00000"/>
                </a:solidFill>
                <a:latin typeface="微軟正黑體" panose="020B0604030504040204" pitchFamily="34" charset="-120"/>
                <a:ea typeface="微軟正黑體" panose="020B0604030504040204" pitchFamily="34" charset="-120"/>
                <a:cs typeface="Varela Round"/>
                <a:sym typeface="Nixie One"/>
              </a:rPr>
              <a:t>問卷調查</a:t>
            </a:r>
            <a:r>
              <a:rPr lang="en-US" altLang="zh-TW" sz="3600" b="1" dirty="0">
                <a:solidFill>
                  <a:srgbClr val="C00000"/>
                </a:solidFill>
                <a:latin typeface="微軟正黑體" panose="020B0604030504040204" pitchFamily="34" charset="-120"/>
                <a:ea typeface="微軟正黑體" panose="020B0604030504040204" pitchFamily="34" charset="-120"/>
                <a:cs typeface="Varela Round"/>
                <a:sym typeface="Nixie One"/>
              </a:rPr>
              <a:t>(1</a:t>
            </a:r>
            <a:r>
              <a:rPr lang="en-US" altLang="zh-TW" sz="3600" b="1" dirty="0" smtClean="0">
                <a:solidFill>
                  <a:srgbClr val="C00000"/>
                </a:solidFill>
                <a:latin typeface="微軟正黑體" panose="020B0604030504040204" pitchFamily="34" charset="-120"/>
                <a:ea typeface="微軟正黑體" panose="020B0604030504040204" pitchFamily="34" charset="-120"/>
                <a:cs typeface="Varela Round"/>
                <a:sym typeface="Nixie One"/>
              </a:rPr>
              <a:t>)</a:t>
            </a:r>
            <a:endParaRPr lang="zh-TW" altLang="en-US" sz="3600" dirty="0"/>
          </a:p>
        </p:txBody>
      </p:sp>
      <p:sp>
        <p:nvSpPr>
          <p:cNvPr id="36" name="矩形 35"/>
          <p:cNvSpPr/>
          <p:nvPr/>
        </p:nvSpPr>
        <p:spPr>
          <a:xfrm>
            <a:off x="7164288" y="253841"/>
            <a:ext cx="1852022" cy="1477328"/>
          </a:xfrm>
          <a:prstGeom prst="rect">
            <a:avLst/>
          </a:prstGeom>
          <a:ln/>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a:t>
            </a:r>
            <a:r>
              <a:rPr lang="zh-TW" altLang="en-US" b="1" dirty="0" smtClean="0">
                <a:solidFill>
                  <a:schemeClr val="bg1"/>
                </a:solidFill>
                <a:latin typeface="微軟正黑體" panose="020B0604030504040204" pitchFamily="34" charset="-120"/>
                <a:ea typeface="微軟正黑體" panose="020B0604030504040204" pitchFamily="34" charset="-120"/>
              </a:rPr>
              <a:t>對象</a:t>
            </a:r>
            <a:r>
              <a:rPr lang="en-US" altLang="zh-TW" b="1" dirty="0" smtClean="0">
                <a:solidFill>
                  <a:schemeClr val="bg1"/>
                </a:solidFill>
                <a:latin typeface="微軟正黑體" panose="020B0604030504040204" pitchFamily="34" charset="-120"/>
                <a:ea typeface="微軟正黑體" panose="020B0604030504040204" pitchFamily="34" charset="-120"/>
              </a:rPr>
              <a:t>:</a:t>
            </a:r>
          </a:p>
          <a:p>
            <a:pPr algn="ctr"/>
            <a:r>
              <a:rPr lang="zh-TW" altLang="en-US" b="1" dirty="0">
                <a:solidFill>
                  <a:schemeClr val="bg1"/>
                </a:solidFill>
                <a:latin typeface="微軟正黑體" panose="020B0604030504040204" pitchFamily="34" charset="-120"/>
                <a:ea typeface="微軟正黑體" panose="020B0604030504040204" pitchFamily="34" charset="-120"/>
              </a:rPr>
              <a:t>校內</a:t>
            </a:r>
            <a:r>
              <a:rPr lang="en-US" altLang="zh-TW" b="1" dirty="0">
                <a:solidFill>
                  <a:schemeClr val="bg1"/>
                </a:solidFill>
                <a:latin typeface="微軟正黑體" panose="020B0604030504040204" pitchFamily="34" charset="-120"/>
                <a:ea typeface="微軟正黑體" panose="020B0604030504040204" pitchFamily="34" charset="-120"/>
              </a:rPr>
              <a:t>3-6</a:t>
            </a:r>
            <a:r>
              <a:rPr lang="zh-TW" altLang="en-US" b="1" dirty="0">
                <a:solidFill>
                  <a:schemeClr val="bg1"/>
                </a:solidFill>
                <a:latin typeface="微軟正黑體" panose="020B0604030504040204" pitchFamily="34" charset="-120"/>
                <a:ea typeface="微軟正黑體" panose="020B0604030504040204" pitchFamily="34" charset="-120"/>
              </a:rPr>
              <a:t>年級</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zh-TW" altLang="en-US" b="1" dirty="0">
                <a:solidFill>
                  <a:schemeClr val="bg1"/>
                </a:solidFill>
                <a:latin typeface="微軟正黑體" panose="020B0604030504040204" pitchFamily="34" charset="-120"/>
                <a:ea typeface="微軟正黑體" panose="020B0604030504040204" pitchFamily="34" charset="-120"/>
              </a:rPr>
              <a:t>玩家</a:t>
            </a:r>
            <a:r>
              <a:rPr lang="en-US" altLang="zh-TW" b="1" dirty="0">
                <a:solidFill>
                  <a:schemeClr val="bg1"/>
                </a:solidFill>
                <a:latin typeface="微軟正黑體" panose="020B0604030504040204" pitchFamily="34" charset="-120"/>
                <a:ea typeface="微軟正黑體" panose="020B0604030504040204" pitchFamily="34" charset="-120"/>
              </a:rPr>
              <a:t>160</a:t>
            </a:r>
            <a:r>
              <a:rPr lang="zh-TW" altLang="en-US" b="1" dirty="0">
                <a:solidFill>
                  <a:schemeClr val="bg1"/>
                </a:solidFill>
                <a:latin typeface="微軟正黑體" panose="020B0604030504040204" pitchFamily="34" charset="-120"/>
                <a:ea typeface="微軟正黑體" panose="020B0604030504040204" pitchFamily="34" charset="-120"/>
              </a:rPr>
              <a:t>人</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zh-TW" altLang="en-US" b="1" dirty="0" smtClean="0">
                <a:solidFill>
                  <a:schemeClr val="bg1"/>
                </a:solidFill>
                <a:latin typeface="微軟正黑體" panose="020B0604030504040204" pitchFamily="34" charset="-120"/>
                <a:ea typeface="微軟正黑體" panose="020B0604030504040204" pitchFamily="34" charset="-120"/>
              </a:rPr>
              <a:t>問卷</a:t>
            </a:r>
            <a:r>
              <a:rPr lang="zh-TW" altLang="en-US" b="1" dirty="0">
                <a:solidFill>
                  <a:schemeClr val="bg1"/>
                </a:solidFill>
                <a:latin typeface="微軟正黑體" panose="020B0604030504040204" pitchFamily="34" charset="-120"/>
                <a:ea typeface="微軟正黑體" panose="020B0604030504040204" pitchFamily="34" charset="-120"/>
              </a:rPr>
              <a:t>收回共</a:t>
            </a:r>
            <a:r>
              <a:rPr lang="en-US" altLang="zh-TW" b="1" smtClean="0">
                <a:solidFill>
                  <a:schemeClr val="bg1"/>
                </a:solidFill>
                <a:latin typeface="微軟正黑體" panose="020B0604030504040204" pitchFamily="34" charset="-120"/>
                <a:ea typeface="微軟正黑體" panose="020B0604030504040204" pitchFamily="34" charset="-120"/>
              </a:rPr>
              <a:t>123</a:t>
            </a:r>
            <a:r>
              <a:rPr lang="zh-TW" altLang="en-US" b="1" smtClean="0">
                <a:solidFill>
                  <a:schemeClr val="bg1"/>
                </a:solidFill>
                <a:latin typeface="微軟正黑體" panose="020B0604030504040204" pitchFamily="34" charset="-120"/>
                <a:ea typeface="微軟正黑體" panose="020B0604030504040204" pitchFamily="34" charset="-120"/>
              </a:rPr>
              <a:t>份</a:t>
            </a:r>
            <a:endParaRPr lang="en-US" altLang="zh-TW"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30575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ctrTitle" idx="4294967295"/>
          </p:nvPr>
        </p:nvSpPr>
        <p:spPr>
          <a:xfrm>
            <a:off x="1475656" y="853098"/>
            <a:ext cx="6457234" cy="1122380"/>
          </a:xfrm>
          <a:prstGeom prst="rect">
            <a:avLst/>
          </a:prstGeom>
        </p:spPr>
        <p:txBody>
          <a:bodyPr spcFirstLastPara="1" wrap="square" lIns="91425" tIns="91425" rIns="91425" bIns="91425" anchor="b" anchorCtr="0">
            <a:noAutofit/>
          </a:bodyPr>
          <a:lstStyle/>
          <a:p>
            <a:pPr algn="ctr"/>
            <a:r>
              <a:rPr lang="zh-TW" altLang="en-US" sz="2000" b="1" dirty="0" smtClean="0">
                <a:solidFill>
                  <a:srgbClr val="0070C0"/>
                </a:solidFill>
                <a:latin typeface="微軟正黑體" panose="020B0604030504040204" pitchFamily="34" charset="-120"/>
                <a:ea typeface="微軟正黑體" panose="020B0604030504040204" pitchFamily="34" charset="-120"/>
                <a:cs typeface="Varela Round"/>
              </a:rPr>
              <a:t>自編「</a:t>
            </a:r>
            <a:r>
              <a:rPr lang="en-US" altLang="zh-TW" sz="2000" b="1" dirty="0" smtClean="0">
                <a:solidFill>
                  <a:srgbClr val="0070C0"/>
                </a:solidFill>
                <a:latin typeface="微軟正黑體" panose="020B0604030504040204" pitchFamily="34" charset="-120"/>
                <a:ea typeface="微軟正黑體" panose="020B0604030504040204" pitchFamily="34" charset="-120"/>
                <a:cs typeface="Varela Round"/>
              </a:rPr>
              <a:t>Save the world</a:t>
            </a:r>
            <a:r>
              <a:rPr lang="zh-TW" altLang="en-US" sz="2000" b="1" dirty="0" smtClean="0">
                <a:solidFill>
                  <a:srgbClr val="0070C0"/>
                </a:solidFill>
                <a:latin typeface="微軟正黑體" panose="020B0604030504040204" pitchFamily="34" charset="-120"/>
                <a:ea typeface="微軟正黑體" panose="020B0604030504040204" pitchFamily="34" charset="-120"/>
                <a:cs typeface="Varela Round"/>
              </a:rPr>
              <a:t>搶救世界大作戰」</a:t>
            </a:r>
            <a:r>
              <a:rPr lang="en-US" altLang="zh-TW" sz="2000" b="1" dirty="0" smtClean="0">
                <a:solidFill>
                  <a:srgbClr val="0070C0"/>
                </a:solidFill>
                <a:latin typeface="微軟正黑體" panose="020B0604030504040204" pitchFamily="34" charset="-120"/>
                <a:ea typeface="微軟正黑體" panose="020B0604030504040204" pitchFamily="34" charset="-120"/>
                <a:cs typeface="Varela Round"/>
              </a:rPr>
              <a:t/>
            </a:r>
            <a:br>
              <a:rPr lang="en-US" altLang="zh-TW" sz="2000" b="1" dirty="0" smtClean="0">
                <a:solidFill>
                  <a:srgbClr val="0070C0"/>
                </a:solidFill>
                <a:latin typeface="微軟正黑體" panose="020B0604030504040204" pitchFamily="34" charset="-120"/>
                <a:ea typeface="微軟正黑體" panose="020B0604030504040204" pitchFamily="34" charset="-120"/>
                <a:cs typeface="Varela Round"/>
              </a:rPr>
            </a:br>
            <a:r>
              <a:rPr lang="en-US" altLang="zh-TW" sz="2000" b="1" dirty="0" smtClean="0">
                <a:solidFill>
                  <a:srgbClr val="FF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Varela Round"/>
              </a:rPr>
              <a:t>-</a:t>
            </a:r>
            <a:r>
              <a:rPr lang="zh-TW" altLang="en-US" sz="2000" b="1" dirty="0">
                <a:solidFill>
                  <a:srgbClr val="FF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Varela Round"/>
              </a:rPr>
              <a:t>調查玩家桌遊體驗與</a:t>
            </a:r>
            <a:r>
              <a:rPr lang="zh-TW" altLang="en-US" sz="2000" b="1" dirty="0" smtClean="0">
                <a:solidFill>
                  <a:srgbClr val="FF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Varela Round"/>
              </a:rPr>
              <a:t>回饋</a:t>
            </a:r>
            <a:endParaRPr b="1" dirty="0">
              <a:solidFill>
                <a:srgbClr val="FF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Varela Round"/>
            </a:endParaRPr>
          </a:p>
        </p:txBody>
      </p:sp>
      <p:grpSp>
        <p:nvGrpSpPr>
          <p:cNvPr id="17" name="Shape 421"/>
          <p:cNvGrpSpPr/>
          <p:nvPr/>
        </p:nvGrpSpPr>
        <p:grpSpPr>
          <a:xfrm>
            <a:off x="8669204" y="482311"/>
            <a:ext cx="347107" cy="585312"/>
            <a:chOff x="584925" y="238125"/>
            <a:chExt cx="415200" cy="525100"/>
          </a:xfrm>
        </p:grpSpPr>
        <p:sp>
          <p:nvSpPr>
            <p:cNvPr id="19" name="Shape 422"/>
            <p:cNvSpPr/>
            <p:nvPr/>
          </p:nvSpPr>
          <p:spPr>
            <a:xfrm>
              <a:off x="621550" y="299175"/>
              <a:ext cx="378575" cy="464050"/>
            </a:xfrm>
            <a:custGeom>
              <a:avLst/>
              <a:gdLst/>
              <a:ahLst/>
              <a:cxnLst/>
              <a:rect l="0" t="0" r="0" b="0"/>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423"/>
            <p:cNvSpPr/>
            <p:nvPr/>
          </p:nvSpPr>
          <p:spPr>
            <a:xfrm>
              <a:off x="633750" y="2381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424"/>
            <p:cNvSpPr/>
            <p:nvPr/>
          </p:nvSpPr>
          <p:spPr>
            <a:xfrm>
              <a:off x="716800"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425"/>
            <p:cNvSpPr/>
            <p:nvPr/>
          </p:nvSpPr>
          <p:spPr>
            <a:xfrm>
              <a:off x="799825" y="238125"/>
              <a:ext cx="29350" cy="63500"/>
            </a:xfrm>
            <a:custGeom>
              <a:avLst/>
              <a:gdLst/>
              <a:ahLst/>
              <a:cxnLst/>
              <a:rect l="0" t="0" r="0" b="0"/>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426"/>
            <p:cNvSpPr/>
            <p:nvPr/>
          </p:nvSpPr>
          <p:spPr>
            <a:xfrm>
              <a:off x="882875"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427"/>
            <p:cNvSpPr/>
            <p:nvPr/>
          </p:nvSpPr>
          <p:spPr>
            <a:xfrm>
              <a:off x="584925" y="261325"/>
              <a:ext cx="378575" cy="464050"/>
            </a:xfrm>
            <a:custGeom>
              <a:avLst/>
              <a:gdLst/>
              <a:ahLst/>
              <a:cxnLst/>
              <a:rect l="0" t="0" r="0" b="0"/>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9" name="Shape 504"/>
          <p:cNvGrpSpPr/>
          <p:nvPr/>
        </p:nvGrpSpPr>
        <p:grpSpPr>
          <a:xfrm>
            <a:off x="-8069" y="1067623"/>
            <a:ext cx="365499" cy="487332"/>
            <a:chOff x="1922075" y="1629000"/>
            <a:chExt cx="437200" cy="437200"/>
          </a:xfrm>
        </p:grpSpPr>
        <p:sp>
          <p:nvSpPr>
            <p:cNvPr id="30" name="Shape 505"/>
            <p:cNvSpPr/>
            <p:nvPr/>
          </p:nvSpPr>
          <p:spPr>
            <a:xfrm>
              <a:off x="2208425" y="1629000"/>
              <a:ext cx="150850" cy="150850"/>
            </a:xfrm>
            <a:custGeom>
              <a:avLst/>
              <a:gdLst/>
              <a:ahLst/>
              <a:cxnLst/>
              <a:rect l="0" t="0" r="0" b="0"/>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506"/>
            <p:cNvSpPr/>
            <p:nvPr/>
          </p:nvSpPr>
          <p:spPr>
            <a:xfrm>
              <a:off x="1922075" y="1686400"/>
              <a:ext cx="379800" cy="379800"/>
            </a:xfrm>
            <a:custGeom>
              <a:avLst/>
              <a:gdLst/>
              <a:ahLst/>
              <a:cxnLst/>
              <a:rect l="0" t="0" r="0" b="0"/>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 name="矩形 5"/>
          <p:cNvSpPr/>
          <p:nvPr/>
        </p:nvSpPr>
        <p:spPr>
          <a:xfrm>
            <a:off x="7164288" y="253841"/>
            <a:ext cx="1852022" cy="1477328"/>
          </a:xfrm>
          <a:prstGeom prst="rect">
            <a:avLst/>
          </a:prstGeom>
          <a:ln/>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a:t>
            </a:r>
            <a:r>
              <a:rPr lang="zh-TW" altLang="en-US" b="1" dirty="0" smtClean="0">
                <a:solidFill>
                  <a:schemeClr val="bg1"/>
                </a:solidFill>
                <a:latin typeface="微軟正黑體" panose="020B0604030504040204" pitchFamily="34" charset="-120"/>
                <a:ea typeface="微軟正黑體" panose="020B0604030504040204" pitchFamily="34" charset="-120"/>
              </a:rPr>
              <a:t>對象</a:t>
            </a:r>
            <a:r>
              <a:rPr lang="en-US" altLang="zh-TW" b="1" dirty="0" smtClean="0">
                <a:solidFill>
                  <a:schemeClr val="bg1"/>
                </a:solidFill>
                <a:latin typeface="微軟正黑體" panose="020B0604030504040204" pitchFamily="34" charset="-120"/>
                <a:ea typeface="微軟正黑體" panose="020B0604030504040204" pitchFamily="34" charset="-120"/>
              </a:rPr>
              <a:t>:</a:t>
            </a:r>
          </a:p>
          <a:p>
            <a:pPr algn="ctr"/>
            <a:r>
              <a:rPr lang="zh-TW" altLang="en-US" b="1" dirty="0">
                <a:solidFill>
                  <a:schemeClr val="bg1"/>
                </a:solidFill>
                <a:latin typeface="微軟正黑體" panose="020B0604030504040204" pitchFamily="34" charset="-120"/>
                <a:ea typeface="微軟正黑體" panose="020B0604030504040204" pitchFamily="34" charset="-120"/>
              </a:rPr>
              <a:t>校內</a:t>
            </a:r>
            <a:r>
              <a:rPr lang="en-US" altLang="zh-TW" b="1" dirty="0">
                <a:solidFill>
                  <a:schemeClr val="bg1"/>
                </a:solidFill>
                <a:latin typeface="微軟正黑體" panose="020B0604030504040204" pitchFamily="34" charset="-120"/>
                <a:ea typeface="微軟正黑體" panose="020B0604030504040204" pitchFamily="34" charset="-120"/>
              </a:rPr>
              <a:t>3-6</a:t>
            </a:r>
            <a:r>
              <a:rPr lang="zh-TW" altLang="en-US" b="1" dirty="0">
                <a:solidFill>
                  <a:schemeClr val="bg1"/>
                </a:solidFill>
                <a:latin typeface="微軟正黑體" panose="020B0604030504040204" pitchFamily="34" charset="-120"/>
                <a:ea typeface="微軟正黑體" panose="020B0604030504040204" pitchFamily="34" charset="-120"/>
              </a:rPr>
              <a:t>年級</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zh-TW" altLang="en-US" b="1" dirty="0">
                <a:solidFill>
                  <a:schemeClr val="bg1"/>
                </a:solidFill>
                <a:latin typeface="微軟正黑體" panose="020B0604030504040204" pitchFamily="34" charset="-120"/>
                <a:ea typeface="微軟正黑體" panose="020B0604030504040204" pitchFamily="34" charset="-120"/>
              </a:rPr>
              <a:t>玩家</a:t>
            </a:r>
            <a:r>
              <a:rPr lang="en-US" altLang="zh-TW" b="1" dirty="0">
                <a:solidFill>
                  <a:schemeClr val="bg1"/>
                </a:solidFill>
                <a:latin typeface="微軟正黑體" panose="020B0604030504040204" pitchFamily="34" charset="-120"/>
                <a:ea typeface="微軟正黑體" panose="020B0604030504040204" pitchFamily="34" charset="-120"/>
              </a:rPr>
              <a:t>160</a:t>
            </a:r>
            <a:r>
              <a:rPr lang="zh-TW" altLang="en-US" b="1" dirty="0">
                <a:solidFill>
                  <a:schemeClr val="bg1"/>
                </a:solidFill>
                <a:latin typeface="微軟正黑體" panose="020B0604030504040204" pitchFamily="34" charset="-120"/>
                <a:ea typeface="微軟正黑體" panose="020B0604030504040204" pitchFamily="34" charset="-120"/>
              </a:rPr>
              <a:t>人</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zh-TW" altLang="en-US" b="1" dirty="0" smtClean="0">
                <a:solidFill>
                  <a:schemeClr val="bg1"/>
                </a:solidFill>
                <a:latin typeface="微軟正黑體" panose="020B0604030504040204" pitchFamily="34" charset="-120"/>
                <a:ea typeface="微軟正黑體" panose="020B0604030504040204" pitchFamily="34" charset="-120"/>
              </a:rPr>
              <a:t>問卷</a:t>
            </a:r>
            <a:r>
              <a:rPr lang="zh-TW" altLang="en-US" b="1" dirty="0">
                <a:solidFill>
                  <a:schemeClr val="bg1"/>
                </a:solidFill>
                <a:latin typeface="微軟正黑體" panose="020B0604030504040204" pitchFamily="34" charset="-120"/>
                <a:ea typeface="微軟正黑體" panose="020B0604030504040204" pitchFamily="34" charset="-120"/>
              </a:rPr>
              <a:t>收回共</a:t>
            </a:r>
            <a:r>
              <a:rPr lang="en-US" altLang="zh-TW" b="1" dirty="0">
                <a:solidFill>
                  <a:schemeClr val="bg1"/>
                </a:solidFill>
                <a:latin typeface="微軟正黑體" panose="020B0604030504040204" pitchFamily="34" charset="-120"/>
                <a:ea typeface="微軟正黑體" panose="020B0604030504040204" pitchFamily="34" charset="-120"/>
              </a:rPr>
              <a:t>141</a:t>
            </a:r>
            <a:r>
              <a:rPr lang="zh-TW" altLang="en-US" b="1" dirty="0" smtClean="0">
                <a:solidFill>
                  <a:schemeClr val="bg1"/>
                </a:solidFill>
                <a:latin typeface="微軟正黑體" panose="020B0604030504040204" pitchFamily="34" charset="-120"/>
                <a:ea typeface="微軟正黑體" panose="020B0604030504040204" pitchFamily="34" charset="-120"/>
              </a:rPr>
              <a:t>份</a:t>
            </a:r>
            <a:endParaRPr lang="en-US" altLang="zh-TW" b="1" dirty="0">
              <a:solidFill>
                <a:schemeClr val="bg1"/>
              </a:solidFill>
              <a:latin typeface="微軟正黑體" panose="020B0604030504040204" pitchFamily="34" charset="-120"/>
              <a:ea typeface="微軟正黑體" panose="020B0604030504040204" pitchFamily="34" charset="-120"/>
            </a:endParaRPr>
          </a:p>
        </p:txBody>
      </p:sp>
      <p:sp>
        <p:nvSpPr>
          <p:cNvPr id="2" name="矩形 1"/>
          <p:cNvSpPr/>
          <p:nvPr/>
        </p:nvSpPr>
        <p:spPr>
          <a:xfrm>
            <a:off x="3707904" y="2102898"/>
            <a:ext cx="2582811" cy="646331"/>
          </a:xfrm>
          <a:prstGeom prst="rect">
            <a:avLst/>
          </a:prstGeom>
          <a:solidFill>
            <a:schemeClr val="accent6">
              <a:lumMod val="20000"/>
              <a:lumOff val="80000"/>
            </a:schemeClr>
          </a:solidFill>
        </p:spPr>
        <p:txBody>
          <a:bodyPr wrap="square">
            <a:spAutoFit/>
          </a:bodyPr>
          <a:lstStyle/>
          <a:p>
            <a:pPr marL="285750" indent="-285750" algn="ctr">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體驗後願意付出關懷行動</a:t>
            </a:r>
            <a:endParaRPr lang="zh-TW" altLang="en-US" dirty="0">
              <a:latin typeface="微軟正黑體" panose="020B0604030504040204" pitchFamily="34" charset="-120"/>
              <a:ea typeface="微軟正黑體" panose="020B0604030504040204" pitchFamily="34" charset="-120"/>
            </a:endParaRPr>
          </a:p>
        </p:txBody>
      </p:sp>
      <p:sp>
        <p:nvSpPr>
          <p:cNvPr id="33" name="矩形 32"/>
          <p:cNvSpPr/>
          <p:nvPr/>
        </p:nvSpPr>
        <p:spPr>
          <a:xfrm>
            <a:off x="683568" y="2102898"/>
            <a:ext cx="2808312" cy="369332"/>
          </a:xfrm>
          <a:prstGeom prst="rect">
            <a:avLst/>
          </a:prstGeom>
          <a:solidFill>
            <a:schemeClr val="accent6">
              <a:lumMod val="20000"/>
              <a:lumOff val="80000"/>
            </a:schemeClr>
          </a:solidFill>
        </p:spPr>
        <p:txBody>
          <a:bodyPr wrap="square">
            <a:spAutoFit/>
          </a:bodyPr>
          <a:lstStyle/>
          <a:p>
            <a:pPr marL="285750" indent="-285750" algn="ctr">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桌遊設計美感滿意度</a:t>
            </a:r>
          </a:p>
        </p:txBody>
      </p:sp>
      <p:graphicFrame>
        <p:nvGraphicFramePr>
          <p:cNvPr id="34" name="表格 33"/>
          <p:cNvGraphicFramePr>
            <a:graphicFrameLocks noGrp="1"/>
          </p:cNvGraphicFramePr>
          <p:nvPr>
            <p:extLst>
              <p:ext uri="{D42A27DB-BD31-4B8C-83A1-F6EECF244321}">
                <p14:modId xmlns:p14="http://schemas.microsoft.com/office/powerpoint/2010/main" val="424019033"/>
              </p:ext>
            </p:extLst>
          </p:nvPr>
        </p:nvGraphicFramePr>
        <p:xfrm>
          <a:off x="231320" y="2644414"/>
          <a:ext cx="3908632" cy="3168361"/>
        </p:xfrm>
        <a:graphic>
          <a:graphicData uri="http://schemas.openxmlformats.org/drawingml/2006/table">
            <a:tbl>
              <a:tblPr firstRow="1" bandRow="1">
                <a:tableStyleId>{0E3FDE45-AF77-4B5C-9715-49D594BDF05E}</a:tableStyleId>
              </a:tblPr>
              <a:tblGrid>
                <a:gridCol w="1614434"/>
                <a:gridCol w="2294198"/>
              </a:tblGrid>
              <a:tr h="452623">
                <a:tc>
                  <a:txBody>
                    <a:bodyPr/>
                    <a:lstStyle/>
                    <a:p>
                      <a:pPr algn="ctr"/>
                      <a:r>
                        <a:rPr lang="zh-TW" altLang="en-US" sz="1900" b="1" i="0" u="none" strike="noStrike" cap="none" dirty="0" smtClean="0">
                          <a:solidFill>
                            <a:srgbClr val="000000"/>
                          </a:solidFill>
                          <a:latin typeface="微軟正黑體" panose="020B0604030504040204" pitchFamily="34" charset="-120"/>
                          <a:ea typeface="微軟正黑體" panose="020B0604030504040204" pitchFamily="34" charset="-120"/>
                          <a:cs typeface="Arial"/>
                          <a:sym typeface="Arial"/>
                        </a:rPr>
                        <a:t>項  目</a:t>
                      </a:r>
                      <a:endParaRPr lang="zh-TW" altLang="en-US" sz="1900" b="1" i="0" u="none" strike="noStrike" cap="none" dirty="0">
                        <a:solidFill>
                          <a:srgbClr val="000000"/>
                        </a:solidFill>
                        <a:latin typeface="微軟正黑體" panose="020B0604030504040204" pitchFamily="34" charset="-120"/>
                        <a:ea typeface="微軟正黑體" panose="020B0604030504040204" pitchFamily="34" charset="-120"/>
                        <a:cs typeface="Arial"/>
                        <a:sym typeface="Arial"/>
                      </a:endParaRPr>
                    </a:p>
                  </a:txBody>
                  <a:tcPr marT="60960" marB="60960">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1900" b="1" i="0" u="none" strike="noStrike" cap="none" dirty="0" smtClean="0">
                          <a:solidFill>
                            <a:srgbClr val="000000"/>
                          </a:solidFill>
                          <a:latin typeface="微軟正黑體" panose="020B0604030504040204" pitchFamily="34" charset="-120"/>
                          <a:ea typeface="微軟正黑體" panose="020B0604030504040204" pitchFamily="34" charset="-120"/>
                          <a:cs typeface="Arial"/>
                          <a:sym typeface="Arial"/>
                        </a:rPr>
                        <a:t>分  析</a:t>
                      </a:r>
                    </a:p>
                  </a:txBody>
                  <a:tcPr marT="60960" marB="60960">
                    <a:lnL w="12700" cap="flat" cmpd="sng" algn="ctr">
                      <a:solidFill>
                        <a:schemeClr val="tx1"/>
                      </a:solidFill>
                      <a:prstDash val="solid"/>
                      <a:round/>
                      <a:headEnd type="none" w="med" len="med"/>
                      <a:tailEnd type="none" w="med" len="med"/>
                    </a:lnL>
                  </a:tcPr>
                </a:tc>
              </a:tr>
              <a:tr h="452623">
                <a:tc>
                  <a:txBody>
                    <a:bodyPr/>
                    <a:lstStyle/>
                    <a:p>
                      <a:r>
                        <a:rPr lang="en-US" altLang="zh-TW" sz="1900" b="1" i="0" u="none" strike="noStrike" cap="none" dirty="0" smtClean="0">
                          <a:solidFill>
                            <a:srgbClr val="FF0000"/>
                          </a:solidFill>
                          <a:effectLst/>
                          <a:latin typeface="微軟正黑體" panose="020B0604030504040204" pitchFamily="34" charset="-120"/>
                          <a:ea typeface="微軟正黑體" panose="020B0604030504040204" pitchFamily="34" charset="-120"/>
                          <a:cs typeface="+mn-cs"/>
                          <a:sym typeface="Arial"/>
                        </a:rPr>
                        <a:t>(1)</a:t>
                      </a:r>
                      <a:r>
                        <a:rPr lang="zh-TW" altLang="en-US" sz="1900" b="1" i="0" u="none" strike="noStrike" cap="none" dirty="0" smtClean="0">
                          <a:solidFill>
                            <a:srgbClr val="FF0000"/>
                          </a:solidFill>
                          <a:effectLst/>
                          <a:latin typeface="微軟正黑體" panose="020B0604030504040204" pitchFamily="34" charset="-120"/>
                          <a:ea typeface="微軟正黑體" panose="020B0604030504040204" pitchFamily="34" charset="-120"/>
                          <a:cs typeface="+mn-cs"/>
                          <a:sym typeface="Arial"/>
                        </a:rPr>
                        <a:t>遊戲底板</a:t>
                      </a:r>
                      <a:endParaRPr lang="zh-TW" altLang="en-US" sz="1900" b="1" i="0" u="none" strike="noStrike" cap="none" dirty="0">
                        <a:solidFill>
                          <a:srgbClr val="FF0000"/>
                        </a:solidFill>
                        <a:latin typeface="微軟正黑體" panose="020B0604030504040204" pitchFamily="34" charset="-120"/>
                        <a:ea typeface="微軟正黑體" panose="020B0604030504040204" pitchFamily="34" charset="-120"/>
                        <a:cs typeface="Arial"/>
                        <a:sym typeface="Arial"/>
                      </a:endParaRPr>
                    </a:p>
                  </a:txBody>
                  <a:tcPr marT="60960" marB="60960">
                    <a:lnR w="12700" cap="flat" cmpd="sng" algn="ctr">
                      <a:solidFill>
                        <a:schemeClr val="tx1"/>
                      </a:solidFill>
                      <a:prstDash val="solid"/>
                      <a:round/>
                      <a:headEnd type="none" w="med" len="med"/>
                      <a:tailEnd type="none" w="med" len="med"/>
                    </a:lnR>
                  </a:tcPr>
                </a:tc>
                <a:tc>
                  <a:txBody>
                    <a:bodyPr/>
                    <a:lstStyle/>
                    <a:p>
                      <a:r>
                        <a:rPr lang="en-US" altLang="zh-TW" sz="1900" b="1" i="0" u="none" strike="noStrike" cap="none" dirty="0" smtClean="0">
                          <a:solidFill>
                            <a:srgbClr val="FF0000"/>
                          </a:solidFill>
                          <a:latin typeface="微軟正黑體" panose="020B0604030504040204" pitchFamily="34" charset="-120"/>
                          <a:ea typeface="微軟正黑體" panose="020B0604030504040204" pitchFamily="34" charset="-120"/>
                          <a:cs typeface="Arial"/>
                          <a:sym typeface="Arial"/>
                        </a:rPr>
                        <a:t>90.8%</a:t>
                      </a:r>
                      <a:r>
                        <a:rPr lang="zh-TW" altLang="en-US" sz="1900" b="1" i="0" u="none" strike="noStrike" cap="none" dirty="0" smtClean="0">
                          <a:solidFill>
                            <a:srgbClr val="FF0000"/>
                          </a:solidFill>
                          <a:latin typeface="微軟正黑體" panose="020B0604030504040204" pitchFamily="34" charset="-120"/>
                          <a:ea typeface="微軟正黑體" panose="020B0604030504040204" pitchFamily="34" charset="-120"/>
                          <a:cs typeface="Arial"/>
                          <a:sym typeface="Arial"/>
                        </a:rPr>
                        <a:t>認為有美感</a:t>
                      </a:r>
                      <a:endParaRPr lang="zh-TW" altLang="en-US" sz="1900" b="1" i="0" u="none" strike="noStrike" cap="none" dirty="0">
                        <a:solidFill>
                          <a:srgbClr val="FF0000"/>
                        </a:solidFill>
                        <a:latin typeface="微軟正黑體" panose="020B0604030504040204" pitchFamily="34" charset="-120"/>
                        <a:ea typeface="微軟正黑體" panose="020B0604030504040204" pitchFamily="34" charset="-120"/>
                        <a:cs typeface="Arial"/>
                        <a:sym typeface="Arial"/>
                      </a:endParaRPr>
                    </a:p>
                  </a:txBody>
                  <a:tcPr marT="60960" marB="60960">
                    <a:lnL w="12700" cap="flat" cmpd="sng" algn="ctr">
                      <a:solidFill>
                        <a:schemeClr val="tx1"/>
                      </a:solidFill>
                      <a:prstDash val="solid"/>
                      <a:round/>
                      <a:headEnd type="none" w="med" len="med"/>
                      <a:tailEnd type="none" w="med" len="med"/>
                    </a:lnL>
                  </a:tcPr>
                </a:tc>
              </a:tr>
              <a:tr h="452623">
                <a:tc>
                  <a:txBody>
                    <a:bodyPr/>
                    <a:lstStyle/>
                    <a:p>
                      <a:r>
                        <a:rPr lang="en-US" altLang="zh-TW" sz="1900" b="0" i="0" u="none" strike="noStrike" cap="none" dirty="0" smtClean="0">
                          <a:solidFill>
                            <a:srgbClr val="000000"/>
                          </a:solidFill>
                          <a:latin typeface="微軟正黑體" panose="020B0604030504040204" pitchFamily="34" charset="-120"/>
                          <a:ea typeface="微軟正黑體" panose="020B0604030504040204" pitchFamily="34" charset="-120"/>
                          <a:cs typeface="Arial"/>
                          <a:sym typeface="Arial"/>
                        </a:rPr>
                        <a:t>(2)</a:t>
                      </a:r>
                      <a:r>
                        <a:rPr lang="zh-TW" altLang="en-US" sz="1900" b="0" i="0" u="none" strike="noStrike" cap="none" dirty="0" smtClean="0">
                          <a:solidFill>
                            <a:srgbClr val="000000"/>
                          </a:solidFill>
                          <a:latin typeface="微軟正黑體" panose="020B0604030504040204" pitchFamily="34" charset="-120"/>
                          <a:ea typeface="微軟正黑體" panose="020B0604030504040204" pitchFamily="34" charset="-120"/>
                          <a:cs typeface="Arial"/>
                          <a:sym typeface="Arial"/>
                        </a:rPr>
                        <a:t>角色牌</a:t>
                      </a:r>
                      <a:endParaRPr lang="zh-TW" altLang="en-US" sz="1900" b="0" i="0" u="none" strike="noStrike" cap="none" dirty="0">
                        <a:solidFill>
                          <a:srgbClr val="000000"/>
                        </a:solidFill>
                        <a:latin typeface="微軟正黑體" panose="020B0604030504040204" pitchFamily="34" charset="-120"/>
                        <a:ea typeface="微軟正黑體" panose="020B0604030504040204" pitchFamily="34" charset="-120"/>
                        <a:cs typeface="Arial"/>
                        <a:sym typeface="Arial"/>
                      </a:endParaRPr>
                    </a:p>
                  </a:txBody>
                  <a:tcPr marT="60960" marB="60960">
                    <a:lnR w="12700" cap="flat" cmpd="sng" algn="ctr">
                      <a:solidFill>
                        <a:schemeClr val="tx1"/>
                      </a:solidFill>
                      <a:prstDash val="solid"/>
                      <a:round/>
                      <a:headEnd type="none" w="med" len="med"/>
                      <a:tailEnd type="none" w="med" len="med"/>
                    </a:lnR>
                  </a:tcPr>
                </a:tc>
                <a:tc>
                  <a:txBody>
                    <a:bodyPr/>
                    <a:lstStyle/>
                    <a:p>
                      <a:r>
                        <a:rPr lang="en-US" altLang="zh-TW" sz="1900" b="0" i="0" u="none" strike="noStrike" cap="none" dirty="0" smtClean="0">
                          <a:solidFill>
                            <a:srgbClr val="000000"/>
                          </a:solidFill>
                          <a:latin typeface="微軟正黑體" panose="020B0604030504040204" pitchFamily="34" charset="-120"/>
                          <a:ea typeface="微軟正黑體" panose="020B0604030504040204" pitchFamily="34" charset="-120"/>
                          <a:cs typeface="Arial"/>
                          <a:sym typeface="Arial"/>
                        </a:rPr>
                        <a:t>85%</a:t>
                      </a:r>
                      <a:r>
                        <a:rPr lang="zh-TW" altLang="en-US" sz="1900" b="0" i="0" u="none" strike="noStrike" cap="none" dirty="0" smtClean="0">
                          <a:solidFill>
                            <a:srgbClr val="000000"/>
                          </a:solidFill>
                          <a:latin typeface="微軟正黑體" panose="020B0604030504040204" pitchFamily="34" charset="-120"/>
                          <a:ea typeface="微軟正黑體" panose="020B0604030504040204" pitchFamily="34" charset="-120"/>
                          <a:cs typeface="Arial"/>
                          <a:sym typeface="Arial"/>
                        </a:rPr>
                        <a:t>認為有美感</a:t>
                      </a:r>
                      <a:endParaRPr lang="zh-TW" altLang="en-US" sz="1900" b="0" i="0" u="none" strike="noStrike" cap="none" dirty="0">
                        <a:solidFill>
                          <a:srgbClr val="000000"/>
                        </a:solidFill>
                        <a:latin typeface="微軟正黑體" panose="020B0604030504040204" pitchFamily="34" charset="-120"/>
                        <a:ea typeface="微軟正黑體" panose="020B0604030504040204" pitchFamily="34" charset="-120"/>
                        <a:cs typeface="Arial"/>
                        <a:sym typeface="Arial"/>
                      </a:endParaRPr>
                    </a:p>
                  </a:txBody>
                  <a:tcPr marT="60960" marB="60960">
                    <a:lnL w="12700" cap="flat" cmpd="sng" algn="ctr">
                      <a:solidFill>
                        <a:schemeClr val="tx1"/>
                      </a:solidFill>
                      <a:prstDash val="solid"/>
                      <a:round/>
                      <a:headEnd type="none" w="med" len="med"/>
                      <a:tailEnd type="none" w="med" len="med"/>
                    </a:lnL>
                  </a:tcPr>
                </a:tc>
              </a:tr>
              <a:tr h="452623">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sz="1900" b="0" i="0" u="none" strike="noStrike" cap="none" dirty="0" smtClean="0">
                          <a:solidFill>
                            <a:srgbClr val="000000"/>
                          </a:solidFill>
                          <a:latin typeface="微軟正黑體" panose="020B0604030504040204" pitchFamily="34" charset="-120"/>
                          <a:ea typeface="微軟正黑體" panose="020B0604030504040204" pitchFamily="34" charset="-120"/>
                          <a:cs typeface="Arial"/>
                          <a:sym typeface="Arial"/>
                        </a:rPr>
                        <a:t>(3)</a:t>
                      </a:r>
                      <a:r>
                        <a:rPr lang="zh-TW" altLang="en-US" sz="1900" b="0" i="0" dirty="0" smtClean="0">
                          <a:solidFill>
                            <a:srgbClr val="000000"/>
                          </a:solidFill>
                          <a:effectLst/>
                          <a:latin typeface="微軟正黑體" panose="020B0604030504040204" pitchFamily="34" charset="-120"/>
                          <a:ea typeface="微軟正黑體" panose="020B0604030504040204" pitchFamily="34" charset="-120"/>
                        </a:rPr>
                        <a:t>底格圖示</a:t>
                      </a:r>
                      <a:endParaRPr lang="zh-TW" altLang="en-US" sz="1900" b="0" i="0" u="none" strike="noStrike" cap="none" dirty="0" smtClean="0">
                        <a:solidFill>
                          <a:srgbClr val="000000"/>
                        </a:solidFill>
                        <a:latin typeface="微軟正黑體" panose="020B0604030504040204" pitchFamily="34" charset="-120"/>
                        <a:ea typeface="微軟正黑體" panose="020B0604030504040204" pitchFamily="34" charset="-120"/>
                        <a:cs typeface="Arial"/>
                        <a:sym typeface="Arial"/>
                      </a:endParaRPr>
                    </a:p>
                  </a:txBody>
                  <a:tcPr marT="60960" marB="60960">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sz="1900" b="0" i="0" u="none" strike="noStrike" cap="none" dirty="0" smtClean="0">
                          <a:solidFill>
                            <a:srgbClr val="000000"/>
                          </a:solidFill>
                          <a:latin typeface="微軟正黑體" panose="020B0604030504040204" pitchFamily="34" charset="-120"/>
                          <a:ea typeface="微軟正黑體" panose="020B0604030504040204" pitchFamily="34" charset="-120"/>
                          <a:cs typeface="Arial"/>
                          <a:sym typeface="Arial"/>
                        </a:rPr>
                        <a:t>83.7%</a:t>
                      </a:r>
                      <a:r>
                        <a:rPr lang="zh-TW" altLang="en-US" sz="1900" b="0" i="0" u="none" strike="noStrike" cap="none" dirty="0" smtClean="0">
                          <a:solidFill>
                            <a:srgbClr val="000000"/>
                          </a:solidFill>
                          <a:latin typeface="微軟正黑體" panose="020B0604030504040204" pitchFamily="34" charset="-120"/>
                          <a:ea typeface="微軟正黑體" panose="020B0604030504040204" pitchFamily="34" charset="-120"/>
                          <a:cs typeface="Arial"/>
                          <a:sym typeface="Arial"/>
                        </a:rPr>
                        <a:t>認為有美感</a:t>
                      </a:r>
                    </a:p>
                  </a:txBody>
                  <a:tcPr marT="60960" marB="60960">
                    <a:lnL w="12700" cap="flat" cmpd="sng" algn="ctr">
                      <a:solidFill>
                        <a:schemeClr val="tx1"/>
                      </a:solidFill>
                      <a:prstDash val="solid"/>
                      <a:round/>
                      <a:headEnd type="none" w="med" len="med"/>
                      <a:tailEnd type="none" w="med" len="med"/>
                    </a:lnL>
                  </a:tcPr>
                </a:tc>
              </a:tr>
              <a:tr h="452623">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sz="1900" b="0" i="0" u="none" strike="noStrike" cap="none" dirty="0" smtClean="0">
                          <a:solidFill>
                            <a:srgbClr val="000000"/>
                          </a:solidFill>
                          <a:latin typeface="微軟正黑體" panose="020B0604030504040204" pitchFamily="34" charset="-120"/>
                          <a:ea typeface="微軟正黑體" panose="020B0604030504040204" pitchFamily="34" charset="-120"/>
                          <a:cs typeface="Arial"/>
                          <a:sym typeface="Arial"/>
                        </a:rPr>
                        <a:t>(4)</a:t>
                      </a:r>
                      <a:r>
                        <a:rPr lang="zh-TW" altLang="en-US" sz="1900" b="0" i="0" u="none" strike="noStrike" cap="none" dirty="0" smtClean="0">
                          <a:solidFill>
                            <a:srgbClr val="000000"/>
                          </a:solidFill>
                          <a:latin typeface="微軟正黑體" panose="020B0604030504040204" pitchFamily="34" charset="-120"/>
                          <a:ea typeface="微軟正黑體" panose="020B0604030504040204" pitchFamily="34" charset="-120"/>
                          <a:cs typeface="Arial"/>
                          <a:sym typeface="Arial"/>
                        </a:rPr>
                        <a:t>機會命運</a:t>
                      </a:r>
                    </a:p>
                  </a:txBody>
                  <a:tcPr marT="60960" marB="60960">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sz="1900" b="0" i="0" u="none" strike="noStrike" cap="none" dirty="0" smtClean="0">
                          <a:solidFill>
                            <a:srgbClr val="000000"/>
                          </a:solidFill>
                          <a:latin typeface="微軟正黑體" panose="020B0604030504040204" pitchFamily="34" charset="-120"/>
                          <a:ea typeface="微軟正黑體" panose="020B0604030504040204" pitchFamily="34" charset="-120"/>
                          <a:cs typeface="Arial"/>
                          <a:sym typeface="Arial"/>
                        </a:rPr>
                        <a:t>81.6%</a:t>
                      </a:r>
                      <a:r>
                        <a:rPr lang="zh-TW" altLang="en-US" sz="1900" b="0" i="0" u="none" strike="noStrike" cap="none" dirty="0" smtClean="0">
                          <a:solidFill>
                            <a:srgbClr val="000000"/>
                          </a:solidFill>
                          <a:latin typeface="微軟正黑體" panose="020B0604030504040204" pitchFamily="34" charset="-120"/>
                          <a:ea typeface="微軟正黑體" panose="020B0604030504040204" pitchFamily="34" charset="-120"/>
                          <a:cs typeface="Arial"/>
                          <a:sym typeface="Arial"/>
                        </a:rPr>
                        <a:t>認為有美感</a:t>
                      </a:r>
                    </a:p>
                  </a:txBody>
                  <a:tcPr marT="60960" marB="60960">
                    <a:lnL w="12700" cap="flat" cmpd="sng" algn="ctr">
                      <a:solidFill>
                        <a:schemeClr val="tx1"/>
                      </a:solidFill>
                      <a:prstDash val="solid"/>
                      <a:round/>
                      <a:headEnd type="none" w="med" len="med"/>
                      <a:tailEnd type="none" w="med" len="med"/>
                    </a:lnL>
                  </a:tcPr>
                </a:tc>
              </a:tr>
              <a:tr h="452623">
                <a:tc>
                  <a:txBody>
                    <a:bodyPr/>
                    <a:lstStyle/>
                    <a:p>
                      <a:r>
                        <a:rPr lang="en-US" altLang="zh-TW" sz="1900" b="0" i="0" dirty="0" smtClean="0">
                          <a:solidFill>
                            <a:srgbClr val="000000"/>
                          </a:solidFill>
                          <a:effectLst/>
                          <a:latin typeface="微軟正黑體" panose="020B0604030504040204" pitchFamily="34" charset="-120"/>
                          <a:ea typeface="微軟正黑體" panose="020B0604030504040204" pitchFamily="34" charset="-120"/>
                        </a:rPr>
                        <a:t>(5)</a:t>
                      </a:r>
                      <a:r>
                        <a:rPr lang="zh-TW" altLang="en-US" sz="1900" b="0" i="0" u="none" strike="noStrike" cap="none" dirty="0" smtClean="0">
                          <a:solidFill>
                            <a:srgbClr val="000000"/>
                          </a:solidFill>
                          <a:latin typeface="微軟正黑體" panose="020B0604030504040204" pitchFamily="34" charset="-120"/>
                          <a:ea typeface="微軟正黑體" panose="020B0604030504040204" pitchFamily="34" charset="-120"/>
                          <a:cs typeface="Arial"/>
                          <a:sym typeface="Arial"/>
                        </a:rPr>
                        <a:t>骰子圖示</a:t>
                      </a:r>
                      <a:endParaRPr lang="zh-TW" altLang="en-US" sz="1900" b="0" i="0" u="none" strike="noStrike" cap="none" dirty="0">
                        <a:solidFill>
                          <a:srgbClr val="000000"/>
                        </a:solidFill>
                        <a:latin typeface="微軟正黑體" panose="020B0604030504040204" pitchFamily="34" charset="-120"/>
                        <a:ea typeface="微軟正黑體" panose="020B0604030504040204" pitchFamily="34" charset="-120"/>
                        <a:cs typeface="Arial"/>
                        <a:sym typeface="Arial"/>
                      </a:endParaRPr>
                    </a:p>
                  </a:txBody>
                  <a:tcPr marT="60960" marB="60960">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sz="1900" b="0" i="0" u="none" strike="noStrike" cap="none" dirty="0" smtClean="0">
                          <a:solidFill>
                            <a:srgbClr val="000000"/>
                          </a:solidFill>
                          <a:latin typeface="微軟正黑體" panose="020B0604030504040204" pitchFamily="34" charset="-120"/>
                          <a:ea typeface="微軟正黑體" panose="020B0604030504040204" pitchFamily="34" charset="-120"/>
                          <a:cs typeface="Arial"/>
                          <a:sym typeface="Arial"/>
                        </a:rPr>
                        <a:t>78%</a:t>
                      </a:r>
                      <a:r>
                        <a:rPr lang="zh-TW" altLang="en-US" sz="1900" b="0" i="0" u="none" strike="noStrike" cap="none" dirty="0" smtClean="0">
                          <a:solidFill>
                            <a:srgbClr val="000000"/>
                          </a:solidFill>
                          <a:latin typeface="微軟正黑體" panose="020B0604030504040204" pitchFamily="34" charset="-120"/>
                          <a:ea typeface="微軟正黑體" panose="020B0604030504040204" pitchFamily="34" charset="-120"/>
                          <a:cs typeface="Arial"/>
                          <a:sym typeface="Arial"/>
                        </a:rPr>
                        <a:t>認為有美感</a:t>
                      </a:r>
                    </a:p>
                  </a:txBody>
                  <a:tcPr marT="60960" marB="60960">
                    <a:lnL w="12700" cap="flat" cmpd="sng" algn="ctr">
                      <a:solidFill>
                        <a:schemeClr val="tx1"/>
                      </a:solidFill>
                      <a:prstDash val="solid"/>
                      <a:round/>
                      <a:headEnd type="none" w="med" len="med"/>
                      <a:tailEnd type="none" w="med" len="med"/>
                    </a:lnL>
                  </a:tcPr>
                </a:tc>
              </a:tr>
              <a:tr h="452623">
                <a:tc>
                  <a:txBody>
                    <a:bodyPr/>
                    <a:lstStyle/>
                    <a:p>
                      <a:r>
                        <a:rPr lang="en-US" altLang="zh-TW" sz="1900" b="0" i="0" dirty="0" smtClean="0">
                          <a:solidFill>
                            <a:srgbClr val="000000"/>
                          </a:solidFill>
                          <a:effectLst/>
                          <a:latin typeface="微軟正黑體" panose="020B0604030504040204" pitchFamily="34" charset="-120"/>
                          <a:ea typeface="微軟正黑體" panose="020B0604030504040204" pitchFamily="34" charset="-120"/>
                        </a:rPr>
                        <a:t>(6)</a:t>
                      </a:r>
                      <a:r>
                        <a:rPr lang="zh-TW" altLang="en-US" sz="1900" b="0" i="0" dirty="0" smtClean="0">
                          <a:solidFill>
                            <a:srgbClr val="000000"/>
                          </a:solidFill>
                          <a:effectLst/>
                          <a:latin typeface="微軟正黑體" panose="020B0604030504040204" pitchFamily="34" charset="-120"/>
                          <a:ea typeface="微軟正黑體" panose="020B0604030504040204" pitchFamily="34" charset="-120"/>
                        </a:rPr>
                        <a:t>牌卡卡背</a:t>
                      </a:r>
                      <a:endParaRPr lang="zh-TW" altLang="en-US" sz="1900" b="0" i="0" u="none" strike="noStrike" cap="none" dirty="0">
                        <a:solidFill>
                          <a:srgbClr val="000000"/>
                        </a:solidFill>
                        <a:latin typeface="微軟正黑體" panose="020B0604030504040204" pitchFamily="34" charset="-120"/>
                        <a:ea typeface="微軟正黑體" panose="020B0604030504040204" pitchFamily="34" charset="-120"/>
                        <a:cs typeface="Arial"/>
                        <a:sym typeface="Arial"/>
                      </a:endParaRPr>
                    </a:p>
                  </a:txBody>
                  <a:tcPr marT="60960" marB="60960">
                    <a:lnR w="12700" cap="flat" cmpd="sng" algn="ctr">
                      <a:solidFill>
                        <a:schemeClr val="tx1"/>
                      </a:solidFill>
                      <a:prstDash val="solid"/>
                      <a:round/>
                      <a:headEnd type="none" w="med" len="med"/>
                      <a:tailEnd type="none" w="med" len="med"/>
                    </a:lnR>
                  </a:tcPr>
                </a:tc>
                <a:tc>
                  <a:txBody>
                    <a:bodyPr/>
                    <a:lstStyle/>
                    <a:p>
                      <a:r>
                        <a:rPr lang="en-US" altLang="zh-TW" sz="1900" b="0" i="0" u="none" strike="noStrike" cap="none" dirty="0" smtClean="0">
                          <a:solidFill>
                            <a:srgbClr val="000000"/>
                          </a:solidFill>
                          <a:latin typeface="微軟正黑體" panose="020B0604030504040204" pitchFamily="34" charset="-120"/>
                          <a:ea typeface="微軟正黑體" panose="020B0604030504040204" pitchFamily="34" charset="-120"/>
                          <a:cs typeface="Arial"/>
                          <a:sym typeface="Arial"/>
                        </a:rPr>
                        <a:t>75.1%</a:t>
                      </a:r>
                      <a:r>
                        <a:rPr lang="zh-TW" altLang="en-US" sz="1900" b="0" i="0" u="none" strike="noStrike" cap="none" dirty="0" smtClean="0">
                          <a:solidFill>
                            <a:srgbClr val="000000"/>
                          </a:solidFill>
                          <a:latin typeface="微軟正黑體" panose="020B0604030504040204" pitchFamily="34" charset="-120"/>
                          <a:ea typeface="微軟正黑體" panose="020B0604030504040204" pitchFamily="34" charset="-120"/>
                          <a:cs typeface="Arial"/>
                          <a:sym typeface="Arial"/>
                        </a:rPr>
                        <a:t>認為有美感</a:t>
                      </a:r>
                      <a:endParaRPr lang="zh-TW" altLang="en-US" sz="1900" b="0" i="0" u="none" strike="noStrike" cap="none" dirty="0">
                        <a:solidFill>
                          <a:srgbClr val="000000"/>
                        </a:solidFill>
                        <a:latin typeface="微軟正黑體" panose="020B0604030504040204" pitchFamily="34" charset="-120"/>
                        <a:ea typeface="微軟正黑體" panose="020B0604030504040204" pitchFamily="34" charset="-120"/>
                        <a:cs typeface="Arial"/>
                        <a:sym typeface="Arial"/>
                      </a:endParaRPr>
                    </a:p>
                  </a:txBody>
                  <a:tcPr marT="60960" marB="60960">
                    <a:lnL w="12700" cap="flat" cmpd="sng" algn="ctr">
                      <a:solidFill>
                        <a:schemeClr val="tx1"/>
                      </a:solidFill>
                      <a:prstDash val="solid"/>
                      <a:round/>
                      <a:headEnd type="none" w="med" len="med"/>
                      <a:tailEnd type="none" w="med" len="med"/>
                    </a:lnL>
                  </a:tcPr>
                </a:tc>
              </a:tr>
            </a:tbl>
          </a:graphicData>
        </a:graphic>
      </p:graphicFrame>
      <p:sp>
        <p:nvSpPr>
          <p:cNvPr id="3" name="矩形 2"/>
          <p:cNvSpPr/>
          <p:nvPr/>
        </p:nvSpPr>
        <p:spPr>
          <a:xfrm>
            <a:off x="2447764" y="332465"/>
            <a:ext cx="3888432" cy="646331"/>
          </a:xfrm>
          <a:prstGeom prst="rect">
            <a:avLst/>
          </a:prstGeom>
        </p:spPr>
        <p:txBody>
          <a:bodyPr wrap="square">
            <a:spAutoFit/>
          </a:bodyPr>
          <a:lstStyle/>
          <a:p>
            <a:r>
              <a:rPr lang="zh-TW" altLang="en-US" sz="3600" b="1" dirty="0" smtClean="0">
                <a:solidFill>
                  <a:srgbClr val="C00000"/>
                </a:solidFill>
                <a:latin typeface="微軟正黑體" panose="020B0604030504040204" pitchFamily="34" charset="-120"/>
                <a:ea typeface="微軟正黑體" panose="020B0604030504040204" pitchFamily="34" charset="-120"/>
                <a:cs typeface="Varela Round"/>
              </a:rPr>
              <a:t>玩家</a:t>
            </a:r>
            <a:r>
              <a:rPr lang="zh-TW" altLang="en-US" sz="3600" b="1" dirty="0">
                <a:solidFill>
                  <a:srgbClr val="C00000"/>
                </a:solidFill>
                <a:latin typeface="微軟正黑體" panose="020B0604030504040204" pitchFamily="34" charset="-120"/>
                <a:ea typeface="微軟正黑體" panose="020B0604030504040204" pitchFamily="34" charset="-120"/>
                <a:cs typeface="Varela Round"/>
              </a:rPr>
              <a:t>問卷調查</a:t>
            </a:r>
            <a:r>
              <a:rPr lang="en-US" altLang="zh-TW" sz="3600" b="1" dirty="0">
                <a:solidFill>
                  <a:srgbClr val="C00000"/>
                </a:solidFill>
                <a:latin typeface="微軟正黑體" panose="020B0604030504040204" pitchFamily="34" charset="-120"/>
                <a:ea typeface="微軟正黑體" panose="020B0604030504040204" pitchFamily="34" charset="-120"/>
                <a:cs typeface="Varela Round"/>
              </a:rPr>
              <a:t>(2</a:t>
            </a:r>
            <a:r>
              <a:rPr lang="en-US" altLang="zh-TW" sz="3600" b="1" dirty="0" smtClean="0">
                <a:solidFill>
                  <a:srgbClr val="C00000"/>
                </a:solidFill>
                <a:latin typeface="微軟正黑體" panose="020B0604030504040204" pitchFamily="34" charset="-120"/>
                <a:ea typeface="微軟正黑體" panose="020B0604030504040204" pitchFamily="34" charset="-120"/>
                <a:cs typeface="Varela Round"/>
              </a:rPr>
              <a:t>)</a:t>
            </a:r>
            <a:endParaRPr lang="zh-TW" altLang="en-US" dirty="0"/>
          </a:p>
        </p:txBody>
      </p:sp>
      <p:sp>
        <p:nvSpPr>
          <p:cNvPr id="36" name="Shape 224"/>
          <p:cNvSpPr txBox="1">
            <a:spLocks/>
          </p:cNvSpPr>
          <p:nvPr/>
        </p:nvSpPr>
        <p:spPr>
          <a:xfrm>
            <a:off x="971600" y="6021288"/>
            <a:ext cx="7394183" cy="576064"/>
          </a:xfrm>
          <a:prstGeom prst="rect">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1BECC"/>
              </a:buClr>
              <a:buSzPts val="2400"/>
              <a:buFont typeface="Varela Round"/>
              <a:buChar char="◎"/>
              <a:defRPr sz="2400" b="0" i="0" u="none" strike="noStrike" cap="none">
                <a:solidFill>
                  <a:srgbClr val="617A86"/>
                </a:solidFill>
                <a:latin typeface="Varela Round"/>
                <a:ea typeface="Varela Round"/>
                <a:cs typeface="Varela Round"/>
                <a:sym typeface="Varela Round"/>
              </a:defRPr>
            </a:lvl1pPr>
            <a:lvl2pPr marL="914400" marR="0" lvl="1" indent="-381000" algn="l" rtl="0">
              <a:lnSpc>
                <a:spcPct val="100000"/>
              </a:lnSpc>
              <a:spcBef>
                <a:spcPts val="0"/>
              </a:spcBef>
              <a:spcAft>
                <a:spcPts val="0"/>
              </a:spcAft>
              <a:buClr>
                <a:srgbClr val="A1BECC"/>
              </a:buClr>
              <a:buSzPts val="2400"/>
              <a:buFont typeface="Varela Round"/>
              <a:buChar char="◉"/>
              <a:defRPr sz="2400" b="0" i="0" u="none" strike="noStrike" cap="none">
                <a:solidFill>
                  <a:srgbClr val="617A86"/>
                </a:solidFill>
                <a:latin typeface="Varela Round"/>
                <a:ea typeface="Varela Round"/>
                <a:cs typeface="Varela Round"/>
                <a:sym typeface="Varela Round"/>
              </a:defRPr>
            </a:lvl2pPr>
            <a:lvl3pPr marL="1371600" marR="0" lvl="2" indent="-381000" algn="l" rtl="0">
              <a:lnSpc>
                <a:spcPct val="100000"/>
              </a:lnSpc>
              <a:spcBef>
                <a:spcPts val="0"/>
              </a:spcBef>
              <a:spcAft>
                <a:spcPts val="0"/>
              </a:spcAft>
              <a:buClr>
                <a:srgbClr val="A1BECC"/>
              </a:buClr>
              <a:buSzPts val="2400"/>
              <a:buFont typeface="Varela Round"/>
              <a:buChar char="￮"/>
              <a:defRPr sz="2400" b="0" i="0" u="none" strike="noStrike" cap="none">
                <a:solidFill>
                  <a:srgbClr val="617A86"/>
                </a:solidFill>
                <a:latin typeface="Varela Round"/>
                <a:ea typeface="Varela Round"/>
                <a:cs typeface="Varela Round"/>
                <a:sym typeface="Varela Round"/>
              </a:defRPr>
            </a:lvl3pPr>
            <a:lvl4pPr marL="1828800" marR="0" lvl="3" indent="-381000" algn="l" rtl="0">
              <a:lnSpc>
                <a:spcPct val="100000"/>
              </a:lnSpc>
              <a:spcBef>
                <a:spcPts val="0"/>
              </a:spcBef>
              <a:spcAft>
                <a:spcPts val="0"/>
              </a:spcAft>
              <a:buClr>
                <a:srgbClr val="A1BECC"/>
              </a:buClr>
              <a:buSzPts val="2400"/>
              <a:buFont typeface="Varela Round"/>
              <a:buChar char="●"/>
              <a:defRPr sz="2400" b="0" i="0" u="none" strike="noStrike" cap="none">
                <a:solidFill>
                  <a:srgbClr val="617A86"/>
                </a:solidFill>
                <a:latin typeface="Varela Round"/>
                <a:ea typeface="Varela Round"/>
                <a:cs typeface="Varela Round"/>
                <a:sym typeface="Varela Round"/>
              </a:defRPr>
            </a:lvl4pPr>
            <a:lvl5pPr marL="2286000" marR="0" lvl="4" indent="-381000" algn="l" rtl="0">
              <a:lnSpc>
                <a:spcPct val="100000"/>
              </a:lnSpc>
              <a:spcBef>
                <a:spcPts val="0"/>
              </a:spcBef>
              <a:spcAft>
                <a:spcPts val="0"/>
              </a:spcAft>
              <a:buClr>
                <a:srgbClr val="A1BECC"/>
              </a:buClr>
              <a:buSzPts val="2400"/>
              <a:buFont typeface="Varela Round"/>
              <a:buChar char="○"/>
              <a:defRPr sz="2400" b="0" i="0" u="none" strike="noStrike" cap="none">
                <a:solidFill>
                  <a:srgbClr val="617A86"/>
                </a:solidFill>
                <a:latin typeface="Varela Round"/>
                <a:ea typeface="Varela Round"/>
                <a:cs typeface="Varela Round"/>
                <a:sym typeface="Varela Round"/>
              </a:defRPr>
            </a:lvl5pPr>
            <a:lvl6pPr marL="2743200" marR="0" lvl="5" indent="-381000" algn="l" rtl="0">
              <a:lnSpc>
                <a:spcPct val="100000"/>
              </a:lnSpc>
              <a:spcBef>
                <a:spcPts val="0"/>
              </a:spcBef>
              <a:spcAft>
                <a:spcPts val="0"/>
              </a:spcAft>
              <a:buClr>
                <a:srgbClr val="A1BECC"/>
              </a:buClr>
              <a:buSzPts val="2400"/>
              <a:buFont typeface="Varela Round"/>
              <a:buChar char="■"/>
              <a:defRPr sz="2400" b="0" i="0" u="none" strike="noStrike" cap="none">
                <a:solidFill>
                  <a:srgbClr val="617A86"/>
                </a:solidFill>
                <a:latin typeface="Varela Round"/>
                <a:ea typeface="Varela Round"/>
                <a:cs typeface="Varela Round"/>
                <a:sym typeface="Varela Round"/>
              </a:defRPr>
            </a:lvl6pPr>
            <a:lvl7pPr marL="3200400" marR="0" lvl="6" indent="-381000" algn="l" rtl="0">
              <a:lnSpc>
                <a:spcPct val="100000"/>
              </a:lnSpc>
              <a:spcBef>
                <a:spcPts val="0"/>
              </a:spcBef>
              <a:spcAft>
                <a:spcPts val="0"/>
              </a:spcAft>
              <a:buClr>
                <a:srgbClr val="A1BECC"/>
              </a:buClr>
              <a:buSzPts val="2400"/>
              <a:buFont typeface="Varela Round"/>
              <a:buChar char="●"/>
              <a:defRPr sz="2400" b="0" i="0" u="none" strike="noStrike" cap="none">
                <a:solidFill>
                  <a:srgbClr val="617A86"/>
                </a:solidFill>
                <a:latin typeface="Varela Round"/>
                <a:ea typeface="Varela Round"/>
                <a:cs typeface="Varela Round"/>
                <a:sym typeface="Varela Round"/>
              </a:defRPr>
            </a:lvl7pPr>
            <a:lvl8pPr marL="3657600" marR="0" lvl="7" indent="-381000" algn="l" rtl="0">
              <a:lnSpc>
                <a:spcPct val="100000"/>
              </a:lnSpc>
              <a:spcBef>
                <a:spcPts val="0"/>
              </a:spcBef>
              <a:spcAft>
                <a:spcPts val="0"/>
              </a:spcAft>
              <a:buClr>
                <a:srgbClr val="A1BECC"/>
              </a:buClr>
              <a:buSzPts val="2400"/>
              <a:buFont typeface="Varela Round"/>
              <a:buChar char="○"/>
              <a:defRPr sz="2400" b="0" i="0" u="none" strike="noStrike" cap="none">
                <a:solidFill>
                  <a:srgbClr val="617A86"/>
                </a:solidFill>
                <a:latin typeface="Varela Round"/>
                <a:ea typeface="Varela Round"/>
                <a:cs typeface="Varela Round"/>
                <a:sym typeface="Varela Round"/>
              </a:defRPr>
            </a:lvl8pPr>
            <a:lvl9pPr marL="4114800" marR="0" lvl="8" indent="-381000" algn="l" rtl="0">
              <a:lnSpc>
                <a:spcPct val="100000"/>
              </a:lnSpc>
              <a:spcBef>
                <a:spcPts val="0"/>
              </a:spcBef>
              <a:spcAft>
                <a:spcPts val="0"/>
              </a:spcAft>
              <a:buClr>
                <a:srgbClr val="A1BECC"/>
              </a:buClr>
              <a:buSzPts val="2400"/>
              <a:buFont typeface="Varela Round"/>
              <a:buChar char="■"/>
              <a:defRPr sz="2400" b="0" i="0" u="none" strike="noStrike" cap="none">
                <a:solidFill>
                  <a:srgbClr val="617A86"/>
                </a:solidFill>
                <a:latin typeface="Varela Round"/>
                <a:ea typeface="Varela Round"/>
                <a:cs typeface="Varela Round"/>
                <a:sym typeface="Varela Round"/>
              </a:defRPr>
            </a:lvl9pPr>
          </a:lstStyle>
          <a:p>
            <a:pPr marL="0" indent="0">
              <a:spcBef>
                <a:spcPts val="0"/>
              </a:spcBef>
              <a:buClr>
                <a:srgbClr val="000000"/>
              </a:buClr>
              <a:buFont typeface="Arial"/>
              <a:buNone/>
            </a:pPr>
            <a:r>
              <a:rPr lang="zh-TW" altLang="en-US" sz="1800" b="1" dirty="0">
                <a:solidFill>
                  <a:schemeClr val="dk1"/>
                </a:solidFill>
                <a:latin typeface="微軟正黑體" panose="020B0604030504040204" pitchFamily="34" charset="-120"/>
                <a:ea typeface="微軟正黑體" panose="020B0604030504040204" pitchFamily="34" charset="-120"/>
                <a:cs typeface="+mn-cs"/>
                <a:sym typeface="Arial"/>
              </a:rPr>
              <a:t>玩家從</a:t>
            </a:r>
            <a:r>
              <a:rPr lang="zh-TW" altLang="en-US" sz="1800" b="1" dirty="0" smtClean="0">
                <a:solidFill>
                  <a:schemeClr val="dk1"/>
                </a:solidFill>
                <a:latin typeface="微軟正黑體" panose="020B0604030504040204" pitchFamily="34" charset="-120"/>
                <a:ea typeface="微軟正黑體" panose="020B0604030504040204" pitchFamily="34" charset="-120"/>
                <a:cs typeface="+mn-cs"/>
                <a:sym typeface="Arial"/>
              </a:rPr>
              <a:t>遊戲中體驗美感，並感受角色困境，</a:t>
            </a:r>
            <a:r>
              <a:rPr lang="en-US" altLang="zh-TW" sz="1800" b="1" dirty="0" smtClean="0">
                <a:solidFill>
                  <a:schemeClr val="dk1"/>
                </a:solidFill>
                <a:latin typeface="微軟正黑體" panose="020B0604030504040204" pitchFamily="34" charset="-120"/>
                <a:ea typeface="微軟正黑體" panose="020B0604030504040204" pitchFamily="34" charset="-120"/>
                <a:cs typeface="+mn-cs"/>
                <a:sym typeface="Arial"/>
              </a:rPr>
              <a:t>94</a:t>
            </a:r>
            <a:r>
              <a:rPr lang="en-US" altLang="zh-TW" sz="1800" b="1" dirty="0">
                <a:solidFill>
                  <a:schemeClr val="dk1"/>
                </a:solidFill>
                <a:latin typeface="微軟正黑體" panose="020B0604030504040204" pitchFamily="34" charset="-120"/>
                <a:ea typeface="微軟正黑體" panose="020B0604030504040204" pitchFamily="34" charset="-120"/>
                <a:cs typeface="+mn-cs"/>
                <a:sym typeface="Arial"/>
              </a:rPr>
              <a:t>%</a:t>
            </a:r>
            <a:r>
              <a:rPr lang="zh-TW" altLang="en-US" sz="1800" b="1" dirty="0" smtClean="0">
                <a:solidFill>
                  <a:schemeClr val="dk1"/>
                </a:solidFill>
                <a:latin typeface="微軟正黑體" panose="020B0604030504040204" pitchFamily="34" charset="-120"/>
                <a:ea typeface="微軟正黑體" panose="020B0604030504040204" pitchFamily="34" charset="-120"/>
                <a:cs typeface="+mn-cs"/>
                <a:sym typeface="Arial"/>
              </a:rPr>
              <a:t>的</a:t>
            </a:r>
            <a:r>
              <a:rPr lang="zh-TW" altLang="en-US" sz="1800" b="1" dirty="0">
                <a:solidFill>
                  <a:schemeClr val="dk1"/>
                </a:solidFill>
                <a:latin typeface="微軟正黑體" panose="020B0604030504040204" pitchFamily="34" charset="-120"/>
                <a:ea typeface="微軟正黑體" panose="020B0604030504040204" pitchFamily="34" charset="-120"/>
                <a:cs typeface="+mn-cs"/>
                <a:sym typeface="Arial"/>
              </a:rPr>
              <a:t>人</a:t>
            </a:r>
            <a:r>
              <a:rPr lang="zh-TW" altLang="en-US" sz="1800" b="1" dirty="0" smtClean="0">
                <a:solidFill>
                  <a:schemeClr val="dk1"/>
                </a:solidFill>
                <a:latin typeface="微軟正黑體" panose="020B0604030504040204" pitchFamily="34" charset="-120"/>
                <a:ea typeface="微軟正黑體" panose="020B0604030504040204" pitchFamily="34" charset="-120"/>
                <a:cs typeface="+mn-cs"/>
                <a:sym typeface="Arial"/>
              </a:rPr>
              <a:t>願意付出關懷行動</a:t>
            </a:r>
            <a:endParaRPr lang="en-US" altLang="zh-TW" sz="1800" b="1" dirty="0">
              <a:solidFill>
                <a:schemeClr val="dk1"/>
              </a:solidFill>
              <a:latin typeface="微軟正黑體" panose="020B0604030504040204" pitchFamily="34" charset="-120"/>
              <a:ea typeface="微軟正黑體" panose="020B0604030504040204" pitchFamily="34" charset="-120"/>
              <a:cs typeface="+mn-cs"/>
              <a:sym typeface="Arial"/>
            </a:endParaRPr>
          </a:p>
        </p:txBody>
      </p:sp>
      <p:graphicFrame>
        <p:nvGraphicFramePr>
          <p:cNvPr id="37" name="圖表 36"/>
          <p:cNvGraphicFramePr>
            <a:graphicFrameLocks/>
          </p:cNvGraphicFramePr>
          <p:nvPr>
            <p:extLst>
              <p:ext uri="{D42A27DB-BD31-4B8C-83A1-F6EECF244321}">
                <p14:modId xmlns:p14="http://schemas.microsoft.com/office/powerpoint/2010/main" val="3017910272"/>
              </p:ext>
            </p:extLst>
          </p:nvPr>
        </p:nvGraphicFramePr>
        <p:xfrm>
          <a:off x="3685501" y="2487654"/>
          <a:ext cx="2799878" cy="3220607"/>
        </p:xfrm>
        <a:graphic>
          <a:graphicData uri="http://schemas.openxmlformats.org/drawingml/2006/chart">
            <c:chart xmlns:c="http://schemas.openxmlformats.org/drawingml/2006/chart" xmlns:r="http://schemas.openxmlformats.org/officeDocument/2006/relationships" r:id="rId3"/>
          </a:graphicData>
        </a:graphic>
      </p:graphicFrame>
      <p:pic>
        <p:nvPicPr>
          <p:cNvPr id="4" name="圖片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56177" y="2852936"/>
            <a:ext cx="2829516" cy="2208245"/>
          </a:xfrm>
          <a:prstGeom prst="rect">
            <a:avLst/>
          </a:prstGeom>
        </p:spPr>
      </p:pic>
      <p:sp>
        <p:nvSpPr>
          <p:cNvPr id="40" name="矩形 39"/>
          <p:cNvSpPr/>
          <p:nvPr/>
        </p:nvSpPr>
        <p:spPr>
          <a:xfrm>
            <a:off x="6948264" y="2102898"/>
            <a:ext cx="1224136" cy="369332"/>
          </a:xfrm>
          <a:prstGeom prst="rect">
            <a:avLst/>
          </a:prstGeom>
          <a:solidFill>
            <a:schemeClr val="accent6">
              <a:lumMod val="20000"/>
              <a:lumOff val="80000"/>
            </a:schemeClr>
          </a:solidFill>
        </p:spPr>
        <p:txBody>
          <a:bodyPr wrap="square">
            <a:spAutoFit/>
          </a:bodyPr>
          <a:lstStyle/>
          <a:p>
            <a:pPr marL="285750" indent="-285750" algn="ctr">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心得</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12309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grpSp>
        <p:nvGrpSpPr>
          <p:cNvPr id="17" name="Shape 421"/>
          <p:cNvGrpSpPr/>
          <p:nvPr/>
        </p:nvGrpSpPr>
        <p:grpSpPr>
          <a:xfrm>
            <a:off x="8669204" y="482311"/>
            <a:ext cx="347107" cy="585312"/>
            <a:chOff x="584925" y="238125"/>
            <a:chExt cx="415200" cy="525100"/>
          </a:xfrm>
        </p:grpSpPr>
        <p:sp>
          <p:nvSpPr>
            <p:cNvPr id="19" name="Shape 422"/>
            <p:cNvSpPr/>
            <p:nvPr/>
          </p:nvSpPr>
          <p:spPr>
            <a:xfrm>
              <a:off x="621550" y="299175"/>
              <a:ext cx="378575" cy="464050"/>
            </a:xfrm>
            <a:custGeom>
              <a:avLst/>
              <a:gdLst/>
              <a:ahLst/>
              <a:cxnLst/>
              <a:rect l="0" t="0" r="0" b="0"/>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423"/>
            <p:cNvSpPr/>
            <p:nvPr/>
          </p:nvSpPr>
          <p:spPr>
            <a:xfrm>
              <a:off x="633750" y="2381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424"/>
            <p:cNvSpPr/>
            <p:nvPr/>
          </p:nvSpPr>
          <p:spPr>
            <a:xfrm>
              <a:off x="716800"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425"/>
            <p:cNvSpPr/>
            <p:nvPr/>
          </p:nvSpPr>
          <p:spPr>
            <a:xfrm>
              <a:off x="799825" y="238125"/>
              <a:ext cx="29350" cy="63500"/>
            </a:xfrm>
            <a:custGeom>
              <a:avLst/>
              <a:gdLst/>
              <a:ahLst/>
              <a:cxnLst/>
              <a:rect l="0" t="0" r="0" b="0"/>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426"/>
            <p:cNvSpPr/>
            <p:nvPr/>
          </p:nvSpPr>
          <p:spPr>
            <a:xfrm>
              <a:off x="882875"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427"/>
            <p:cNvSpPr/>
            <p:nvPr/>
          </p:nvSpPr>
          <p:spPr>
            <a:xfrm>
              <a:off x="584925" y="261325"/>
              <a:ext cx="378575" cy="464050"/>
            </a:xfrm>
            <a:custGeom>
              <a:avLst/>
              <a:gdLst/>
              <a:ahLst/>
              <a:cxnLst/>
              <a:rect l="0" t="0" r="0" b="0"/>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6" name="Shape 428"/>
          <p:cNvGrpSpPr/>
          <p:nvPr/>
        </p:nvGrpSpPr>
        <p:grpSpPr>
          <a:xfrm>
            <a:off x="87199" y="6000305"/>
            <a:ext cx="371623" cy="412483"/>
            <a:chOff x="1244325" y="314425"/>
            <a:chExt cx="444525" cy="370050"/>
          </a:xfrm>
        </p:grpSpPr>
        <p:sp>
          <p:nvSpPr>
            <p:cNvPr id="27" name="Shape 429"/>
            <p:cNvSpPr/>
            <p:nvPr/>
          </p:nvSpPr>
          <p:spPr>
            <a:xfrm>
              <a:off x="1388425" y="463425"/>
              <a:ext cx="143525" cy="143500"/>
            </a:xfrm>
            <a:custGeom>
              <a:avLst/>
              <a:gdLst/>
              <a:ahLst/>
              <a:cxnLst/>
              <a:rect l="0" t="0" r="0" b="0"/>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430"/>
            <p:cNvSpPr/>
            <p:nvPr/>
          </p:nvSpPr>
          <p:spPr>
            <a:xfrm>
              <a:off x="1244325" y="314425"/>
              <a:ext cx="444525" cy="370050"/>
            </a:xfrm>
            <a:custGeom>
              <a:avLst/>
              <a:gdLst/>
              <a:ahLst/>
              <a:cxnLst/>
              <a:rect l="0" t="0" r="0" b="0"/>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 name="矩形 1"/>
          <p:cNvSpPr/>
          <p:nvPr/>
        </p:nvSpPr>
        <p:spPr>
          <a:xfrm>
            <a:off x="458822" y="980842"/>
            <a:ext cx="7929602" cy="1200329"/>
          </a:xfrm>
          <a:prstGeom prst="rect">
            <a:avLst/>
          </a:prstGeom>
        </p:spPr>
        <p:txBody>
          <a:bodyPr wrap="square">
            <a:spAutoFit/>
          </a:bodyPr>
          <a:lstStyle/>
          <a:p>
            <a:r>
              <a:rPr lang="zh-TW" altLang="en-US" b="1" dirty="0">
                <a:solidFill>
                  <a:srgbClr val="0070C0"/>
                </a:solidFill>
                <a:latin typeface="微軟正黑體" panose="020B0604030504040204" pitchFamily="34" charset="-120"/>
                <a:ea typeface="微軟正黑體" panose="020B0604030504040204" pitchFamily="34" charset="-120"/>
                <a:cs typeface="Varela Round"/>
              </a:rPr>
              <a:t>將販售的桌遊</a:t>
            </a:r>
            <a:r>
              <a:rPr lang="zh-TW" altLang="en-US" b="1" dirty="0" smtClean="0">
                <a:solidFill>
                  <a:srgbClr val="0070C0"/>
                </a:solidFill>
                <a:latin typeface="微軟正黑體" panose="020B0604030504040204" pitchFamily="34" charset="-120"/>
                <a:ea typeface="微軟正黑體" panose="020B0604030504040204" pitchFamily="34" charset="-120"/>
                <a:cs typeface="Varela Round"/>
              </a:rPr>
              <a:t>收入捐贈</a:t>
            </a:r>
            <a:r>
              <a:rPr lang="zh-TW" altLang="en-US" b="1" dirty="0">
                <a:solidFill>
                  <a:srgbClr val="0070C0"/>
                </a:solidFill>
                <a:latin typeface="微軟正黑體" panose="020B0604030504040204" pitchFamily="34" charset="-120"/>
                <a:ea typeface="微軟正黑體" panose="020B0604030504040204" pitchFamily="34" charset="-120"/>
                <a:cs typeface="Varela Round"/>
              </a:rPr>
              <a:t>給國際培幼會</a:t>
            </a:r>
            <a:r>
              <a:rPr lang="en-US" altLang="zh-TW" b="1" dirty="0">
                <a:solidFill>
                  <a:srgbClr val="0070C0"/>
                </a:solidFill>
                <a:latin typeface="微軟正黑體" panose="020B0604030504040204" pitchFamily="34" charset="-120"/>
                <a:ea typeface="微軟正黑體" panose="020B0604030504040204" pitchFamily="34" charset="-120"/>
                <a:cs typeface="Varela Round"/>
              </a:rPr>
              <a:t>-</a:t>
            </a:r>
            <a:r>
              <a:rPr lang="zh-TW" altLang="en-US" b="1" dirty="0">
                <a:solidFill>
                  <a:srgbClr val="0070C0"/>
                </a:solidFill>
                <a:latin typeface="微軟正黑體" panose="020B0604030504040204" pitchFamily="34" charset="-120"/>
                <a:ea typeface="微軟正黑體" panose="020B0604030504040204" pitchFamily="34" charset="-120"/>
                <a:cs typeface="Varela Round"/>
              </a:rPr>
              <a:t>給孩子一張出生紙！</a:t>
            </a:r>
          </a:p>
          <a:p>
            <a:r>
              <a:rPr lang="zh-TW" altLang="en-US" b="1" dirty="0">
                <a:solidFill>
                  <a:srgbClr val="0070C0"/>
                </a:solidFill>
                <a:latin typeface="微軟正黑體" panose="020B0604030504040204" pitchFamily="34" charset="-120"/>
                <a:ea typeface="微軟正黑體" panose="020B0604030504040204" pitchFamily="34" charset="-120"/>
                <a:cs typeface="Varela Round"/>
              </a:rPr>
              <a:t>幫助世界上沒有出生證明的孩子</a:t>
            </a:r>
            <a:r>
              <a:rPr lang="zh-TW" altLang="en-US" b="1" dirty="0" smtClean="0">
                <a:solidFill>
                  <a:srgbClr val="0070C0"/>
                </a:solidFill>
                <a:latin typeface="微軟正黑體" panose="020B0604030504040204" pitchFamily="34" charset="-120"/>
                <a:ea typeface="微軟正黑體" panose="020B0604030504040204" pitchFamily="34" charset="-120"/>
                <a:cs typeface="Varela Round"/>
              </a:rPr>
              <a:t>共</a:t>
            </a:r>
            <a:r>
              <a:rPr lang="en-US" altLang="zh-TW" b="1" dirty="0" smtClean="0">
                <a:solidFill>
                  <a:srgbClr val="0070C0"/>
                </a:solidFill>
                <a:latin typeface="微軟正黑體" panose="020B0604030504040204" pitchFamily="34" charset="-120"/>
                <a:ea typeface="微軟正黑體" panose="020B0604030504040204" pitchFamily="34" charset="-120"/>
                <a:cs typeface="Varela Round"/>
              </a:rPr>
              <a:t>100</a:t>
            </a:r>
            <a:r>
              <a:rPr lang="zh-TW" altLang="en-US" b="1" dirty="0" smtClean="0">
                <a:solidFill>
                  <a:srgbClr val="0070C0"/>
                </a:solidFill>
                <a:latin typeface="微軟正黑體" panose="020B0604030504040204" pitchFamily="34" charset="-120"/>
                <a:ea typeface="微軟正黑體" panose="020B0604030504040204" pitchFamily="34" charset="-120"/>
                <a:cs typeface="Varela Round"/>
              </a:rPr>
              <a:t>位！</a:t>
            </a:r>
            <a:endParaRPr lang="zh-TW" altLang="en-US" b="1" dirty="0">
              <a:solidFill>
                <a:srgbClr val="0070C0"/>
              </a:solidFill>
              <a:latin typeface="微軟正黑體" panose="020B0604030504040204" pitchFamily="34" charset="-120"/>
              <a:ea typeface="微軟正黑體" panose="020B0604030504040204" pitchFamily="34" charset="-120"/>
              <a:cs typeface="Varela Round"/>
            </a:endParaRPr>
          </a:p>
          <a:p>
            <a:r>
              <a:rPr lang="zh-TW" altLang="en-US" b="1" dirty="0" smtClean="0">
                <a:solidFill>
                  <a:srgbClr val="0070C0"/>
                </a:solidFill>
                <a:latin typeface="微軟正黑體" panose="020B0604030504040204" pitchFamily="34" charset="-120"/>
                <a:ea typeface="微軟正黑體" panose="020B0604030504040204" pitchFamily="34" charset="-120"/>
                <a:cs typeface="Varela Round"/>
              </a:rPr>
              <a:t>也夠過</a:t>
            </a:r>
            <a:r>
              <a:rPr lang="en-US" altLang="zh-TW" b="1" dirty="0" smtClean="0">
                <a:solidFill>
                  <a:srgbClr val="0070C0"/>
                </a:solidFill>
                <a:latin typeface="微軟正黑體" panose="020B0604030504040204" pitchFamily="34" charset="-120"/>
                <a:ea typeface="微軟正黑體" panose="020B0604030504040204" pitchFamily="34" charset="-120"/>
                <a:cs typeface="Varela Round"/>
              </a:rPr>
              <a:t>Email </a:t>
            </a:r>
            <a:r>
              <a:rPr lang="zh-TW" altLang="en-US" b="1" dirty="0">
                <a:solidFill>
                  <a:srgbClr val="0070C0"/>
                </a:solidFill>
                <a:latin typeface="微軟正黑體" panose="020B0604030504040204" pitchFamily="34" charset="-120"/>
                <a:ea typeface="微軟正黑體" panose="020B0604030504040204" pitchFamily="34" charset="-120"/>
                <a:cs typeface="Varela Round"/>
              </a:rPr>
              <a:t>跟香港國際培幼會聯繫</a:t>
            </a:r>
            <a:r>
              <a:rPr lang="zh-TW" altLang="en-US" b="1" dirty="0" smtClean="0">
                <a:solidFill>
                  <a:srgbClr val="0070C0"/>
                </a:solidFill>
                <a:latin typeface="微軟正黑體" panose="020B0604030504040204" pitchFamily="34" charset="-120"/>
                <a:ea typeface="微軟正黑體" panose="020B0604030504040204" pitchFamily="34" charset="-120"/>
                <a:cs typeface="Varela Round"/>
              </a:rPr>
              <a:t>上，國際</a:t>
            </a:r>
            <a:r>
              <a:rPr lang="zh-TW" altLang="en-US" b="1" dirty="0">
                <a:solidFill>
                  <a:srgbClr val="0070C0"/>
                </a:solidFill>
                <a:latin typeface="微軟正黑體" panose="020B0604030504040204" pitchFamily="34" charset="-120"/>
                <a:ea typeface="微軟正黑體" panose="020B0604030504040204" pitchFamily="34" charset="-120"/>
                <a:cs typeface="Varela Round"/>
              </a:rPr>
              <a:t>培幼會總幹事親自回信給我們</a:t>
            </a:r>
          </a:p>
          <a:p>
            <a:r>
              <a:rPr lang="zh-TW" altLang="en-US" b="1" dirty="0">
                <a:solidFill>
                  <a:srgbClr val="0070C0"/>
                </a:solidFill>
                <a:latin typeface="微軟正黑體" panose="020B0604030504040204" pitchFamily="34" charset="-120"/>
                <a:ea typeface="微軟正黑體" panose="020B0604030504040204" pitchFamily="34" charset="-120"/>
                <a:cs typeface="Varela Round"/>
              </a:rPr>
              <a:t>肯定並鼓勵台灣孩子的</a:t>
            </a:r>
            <a:r>
              <a:rPr lang="zh-TW" altLang="en-US" b="1" dirty="0" smtClean="0">
                <a:solidFill>
                  <a:srgbClr val="0070C0"/>
                </a:solidFill>
                <a:latin typeface="微軟正黑體" panose="020B0604030504040204" pitchFamily="34" charset="-120"/>
                <a:ea typeface="微軟正黑體" panose="020B0604030504040204" pitchFamily="34" charset="-120"/>
                <a:cs typeface="Varela Round"/>
              </a:rPr>
              <a:t>行動</a:t>
            </a:r>
            <a:r>
              <a:rPr lang="zh-TW" altLang="en-US" sz="1800" b="1" dirty="0" smtClean="0">
                <a:solidFill>
                  <a:srgbClr val="0070C0"/>
                </a:solidFill>
                <a:latin typeface="微軟正黑體" panose="020B0604030504040204" pitchFamily="34" charset="-120"/>
                <a:ea typeface="微軟正黑體" panose="020B0604030504040204" pitchFamily="34" charset="-120"/>
                <a:cs typeface="Varela Round"/>
              </a:rPr>
              <a:t>，並且在培幼會官網報導我們的故事</a:t>
            </a:r>
            <a:endParaRPr lang="en-US" altLang="zh-TW" sz="1800" b="1" dirty="0" smtClean="0">
              <a:solidFill>
                <a:srgbClr val="0070C0"/>
              </a:solidFill>
              <a:latin typeface="微軟正黑體" panose="020B0604030504040204" pitchFamily="34" charset="-120"/>
              <a:ea typeface="微軟正黑體" panose="020B0604030504040204" pitchFamily="34" charset="-120"/>
              <a:cs typeface="Varela Round"/>
            </a:endParaRPr>
          </a:p>
        </p:txBody>
      </p:sp>
      <p:sp>
        <p:nvSpPr>
          <p:cNvPr id="31" name="矩形 30"/>
          <p:cNvSpPr/>
          <p:nvPr/>
        </p:nvSpPr>
        <p:spPr>
          <a:xfrm>
            <a:off x="153444" y="163961"/>
            <a:ext cx="7946948" cy="769441"/>
          </a:xfrm>
          <a:prstGeom prst="rect">
            <a:avLst/>
          </a:prstGeom>
          <a:ln/>
        </p:spPr>
        <p:style>
          <a:lnRef idx="3">
            <a:schemeClr val="lt1"/>
          </a:lnRef>
          <a:fillRef idx="1">
            <a:schemeClr val="accent6"/>
          </a:fillRef>
          <a:effectRef idx="1">
            <a:schemeClr val="accent6"/>
          </a:effectRef>
          <a:fontRef idx="minor">
            <a:schemeClr val="lt1"/>
          </a:fontRef>
        </p:style>
        <p:txBody>
          <a:bodyPr wrap="square">
            <a:spAutoFit/>
          </a:bodyPr>
          <a:lstStyle/>
          <a:p>
            <a:pPr algn="ctr" eaLnBrk="1" fontAlgn="auto" hangingPunct="1">
              <a:spcBef>
                <a:spcPts val="0"/>
              </a:spcBef>
              <a:spcAft>
                <a:spcPts val="0"/>
              </a:spcAft>
              <a:buClr>
                <a:srgbClr val="000000"/>
              </a:buClr>
              <a:buFont typeface="Arial"/>
              <a:buNone/>
            </a:pPr>
            <a:r>
              <a:rPr kumimoji="0" lang="zh-TW" altLang="en-US" sz="4400" b="1" kern="0" dirty="0">
                <a:solidFill>
                  <a:srgbClr val="FFFFFF"/>
                </a:solidFill>
                <a:latin typeface="微軟正黑體" panose="020B0604030504040204" pitchFamily="34" charset="-120"/>
                <a:ea typeface="微軟正黑體" panose="020B0604030504040204" pitchFamily="34" charset="-120"/>
                <a:cs typeface="Varela Round"/>
                <a:sym typeface="Nixie One"/>
              </a:rPr>
              <a:t>後續</a:t>
            </a:r>
            <a:r>
              <a:rPr kumimoji="0" lang="zh-TW" altLang="en-US" sz="4400" b="1" kern="0" dirty="0" smtClean="0">
                <a:solidFill>
                  <a:srgbClr val="FFFFFF"/>
                </a:solidFill>
                <a:latin typeface="微軟正黑體" panose="020B0604030504040204" pitchFamily="34" charset="-120"/>
                <a:ea typeface="微軟正黑體" panose="020B0604030504040204" pitchFamily="34" charset="-120"/>
                <a:cs typeface="Varela Round"/>
                <a:sym typeface="Nixie One"/>
              </a:rPr>
              <a:t>行動</a:t>
            </a:r>
            <a:r>
              <a:rPr kumimoji="0" lang="en-US" altLang="zh-TW" sz="4400" b="1" kern="0" dirty="0" smtClean="0">
                <a:solidFill>
                  <a:srgbClr val="FFFFFF"/>
                </a:solidFill>
                <a:latin typeface="微軟正黑體" panose="020B0604030504040204" pitchFamily="34" charset="-120"/>
                <a:ea typeface="微軟正黑體" panose="020B0604030504040204" pitchFamily="34" charset="-120"/>
                <a:cs typeface="Varela Round"/>
                <a:sym typeface="Nixie One"/>
              </a:rPr>
              <a:t>5.</a:t>
            </a:r>
            <a:r>
              <a:rPr kumimoji="0" lang="zh-TW" altLang="en-US" sz="4400" b="1" kern="0" dirty="0" smtClean="0">
                <a:solidFill>
                  <a:srgbClr val="FFFFFF"/>
                </a:solidFill>
                <a:latin typeface="微軟正黑體" panose="020B0604030504040204" pitchFamily="34" charset="-120"/>
                <a:ea typeface="微軟正黑體" panose="020B0604030504040204" pitchFamily="34" charset="-120"/>
                <a:cs typeface="Varela Round"/>
                <a:sym typeface="Nixie One"/>
              </a:rPr>
              <a:t>捐款給國際培幼會</a:t>
            </a:r>
            <a:endParaRPr kumimoji="0" lang="zh-TW" altLang="en-US" sz="4400" b="1" kern="0" dirty="0">
              <a:solidFill>
                <a:srgbClr val="FFFFFF"/>
              </a:solidFill>
              <a:latin typeface="微軟正黑體" panose="020B0604030504040204" pitchFamily="34" charset="-120"/>
              <a:ea typeface="微軟正黑體" panose="020B0604030504040204" pitchFamily="34" charset="-120"/>
              <a:cs typeface="Varela Round"/>
              <a:sym typeface="Nixie One"/>
            </a:endParaRPr>
          </a:p>
        </p:txBody>
      </p:sp>
      <p:pic>
        <p:nvPicPr>
          <p:cNvPr id="30" name="圖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822" y="2181171"/>
            <a:ext cx="4257194" cy="4231617"/>
          </a:xfrm>
          <a:prstGeom prst="rect">
            <a:avLst/>
          </a:prstGeom>
          <a:noFill/>
          <a:ln>
            <a:solidFill>
              <a:schemeClr val="tx1"/>
            </a:solidFill>
          </a:ln>
        </p:spPr>
      </p:pic>
      <p:pic>
        <p:nvPicPr>
          <p:cNvPr id="32" name="圖片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2181170"/>
            <a:ext cx="3874527" cy="4231617"/>
          </a:xfrm>
          <a:prstGeom prst="rect">
            <a:avLst/>
          </a:prstGeom>
          <a:noFill/>
          <a:ln>
            <a:solidFill>
              <a:schemeClr val="tx1"/>
            </a:solidFill>
          </a:ln>
        </p:spPr>
      </p:pic>
      <p:sp>
        <p:nvSpPr>
          <p:cNvPr id="4" name="矩形 3"/>
          <p:cNvSpPr/>
          <p:nvPr/>
        </p:nvSpPr>
        <p:spPr>
          <a:xfrm>
            <a:off x="1691680" y="6431483"/>
            <a:ext cx="1800493" cy="369332"/>
          </a:xfrm>
          <a:prstGeom prst="rect">
            <a:avLst/>
          </a:prstGeom>
        </p:spPr>
        <p:txBody>
          <a:bodyPr wrap="none">
            <a:spAutoFit/>
          </a:bodyPr>
          <a:lstStyle/>
          <a:p>
            <a:r>
              <a:rPr lang="zh-TW" altLang="en-US" b="1" dirty="0" smtClean="0">
                <a:solidFill>
                  <a:srgbClr val="FF0000"/>
                </a:solidFill>
                <a:latin typeface="微軟正黑體" panose="020B0604030504040204" pitchFamily="34" charset="-120"/>
                <a:ea typeface="微軟正黑體" panose="020B0604030504040204" pitchFamily="34" charset="-120"/>
              </a:rPr>
              <a:t>培幼會官網報導</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33" name="矩形 32"/>
          <p:cNvSpPr/>
          <p:nvPr/>
        </p:nvSpPr>
        <p:spPr>
          <a:xfrm>
            <a:off x="5897048" y="6439202"/>
            <a:ext cx="2031325" cy="369332"/>
          </a:xfrm>
          <a:prstGeom prst="rect">
            <a:avLst/>
          </a:prstGeom>
        </p:spPr>
        <p:txBody>
          <a:bodyPr wrap="none">
            <a:spAutoFit/>
          </a:bodyPr>
          <a:lstStyle/>
          <a:p>
            <a:r>
              <a:rPr lang="zh-TW" altLang="en-US" b="1" dirty="0" smtClean="0">
                <a:solidFill>
                  <a:srgbClr val="FF0000"/>
                </a:solidFill>
                <a:latin typeface="微軟正黑體" panose="020B0604030504040204" pitchFamily="34" charset="-120"/>
                <a:ea typeface="微軟正黑體" panose="020B0604030504040204" pitchFamily="34" charset="-120"/>
              </a:rPr>
              <a:t>培幼會總幹事回信</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70746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90135" y="1124744"/>
            <a:ext cx="8563733" cy="1280891"/>
          </a:xfrm>
        </p:spPr>
        <p:txBody>
          <a:bodyPr>
            <a:noAutofit/>
          </a:bodyPr>
          <a:lstStyle/>
          <a:p>
            <a:r>
              <a:rPr lang="en-US" altLang="zh-TW" sz="3200" b="1" dirty="0" smtClean="0"/>
              <a:t/>
            </a:r>
            <a:br>
              <a:rPr lang="en-US" altLang="zh-TW" sz="3200" b="1" dirty="0" smtClean="0"/>
            </a:br>
            <a:endParaRPr lang="zh-TW" altLang="en-US" sz="1800" dirty="0"/>
          </a:p>
        </p:txBody>
      </p:sp>
      <p:sp>
        <p:nvSpPr>
          <p:cNvPr id="4" name="Rectangle 2"/>
          <p:cNvSpPr>
            <a:spLocks noChangeArrowheads="1"/>
          </p:cNvSpPr>
          <p:nvPr/>
        </p:nvSpPr>
        <p:spPr bwMode="auto">
          <a:xfrm>
            <a:off x="0"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Rectangle 2"/>
          <p:cNvSpPr>
            <a:spLocks noChangeArrowheads="1"/>
          </p:cNvSpPr>
          <p:nvPr/>
        </p:nvSpPr>
        <p:spPr bwMode="auto">
          <a:xfrm>
            <a:off x="0"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3" name="文字方塊 2"/>
          <p:cNvSpPr txBox="1"/>
          <p:nvPr/>
        </p:nvSpPr>
        <p:spPr>
          <a:xfrm>
            <a:off x="827584" y="2420888"/>
            <a:ext cx="5526360" cy="3416320"/>
          </a:xfrm>
          <a:prstGeom prst="rect">
            <a:avLst/>
          </a:prstGeom>
          <a:noFill/>
        </p:spPr>
        <p:txBody>
          <a:bodyPr wrap="square" rtlCol="0">
            <a:spAutoFit/>
          </a:bodyPr>
          <a:lstStyle/>
          <a:p>
            <a:r>
              <a:rPr lang="zh-TW" altLang="en-US" sz="3600" dirty="0" smtClean="0">
                <a:latin typeface="+mj-lt"/>
                <a:ea typeface="+mj-ea"/>
                <a:cs typeface="+mj-cs"/>
              </a:rPr>
              <a:t>我們</a:t>
            </a:r>
            <a:r>
              <a:rPr lang="zh-TW" altLang="en-US" sz="3600" dirty="0">
                <a:latin typeface="+mj-lt"/>
                <a:ea typeface="+mj-ea"/>
                <a:cs typeface="+mj-cs"/>
              </a:rPr>
              <a:t>所設計出的桌遊</a:t>
            </a:r>
            <a:r>
              <a:rPr lang="zh-TW" altLang="en-US" sz="3600" dirty="0" smtClean="0">
                <a:latin typeface="+mj-lt"/>
                <a:ea typeface="+mj-ea"/>
                <a:cs typeface="+mj-cs"/>
              </a:rPr>
              <a:t>共捐款</a:t>
            </a:r>
            <a:r>
              <a:rPr lang="en-US" altLang="zh-TW" sz="3600" dirty="0" smtClean="0">
                <a:latin typeface="+mj-lt"/>
                <a:ea typeface="+mj-ea"/>
                <a:cs typeface="+mj-cs"/>
              </a:rPr>
              <a:t>40000</a:t>
            </a:r>
            <a:r>
              <a:rPr lang="zh-TW" altLang="en-US" sz="3600" dirty="0" smtClean="0">
                <a:latin typeface="+mj-lt"/>
                <a:ea typeface="+mj-ea"/>
                <a:cs typeface="+mj-cs"/>
              </a:rPr>
              <a:t>元「</a:t>
            </a:r>
            <a:r>
              <a:rPr lang="zh-TW" altLang="en-US" sz="3600" dirty="0">
                <a:latin typeface="+mj-lt"/>
                <a:ea typeface="+mj-ea"/>
                <a:cs typeface="+mj-cs"/>
              </a:rPr>
              <a:t>給孩子一張出生</a:t>
            </a:r>
            <a:r>
              <a:rPr lang="zh-TW" altLang="en-US" sz="3600" dirty="0" smtClean="0">
                <a:latin typeface="+mj-lt"/>
                <a:ea typeface="+mj-ea"/>
                <a:cs typeface="+mj-cs"/>
              </a:rPr>
              <a:t>紙行動募資」幫助</a:t>
            </a:r>
            <a:r>
              <a:rPr lang="zh-TW" altLang="en-US" sz="3600" dirty="0">
                <a:latin typeface="+mj-lt"/>
                <a:ea typeface="+mj-ea"/>
                <a:cs typeface="+mj-cs"/>
              </a:rPr>
              <a:t>世界</a:t>
            </a:r>
            <a:r>
              <a:rPr lang="zh-TW" altLang="en-US" sz="3600" dirty="0" smtClean="0">
                <a:latin typeface="+mj-lt"/>
                <a:ea typeface="+mj-ea"/>
                <a:cs typeface="+mj-cs"/>
              </a:rPr>
              <a:t>上</a:t>
            </a:r>
            <a:r>
              <a:rPr lang="en-US" altLang="zh-TW" sz="3600" dirty="0" smtClean="0">
                <a:latin typeface="+mj-lt"/>
                <a:ea typeface="+mj-ea"/>
                <a:cs typeface="+mj-cs"/>
              </a:rPr>
              <a:t>100</a:t>
            </a:r>
            <a:r>
              <a:rPr lang="zh-TW" altLang="en-US" sz="3600" dirty="0" smtClean="0">
                <a:latin typeface="+mj-lt"/>
                <a:ea typeface="+mj-ea"/>
                <a:cs typeface="+mj-cs"/>
              </a:rPr>
              <a:t>位發展中國家的</a:t>
            </a:r>
            <a:r>
              <a:rPr lang="zh-TW" altLang="en-US" sz="3600" dirty="0">
                <a:latin typeface="+mj-lt"/>
                <a:ea typeface="+mj-ea"/>
                <a:cs typeface="+mj-cs"/>
              </a:rPr>
              <a:t>孩童擁有出生</a:t>
            </a:r>
            <a:r>
              <a:rPr lang="zh-TW" altLang="en-US" sz="3600" dirty="0" smtClean="0">
                <a:latin typeface="+mj-lt"/>
                <a:ea typeface="+mj-ea"/>
                <a:cs typeface="+mj-cs"/>
              </a:rPr>
              <a:t>證明，成功讓世界知道他們是誰</a:t>
            </a:r>
            <a:r>
              <a:rPr lang="en-US" altLang="zh-TW" sz="3600" dirty="0" smtClean="0">
                <a:latin typeface="+mj-lt"/>
                <a:ea typeface="+mj-ea"/>
                <a:cs typeface="+mj-cs"/>
              </a:rPr>
              <a:t>!!!</a:t>
            </a:r>
            <a:endParaRPr lang="zh-TW" altLang="en-US" sz="3600" dirty="0">
              <a:latin typeface="+mj-lt"/>
              <a:ea typeface="+mj-ea"/>
              <a:cs typeface="+mj-cs"/>
            </a:endParaRPr>
          </a:p>
        </p:txBody>
      </p:sp>
      <p:sp>
        <p:nvSpPr>
          <p:cNvPr id="7" name="標題 1"/>
          <p:cNvSpPr txBox="1">
            <a:spLocks/>
          </p:cNvSpPr>
          <p:nvPr/>
        </p:nvSpPr>
        <p:spPr bwMode="auto">
          <a:xfrm>
            <a:off x="3563888" y="0"/>
            <a:ext cx="5580112" cy="2057611"/>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9pPr>
          </a:lstStyle>
          <a:p>
            <a:r>
              <a:rPr lang="zh-TW" altLang="en-US" sz="5400" b="1" dirty="0"/>
              <a:t>行動</a:t>
            </a:r>
            <a:r>
              <a:rPr lang="zh-TW" altLang="en-US" sz="5400" b="1" dirty="0" smtClean="0"/>
              <a:t>成果</a:t>
            </a:r>
            <a:endParaRPr lang="en-US" altLang="zh-TW" sz="5400" b="1" dirty="0" smtClean="0"/>
          </a:p>
          <a:p>
            <a:r>
              <a:rPr lang="zh-TW" altLang="en-US" sz="3200" b="1" dirty="0">
                <a:solidFill>
                  <a:srgbClr val="00B0F0"/>
                </a:solidFill>
              </a:rPr>
              <a:t>義賣收入捐贈培幼</a:t>
            </a:r>
            <a:r>
              <a:rPr lang="zh-TW" altLang="en-US" sz="3200" b="1" dirty="0" smtClean="0">
                <a:solidFill>
                  <a:srgbClr val="00B0F0"/>
                </a:solidFill>
              </a:rPr>
              <a:t>會</a:t>
            </a:r>
            <a:endParaRPr lang="en-US" altLang="zh-TW" sz="3200" b="1" dirty="0" smtClean="0">
              <a:solidFill>
                <a:srgbClr val="00B0F0"/>
              </a:solidFill>
            </a:endParaRPr>
          </a:p>
          <a:p>
            <a:r>
              <a:rPr lang="zh-TW" altLang="en-US" sz="3200" b="1" dirty="0" smtClean="0">
                <a:solidFill>
                  <a:srgbClr val="00B0F0"/>
                </a:solidFill>
              </a:rPr>
              <a:t>給</a:t>
            </a:r>
            <a:r>
              <a:rPr lang="zh-TW" altLang="en-US" sz="3200" b="1" dirty="0">
                <a:solidFill>
                  <a:srgbClr val="00B0F0"/>
                </a:solidFill>
              </a:rPr>
              <a:t>孩子一張出生紙行動</a:t>
            </a:r>
            <a:endParaRPr lang="zh-TW" altLang="en-US" sz="3200" dirty="0">
              <a:solidFill>
                <a:srgbClr val="00B0F0"/>
              </a:solidFill>
            </a:endParaRPr>
          </a:p>
        </p:txBody>
      </p:sp>
      <p:pic>
        <p:nvPicPr>
          <p:cNvPr id="8" name="圖片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8184" y="2221998"/>
            <a:ext cx="2772054" cy="3943308"/>
          </a:xfrm>
          <a:prstGeom prst="rect">
            <a:avLst/>
          </a:prstGeom>
          <a:ln>
            <a:noFill/>
          </a:ln>
          <a:effectLst>
            <a:softEdge rad="112500"/>
          </a:effectLst>
        </p:spPr>
      </p:pic>
    </p:spTree>
    <p:extLst>
      <p:ext uri="{BB962C8B-B14F-4D97-AF65-F5344CB8AC3E}">
        <p14:creationId xmlns:p14="http://schemas.microsoft.com/office/powerpoint/2010/main" val="14391074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normAutofit/>
          </a:bodyPr>
          <a:lstStyle/>
          <a:p>
            <a:pPr algn="ctr"/>
            <a:r>
              <a:rPr lang="zh-TW" altLang="en-US" sz="7200" b="1" dirty="0" smtClean="0">
                <a:solidFill>
                  <a:srgbClr val="00B050"/>
                </a:solidFill>
                <a:latin typeface="微軟正黑體" panose="020B0604030504040204" pitchFamily="34" charset="-120"/>
                <a:ea typeface="微軟正黑體" panose="020B0604030504040204" pitchFamily="34" charset="-120"/>
              </a:rPr>
              <a:t>行動激盪與收穫</a:t>
            </a:r>
            <a:endParaRPr lang="zh-TW" altLang="en-US" sz="7200" b="1" dirty="0">
              <a:solidFill>
                <a:srgbClr val="00B05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1229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50908" y="2173893"/>
            <a:ext cx="5925253" cy="3814625"/>
          </a:xfrm>
          <a:prstGeom prst="rect">
            <a:avLst/>
          </a:prstGeom>
        </p:spPr>
      </p:pic>
      <p:sp>
        <p:nvSpPr>
          <p:cNvPr id="8" name="圓角矩形圖說文字 7"/>
          <p:cNvSpPr/>
          <p:nvPr/>
        </p:nvSpPr>
        <p:spPr>
          <a:xfrm>
            <a:off x="53274" y="106989"/>
            <a:ext cx="2790535" cy="2745947"/>
          </a:xfrm>
          <a:prstGeom prst="wedgeRoundRectCallout">
            <a:avLst>
              <a:gd name="adj1" fmla="val 45901"/>
              <a:gd name="adj2" fmla="val 584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b="1" dirty="0" smtClean="0">
                <a:latin typeface="微軟正黑體" pitchFamily="34" charset="-120"/>
                <a:ea typeface="微軟正黑體" pitchFamily="34" charset="-120"/>
              </a:rPr>
              <a:t>偉恩</a:t>
            </a:r>
            <a:r>
              <a:rPr lang="en-US" altLang="zh-TW" sz="2400" b="1" dirty="0" smtClean="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透過這次的行動。我了解原來幫助人不一定辛苦、麻煩，反而會讓你更去理解他人的困境。</a:t>
            </a:r>
            <a:endParaRPr lang="en-US" altLang="zh-TW" sz="2400" b="1" dirty="0">
              <a:latin typeface="微軟正黑體" pitchFamily="34" charset="-120"/>
              <a:ea typeface="微軟正黑體" pitchFamily="34" charset="-120"/>
            </a:endParaRPr>
          </a:p>
        </p:txBody>
      </p:sp>
      <p:sp>
        <p:nvSpPr>
          <p:cNvPr id="9" name="圓角矩形圖說文字 8"/>
          <p:cNvSpPr/>
          <p:nvPr/>
        </p:nvSpPr>
        <p:spPr>
          <a:xfrm>
            <a:off x="2843809" y="4738879"/>
            <a:ext cx="3600399" cy="2084101"/>
          </a:xfrm>
          <a:prstGeom prst="wedgeRoundRectCallout">
            <a:avLst>
              <a:gd name="adj1" fmla="val -22848"/>
              <a:gd name="adj2" fmla="val -69403"/>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b="1" dirty="0">
                <a:latin typeface="微軟正黑體" pitchFamily="34" charset="-120"/>
                <a:ea typeface="微軟正黑體" pitchFamily="34" charset="-120"/>
              </a:rPr>
              <a:t>少寧</a:t>
            </a:r>
            <a:r>
              <a:rPr lang="en-US" altLang="zh-TW" sz="2400" b="1" dirty="0" smtClean="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即使再困難、再辛苦，我們依舊努力地去完成所有任務。希望能引起更多人的迴響，幫助更多</a:t>
            </a:r>
            <a:r>
              <a:rPr lang="zh-TW" altLang="en-US" sz="2400" b="1" dirty="0" smtClean="0">
                <a:latin typeface="微軟正黑體" pitchFamily="34" charset="-120"/>
                <a:ea typeface="微軟正黑體" pitchFamily="34" charset="-120"/>
              </a:rPr>
              <a:t>人讓世界更</a:t>
            </a:r>
            <a:r>
              <a:rPr lang="zh-TW" altLang="en-US" sz="2400" b="1" dirty="0">
                <a:latin typeface="微軟正黑體" pitchFamily="34" charset="-120"/>
                <a:ea typeface="微軟正黑體" pitchFamily="34" charset="-120"/>
              </a:rPr>
              <a:t>美好</a:t>
            </a:r>
            <a:r>
              <a:rPr lang="en-US" altLang="zh-TW" sz="2400" b="1" dirty="0" smtClean="0">
                <a:latin typeface="微軟正黑體" pitchFamily="34" charset="-120"/>
                <a:ea typeface="微軟正黑體" pitchFamily="34" charset="-120"/>
              </a:rPr>
              <a:t>!</a:t>
            </a:r>
            <a:endParaRPr lang="en-US" altLang="zh-TW" sz="2400" b="1" dirty="0">
              <a:latin typeface="微軟正黑體" pitchFamily="34" charset="-120"/>
              <a:ea typeface="微軟正黑體" pitchFamily="34" charset="-120"/>
            </a:endParaRPr>
          </a:p>
        </p:txBody>
      </p:sp>
      <p:sp>
        <p:nvSpPr>
          <p:cNvPr id="10" name="圓角矩形圖說文字 9"/>
          <p:cNvSpPr/>
          <p:nvPr/>
        </p:nvSpPr>
        <p:spPr>
          <a:xfrm>
            <a:off x="5796136" y="25611"/>
            <a:ext cx="3241518" cy="2899335"/>
          </a:xfrm>
          <a:prstGeom prst="wedgeRoundRectCallout">
            <a:avLst>
              <a:gd name="adj1" fmla="val -56974"/>
              <a:gd name="adj2" fmla="val 55505"/>
              <a:gd name="adj3" fmla="val 16667"/>
            </a:avLst>
          </a:prstGeom>
          <a:solidFill>
            <a:srgbClr val="8646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TW" altLang="en-US" sz="2400" b="1" dirty="0">
                <a:latin typeface="微軟正黑體" pitchFamily="34" charset="-120"/>
                <a:ea typeface="微軟正黑體" pitchFamily="34" charset="-120"/>
              </a:rPr>
              <a:t>傑愉</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過程中我了解</a:t>
            </a:r>
            <a:r>
              <a:rPr lang="zh-TW" altLang="en-US" sz="2400" b="1" dirty="0">
                <a:latin typeface="微軟正黑體" pitchFamily="34" charset="-120"/>
                <a:ea typeface="微軟正黑體" pitchFamily="34" charset="-120"/>
              </a:rPr>
              <a:t>團隊合作的重要，如果沒有隊友們，就</a:t>
            </a:r>
            <a:r>
              <a:rPr lang="zh-TW" altLang="en-US" sz="2400" b="1" dirty="0" smtClean="0">
                <a:latin typeface="微軟正黑體" pitchFamily="34" charset="-120"/>
                <a:ea typeface="微軟正黑體" pitchFamily="34" charset="-120"/>
              </a:rPr>
              <a:t>不可能完成，我相信</a:t>
            </a:r>
            <a:r>
              <a:rPr lang="zh-TW" altLang="en-US" sz="2400" b="1" dirty="0">
                <a:latin typeface="微軟正黑體" pitchFamily="34" charset="-120"/>
                <a:ea typeface="微軟正黑體" pitchFamily="34" charset="-120"/>
              </a:rPr>
              <a:t>自己能用愛轉動這個世界，絕對沒有無法完成的事</a:t>
            </a:r>
            <a:r>
              <a:rPr lang="en-US" altLang="zh-TW" sz="2400" b="1" dirty="0" smtClean="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p:txBody>
      </p:sp>
      <p:sp>
        <p:nvSpPr>
          <p:cNvPr id="11" name="圓角矩形圖說文字 10"/>
          <p:cNvSpPr/>
          <p:nvPr/>
        </p:nvSpPr>
        <p:spPr>
          <a:xfrm>
            <a:off x="6444213" y="4521214"/>
            <a:ext cx="2808311" cy="2301767"/>
          </a:xfrm>
          <a:prstGeom prst="wedgeRoundRectCallout">
            <a:avLst>
              <a:gd name="adj1" fmla="val -33765"/>
              <a:gd name="adj2" fmla="val -59602"/>
              <a:gd name="adj3" fmla="val 16667"/>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TW" altLang="en-US" sz="2400" b="1" dirty="0">
                <a:latin typeface="微軟正黑體" pitchFamily="34" charset="-120"/>
                <a:ea typeface="微軟正黑體" pitchFamily="34" charset="-120"/>
              </a:rPr>
              <a:t>沛琦</a:t>
            </a:r>
            <a:r>
              <a:rPr lang="en-US" altLang="zh-TW" sz="2400" b="1" dirty="0" smtClean="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製作過程我學習到世界議題知識，更熟繪圖技巧，也了解身為設計者的辛苦</a:t>
            </a:r>
          </a:p>
        </p:txBody>
      </p:sp>
      <p:sp>
        <p:nvSpPr>
          <p:cNvPr id="12" name="圓角矩形圖說文字 11"/>
          <p:cNvSpPr/>
          <p:nvPr/>
        </p:nvSpPr>
        <p:spPr>
          <a:xfrm>
            <a:off x="53275" y="4766696"/>
            <a:ext cx="2790534" cy="2084101"/>
          </a:xfrm>
          <a:prstGeom prst="wedgeRoundRectCallout">
            <a:avLst>
              <a:gd name="adj1" fmla="val 13062"/>
              <a:gd name="adj2" fmla="val -69403"/>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b="1" dirty="0" smtClean="0">
                <a:latin typeface="微軟正黑體" pitchFamily="34" charset="-120"/>
                <a:ea typeface="微軟正黑體" pitchFamily="34" charset="-120"/>
              </a:rPr>
              <a:t>紹騏</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希望</a:t>
            </a:r>
            <a:r>
              <a:rPr lang="zh-TW" altLang="en-US" sz="2400" b="1" dirty="0">
                <a:latin typeface="微軟正黑體" pitchFamily="34" charset="-120"/>
                <a:ea typeface="微軟正黑體" pitchFamily="34" charset="-120"/>
              </a:rPr>
              <a:t>玩家體驗過我們的桌遊後，能一起幫助弱勢，共同創造烏托邦</a:t>
            </a:r>
            <a:r>
              <a:rPr lang="en-US" altLang="zh-TW" sz="2400" b="1" dirty="0" smtClean="0">
                <a:latin typeface="微軟正黑體" pitchFamily="34" charset="-120"/>
                <a:ea typeface="微軟正黑體" pitchFamily="34" charset="-120"/>
              </a:rPr>
              <a:t>!</a:t>
            </a:r>
            <a:endParaRPr lang="en-US" altLang="zh-TW" sz="2400" b="1" dirty="0">
              <a:latin typeface="微軟正黑體" pitchFamily="34" charset="-120"/>
              <a:ea typeface="微軟正黑體" pitchFamily="34" charset="-120"/>
            </a:endParaRPr>
          </a:p>
        </p:txBody>
      </p:sp>
      <p:sp>
        <p:nvSpPr>
          <p:cNvPr id="13" name="圓角矩形圖說文字 12"/>
          <p:cNvSpPr/>
          <p:nvPr/>
        </p:nvSpPr>
        <p:spPr>
          <a:xfrm>
            <a:off x="2843809" y="200541"/>
            <a:ext cx="2834848" cy="2045413"/>
          </a:xfrm>
          <a:prstGeom prst="wedgeRoundRectCallout">
            <a:avLst>
              <a:gd name="adj1" fmla="val -28088"/>
              <a:gd name="adj2" fmla="val 104543"/>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b="1" dirty="0">
                <a:latin typeface="微軟正黑體" pitchFamily="34" charset="-120"/>
                <a:ea typeface="微軟正黑體" pitchFamily="34" charset="-120"/>
              </a:rPr>
              <a:t>采穎</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這次</a:t>
            </a:r>
            <a:r>
              <a:rPr lang="zh-TW" altLang="en-US" sz="2400" b="1" dirty="0">
                <a:latin typeface="微軟正黑體" pitchFamily="34" charset="-120"/>
                <a:ea typeface="微軟正黑體" pitchFamily="34" charset="-120"/>
              </a:rPr>
              <a:t>的</a:t>
            </a:r>
            <a:r>
              <a:rPr lang="zh-TW" altLang="en-US" sz="2400" b="1" dirty="0" smtClean="0">
                <a:latin typeface="微軟正黑體" pitchFamily="34" charset="-120"/>
                <a:ea typeface="微軟正黑體" pitchFamily="34" charset="-120"/>
              </a:rPr>
              <a:t>行動需要很大的耐心及付出，</a:t>
            </a:r>
            <a:r>
              <a:rPr lang="zh-TW" altLang="en-US" sz="2400" b="1" dirty="0">
                <a:latin typeface="微軟正黑體" pitchFamily="34" charset="-120"/>
                <a:ea typeface="微軟正黑體" pitchFamily="34" charset="-120"/>
              </a:rPr>
              <a:t>我發現這個世界需要我們去關注、解決與改變</a:t>
            </a:r>
            <a:endParaRPr lang="en-US" altLang="zh-TW" sz="2400" b="1" dirty="0">
              <a:latin typeface="微軟正黑體" pitchFamily="34" charset="-120"/>
              <a:ea typeface="微軟正黑體" pitchFamily="34" charset="-120"/>
            </a:endParaRPr>
          </a:p>
        </p:txBody>
      </p:sp>
    </p:spTree>
    <p:extLst>
      <p:ext uri="{BB962C8B-B14F-4D97-AF65-F5344CB8AC3E}">
        <p14:creationId xmlns:p14="http://schemas.microsoft.com/office/powerpoint/2010/main" val="3463389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412777"/>
            <a:ext cx="7772400" cy="2187675"/>
          </a:xfrm>
        </p:spPr>
        <p:txBody>
          <a:bodyPr/>
          <a:lstStyle/>
          <a:p>
            <a:r>
              <a:rPr lang="zh-TW" altLang="en-US" sz="13800" dirty="0" smtClean="0"/>
              <a:t>謝謝大家</a:t>
            </a:r>
            <a:endParaRPr lang="zh-TW" altLang="en-US" sz="13800" dirty="0"/>
          </a:p>
        </p:txBody>
      </p:sp>
      <p:pic>
        <p:nvPicPr>
          <p:cNvPr id="4" name="圖片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429000"/>
            <a:ext cx="9144000" cy="3459832"/>
          </a:xfrm>
          <a:prstGeom prst="rect">
            <a:avLst/>
          </a:prstGeom>
        </p:spPr>
      </p:pic>
    </p:spTree>
    <p:extLst>
      <p:ext uri="{BB962C8B-B14F-4D97-AF65-F5344CB8AC3E}">
        <p14:creationId xmlns:p14="http://schemas.microsoft.com/office/powerpoint/2010/main" val="3470979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yafeng\AppData\Local\Microsoft\Windows\INetCache\IE\UHE9PMIG\world-map-1392489391AQP[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3933"/>
            <a:ext cx="9144000" cy="6814067"/>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772799" y="382533"/>
            <a:ext cx="7598402" cy="1280891"/>
          </a:xfrm>
        </p:spPr>
        <p:txBody>
          <a:bodyPr>
            <a:noAutofit/>
          </a:bodyPr>
          <a:lstStyle/>
          <a:p>
            <a:r>
              <a:rPr lang="en-US" altLang="zh-TW" sz="6000" dirty="0" smtClean="0"/>
              <a:t>2018</a:t>
            </a:r>
            <a:r>
              <a:rPr lang="zh-TW" altLang="en-US" sz="6000" dirty="0" smtClean="0"/>
              <a:t>年</a:t>
            </a:r>
            <a:endParaRPr lang="zh-TW" altLang="en-US" sz="4000" dirty="0"/>
          </a:p>
        </p:txBody>
      </p:sp>
      <p:sp>
        <p:nvSpPr>
          <p:cNvPr id="3" name="內容版面配置區 2"/>
          <p:cNvSpPr>
            <a:spLocks noGrp="1"/>
          </p:cNvSpPr>
          <p:nvPr>
            <p:ph idx="1"/>
          </p:nvPr>
        </p:nvSpPr>
        <p:spPr>
          <a:xfrm>
            <a:off x="395537" y="1484784"/>
            <a:ext cx="8502163" cy="4687488"/>
          </a:xfrm>
        </p:spPr>
        <p:txBody>
          <a:bodyPr>
            <a:noAutofit/>
          </a:bodyPr>
          <a:lstStyle/>
          <a:p>
            <a:pPr marL="0" indent="0">
              <a:buNone/>
            </a:pPr>
            <a:r>
              <a:rPr lang="zh-TW" altLang="en-US" sz="4000" b="1" dirty="0" smtClean="0">
                <a:solidFill>
                  <a:srgbClr val="FF0000"/>
                </a:solidFill>
              </a:rPr>
              <a:t>我們</a:t>
            </a:r>
            <a:r>
              <a:rPr lang="zh-TW" altLang="en-US" sz="4000" b="1" dirty="0">
                <a:solidFill>
                  <a:srgbClr val="FF0000"/>
                </a:solidFill>
              </a:rPr>
              <a:t>希望</a:t>
            </a:r>
            <a:r>
              <a:rPr lang="zh-TW" altLang="en-US" sz="4000" b="1" dirty="0" smtClean="0">
                <a:solidFill>
                  <a:srgbClr val="FF0000"/>
                </a:solidFill>
              </a:rPr>
              <a:t>幫助</a:t>
            </a:r>
            <a:endParaRPr lang="en-US" altLang="zh-TW" sz="4000" b="1" dirty="0" smtClean="0">
              <a:solidFill>
                <a:srgbClr val="FF0000"/>
              </a:solidFill>
            </a:endParaRPr>
          </a:p>
          <a:p>
            <a:pPr marL="0" indent="0">
              <a:buNone/>
            </a:pPr>
            <a:r>
              <a:rPr lang="zh-TW" altLang="en-US" sz="4000" b="1" dirty="0" smtClean="0">
                <a:solidFill>
                  <a:srgbClr val="FF0000"/>
                </a:solidFill>
              </a:rPr>
              <a:t>世界上</a:t>
            </a:r>
            <a:r>
              <a:rPr lang="zh-TW" altLang="en-US" sz="4000" b="1" dirty="0" smtClean="0">
                <a:solidFill>
                  <a:srgbClr val="FF0000"/>
                </a:solidFill>
                <a:latin typeface="新細明體"/>
                <a:ea typeface="新細明體"/>
              </a:rPr>
              <a:t>「</a:t>
            </a:r>
            <a:r>
              <a:rPr lang="zh-TW" altLang="en-US" sz="4000" b="1" dirty="0">
                <a:solidFill>
                  <a:srgbClr val="FF0000"/>
                </a:solidFill>
              </a:rPr>
              <a:t>沒有出生證明</a:t>
            </a:r>
            <a:r>
              <a:rPr lang="zh-TW" altLang="en-US" sz="4000" b="1" dirty="0" smtClean="0">
                <a:solidFill>
                  <a:srgbClr val="FF0000"/>
                </a:solidFill>
                <a:latin typeface="新細明體"/>
                <a:ea typeface="新細明體"/>
              </a:rPr>
              <a:t>」</a:t>
            </a:r>
            <a:r>
              <a:rPr lang="zh-TW" altLang="en-US" sz="4000" b="1" dirty="0" smtClean="0">
                <a:solidFill>
                  <a:srgbClr val="FF0000"/>
                </a:solidFill>
              </a:rPr>
              <a:t>的</a:t>
            </a:r>
            <a:r>
              <a:rPr lang="zh-TW" altLang="en-US" sz="4000" b="1" dirty="0">
                <a:solidFill>
                  <a:srgbClr val="FF0000"/>
                </a:solidFill>
              </a:rPr>
              <a:t>兒童</a:t>
            </a:r>
            <a:r>
              <a:rPr lang="zh-TW" altLang="en-US" sz="4000" b="1" dirty="0" smtClean="0">
                <a:solidFill>
                  <a:srgbClr val="FF0000"/>
                </a:solidFill>
              </a:rPr>
              <a:t>。</a:t>
            </a:r>
            <a:endParaRPr lang="zh-TW" altLang="en-US" sz="4000" b="1" dirty="0">
              <a:solidFill>
                <a:srgbClr val="FF0000"/>
              </a:solidFill>
            </a:endParaRPr>
          </a:p>
        </p:txBody>
      </p:sp>
      <p:sp>
        <p:nvSpPr>
          <p:cNvPr id="4" name="Rectangle 2"/>
          <p:cNvSpPr>
            <a:spLocks noChangeArrowheads="1"/>
          </p:cNvSpPr>
          <p:nvPr/>
        </p:nvSpPr>
        <p:spPr bwMode="auto">
          <a:xfrm>
            <a:off x="0"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pSp>
        <p:nvGrpSpPr>
          <p:cNvPr id="7" name="群組 6"/>
          <p:cNvGrpSpPr/>
          <p:nvPr/>
        </p:nvGrpSpPr>
        <p:grpSpPr>
          <a:xfrm>
            <a:off x="1161131" y="3299459"/>
            <a:ext cx="6821738" cy="3283420"/>
            <a:chOff x="1278654" y="3212976"/>
            <a:chExt cx="6821738" cy="3283420"/>
          </a:xfrm>
        </p:grpSpPr>
        <p:sp>
          <p:nvSpPr>
            <p:cNvPr id="5" name="圓角矩形 4"/>
            <p:cNvSpPr/>
            <p:nvPr/>
          </p:nvSpPr>
          <p:spPr>
            <a:xfrm>
              <a:off x="2267744" y="3212976"/>
              <a:ext cx="1800202" cy="86409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4000" dirty="0" smtClean="0"/>
                <a:t>台灣</a:t>
              </a:r>
              <a:endParaRPr lang="en-US" altLang="zh-TW" sz="4000" dirty="0" smtClean="0"/>
            </a:p>
          </p:txBody>
        </p:sp>
        <p:pic>
          <p:nvPicPr>
            <p:cNvPr id="1026" name="Picture 2"/>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3645274" y="4058150"/>
              <a:ext cx="1431443" cy="1431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圓角矩形 8"/>
            <p:cNvSpPr/>
            <p:nvPr/>
          </p:nvSpPr>
          <p:spPr>
            <a:xfrm>
              <a:off x="4860032" y="3212976"/>
              <a:ext cx="2145804" cy="86409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4000" dirty="0"/>
                <a:t>世界</a:t>
              </a:r>
              <a:endParaRPr lang="en-US" altLang="zh-TW" sz="4000" dirty="0" smtClean="0"/>
            </a:p>
          </p:txBody>
        </p:sp>
        <p:sp>
          <p:nvSpPr>
            <p:cNvPr id="11" name="圓角矩形 10"/>
            <p:cNvSpPr/>
            <p:nvPr/>
          </p:nvSpPr>
          <p:spPr>
            <a:xfrm>
              <a:off x="1770251" y="4341823"/>
              <a:ext cx="1800200" cy="864096"/>
            </a:xfrm>
            <a:prstGeom prst="roundRect">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4000" dirty="0"/>
                <a:t>貼圖</a:t>
              </a:r>
              <a:endParaRPr lang="en-US" altLang="zh-TW" sz="4000" dirty="0" smtClean="0"/>
            </a:p>
          </p:txBody>
        </p:sp>
        <p:sp>
          <p:nvSpPr>
            <p:cNvPr id="12" name="圓角矩形 11"/>
            <p:cNvSpPr/>
            <p:nvPr/>
          </p:nvSpPr>
          <p:spPr>
            <a:xfrm>
              <a:off x="5148064" y="4345499"/>
              <a:ext cx="2145804" cy="864096"/>
            </a:xfrm>
            <a:prstGeom prst="roundRect">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4000" dirty="0"/>
                <a:t>桌遊</a:t>
              </a:r>
              <a:endParaRPr lang="en-US" altLang="zh-TW" sz="4000" dirty="0" smtClean="0"/>
            </a:p>
          </p:txBody>
        </p:sp>
        <p:sp>
          <p:nvSpPr>
            <p:cNvPr id="13" name="圓角矩形 12"/>
            <p:cNvSpPr/>
            <p:nvPr/>
          </p:nvSpPr>
          <p:spPr>
            <a:xfrm>
              <a:off x="1278654" y="5520226"/>
              <a:ext cx="2592288" cy="976170"/>
            </a:xfrm>
            <a:prstGeom prst="roundRect">
              <a:avLst/>
            </a:prstGeom>
            <a:solidFill>
              <a:srgbClr val="FF33CC"/>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4000" dirty="0"/>
                <a:t>育幼院童</a:t>
              </a:r>
              <a:endParaRPr lang="en-US" altLang="zh-TW" sz="4000" dirty="0" smtClean="0"/>
            </a:p>
          </p:txBody>
        </p:sp>
        <p:sp>
          <p:nvSpPr>
            <p:cNvPr id="14" name="圓角矩形 13"/>
            <p:cNvSpPr/>
            <p:nvPr/>
          </p:nvSpPr>
          <p:spPr>
            <a:xfrm>
              <a:off x="4716016" y="5520226"/>
              <a:ext cx="3384376" cy="956139"/>
            </a:xfrm>
            <a:prstGeom prst="roundRect">
              <a:avLst/>
            </a:prstGeom>
            <a:solidFill>
              <a:srgbClr val="FF33CC"/>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4000" dirty="0" smtClean="0"/>
                <a:t>沒有出生證明</a:t>
              </a:r>
              <a:endParaRPr lang="en-US" altLang="zh-TW" sz="4000" dirty="0" smtClean="0"/>
            </a:p>
          </p:txBody>
        </p:sp>
      </p:grpSp>
    </p:spTree>
    <p:extLst>
      <p:ext uri="{BB962C8B-B14F-4D97-AF65-F5344CB8AC3E}">
        <p14:creationId xmlns:p14="http://schemas.microsoft.com/office/powerpoint/2010/main" val="2059590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4048" y="15659"/>
            <a:ext cx="4176464" cy="1541135"/>
          </a:xfrm>
          <a:solidFill>
            <a:srgbClr val="FF99FF"/>
          </a:solidFill>
        </p:spPr>
        <p:txBody>
          <a:bodyPr>
            <a:noAutofit/>
          </a:bodyPr>
          <a:lstStyle/>
          <a:p>
            <a:pPr algn="ctr"/>
            <a:r>
              <a:rPr lang="zh-TW" altLang="en-US" sz="6000" b="1" dirty="0"/>
              <a:t>發現的問題</a:t>
            </a:r>
            <a:endParaRPr lang="zh-TW" altLang="en-US" sz="4000" dirty="0"/>
          </a:p>
        </p:txBody>
      </p:sp>
      <p:sp>
        <p:nvSpPr>
          <p:cNvPr id="3" name="內容版面配置區 2"/>
          <p:cNvSpPr>
            <a:spLocks noGrp="1"/>
          </p:cNvSpPr>
          <p:nvPr>
            <p:ph idx="1"/>
          </p:nvPr>
        </p:nvSpPr>
        <p:spPr>
          <a:xfrm>
            <a:off x="92365" y="1772816"/>
            <a:ext cx="8944131" cy="4026064"/>
          </a:xfrm>
        </p:spPr>
        <p:txBody>
          <a:bodyPr>
            <a:noAutofit/>
          </a:bodyPr>
          <a:lstStyle/>
          <a:p>
            <a:r>
              <a:rPr lang="zh-TW" altLang="en-US" b="1" dirty="0" smtClean="0"/>
              <a:t>生活在資源豐足的台灣，獲得</a:t>
            </a:r>
            <a:r>
              <a:rPr lang="zh-TW" altLang="en-US" b="1" dirty="0"/>
              <a:t>「</a:t>
            </a:r>
            <a:r>
              <a:rPr lang="zh-TW" altLang="en-US" b="1" dirty="0" smtClean="0"/>
              <a:t>身分證明</a:t>
            </a:r>
            <a:r>
              <a:rPr lang="zh-TW" altLang="en-US" b="1" dirty="0"/>
              <a:t>」是理所當然</a:t>
            </a:r>
            <a:r>
              <a:rPr lang="zh-TW" altLang="en-US" b="1" dirty="0" smtClean="0"/>
              <a:t>的事情。</a:t>
            </a:r>
            <a:r>
              <a:rPr lang="zh-TW" altLang="en-US" b="1" dirty="0"/>
              <a:t>有身份證明就可以享有許多國家給予的權利與資源，例如教育、自由與平等的</a:t>
            </a:r>
            <a:r>
              <a:rPr lang="zh-TW" altLang="en-US" b="1" dirty="0" smtClean="0"/>
              <a:t>權利</a:t>
            </a:r>
            <a:endParaRPr lang="en-US" altLang="zh-TW" b="1" dirty="0" smtClean="0"/>
          </a:p>
          <a:p>
            <a:r>
              <a:rPr lang="zh-TW" altLang="en-US" dirty="0" smtClean="0">
                <a:solidFill>
                  <a:srgbClr val="FF0000"/>
                </a:solidFill>
              </a:rPr>
              <a:t>但是我們</a:t>
            </a:r>
            <a:r>
              <a:rPr lang="zh-TW" altLang="en-US" dirty="0">
                <a:solidFill>
                  <a:srgbClr val="FF0000"/>
                </a:solidFill>
              </a:rPr>
              <a:t>卻發現這個世界</a:t>
            </a:r>
            <a:r>
              <a:rPr lang="zh-TW" altLang="en-US" dirty="0" smtClean="0">
                <a:solidFill>
                  <a:srgbClr val="FF0000"/>
                </a:solidFill>
              </a:rPr>
              <a:t>上有許多的兒童沒有出生證明，他們</a:t>
            </a:r>
            <a:r>
              <a:rPr lang="zh-TW" altLang="en-US" dirty="0">
                <a:solidFill>
                  <a:srgbClr val="FF0000"/>
                </a:solidFill>
              </a:rPr>
              <a:t>的</a:t>
            </a:r>
            <a:r>
              <a:rPr lang="zh-TW" altLang="en-US" dirty="0" smtClean="0">
                <a:solidFill>
                  <a:srgbClr val="FF0000"/>
                </a:solidFill>
              </a:rPr>
              <a:t>命運任人擺布，沒有</a:t>
            </a:r>
            <a:r>
              <a:rPr lang="zh-TW" altLang="en-US" dirty="0">
                <a:solidFill>
                  <a:srgbClr val="FF0000"/>
                </a:solidFill>
              </a:rPr>
              <a:t>出生證明的</a:t>
            </a:r>
            <a:r>
              <a:rPr lang="zh-TW" altLang="en-US" dirty="0" smtClean="0">
                <a:solidFill>
                  <a:srgbClr val="FF0000"/>
                </a:solidFill>
              </a:rPr>
              <a:t>人</a:t>
            </a:r>
            <a:r>
              <a:rPr lang="zh-TW" altLang="en-US" dirty="0">
                <a:solidFill>
                  <a:srgbClr val="FF0000"/>
                </a:solidFill>
              </a:rPr>
              <a:t>甚至</a:t>
            </a:r>
            <a:r>
              <a:rPr lang="zh-TW" altLang="en-US" dirty="0" smtClean="0">
                <a:solidFill>
                  <a:srgbClr val="FF0000"/>
                </a:solidFill>
              </a:rPr>
              <a:t>連</a:t>
            </a:r>
            <a:r>
              <a:rPr lang="zh-TW" altLang="en-US" dirty="0">
                <a:solidFill>
                  <a:srgbClr val="FF0000"/>
                </a:solidFill>
              </a:rPr>
              <a:t>基本的教育權利</a:t>
            </a:r>
            <a:r>
              <a:rPr lang="zh-TW" altLang="en-US" dirty="0" smtClean="0">
                <a:solidFill>
                  <a:srgbClr val="FF0000"/>
                </a:solidFill>
              </a:rPr>
              <a:t>都沒有</a:t>
            </a:r>
            <a:r>
              <a:rPr lang="en-US" altLang="zh-TW" dirty="0">
                <a:solidFill>
                  <a:srgbClr val="FF0000"/>
                </a:solidFill>
              </a:rPr>
              <a:t>?</a:t>
            </a:r>
          </a:p>
          <a:p>
            <a:pPr marL="0" indent="0">
              <a:buNone/>
            </a:pPr>
            <a:endParaRPr lang="zh-TW" altLang="en-US" dirty="0"/>
          </a:p>
        </p:txBody>
      </p:sp>
      <p:sp>
        <p:nvSpPr>
          <p:cNvPr id="4" name="Rectangle 2"/>
          <p:cNvSpPr>
            <a:spLocks noChangeArrowheads="1"/>
          </p:cNvSpPr>
          <p:nvPr/>
        </p:nvSpPr>
        <p:spPr bwMode="auto">
          <a:xfrm>
            <a:off x="0"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2050" name="Picture 2" descr="http://www.rumtoast.com/wp-content/uploads/2016/12/%E8%BA%AB%E5%88%86%E8%AD%89%E9%81%BA%E5%A4%B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41137" y="5634064"/>
            <a:ext cx="2176949" cy="1223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166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95328" y="0"/>
            <a:ext cx="6048672" cy="1628800"/>
          </a:xfrm>
          <a:solidFill>
            <a:srgbClr val="FF99FF"/>
          </a:solidFill>
        </p:spPr>
        <p:txBody>
          <a:bodyPr>
            <a:noAutofit/>
          </a:bodyPr>
          <a:lstStyle/>
          <a:p>
            <a:r>
              <a:rPr lang="zh-TW" altLang="en-US" sz="5400" b="1" dirty="0" smtClean="0"/>
              <a:t>出生</a:t>
            </a:r>
            <a:r>
              <a:rPr lang="zh-TW" altLang="en-US" sz="5400" b="1" dirty="0"/>
              <a:t>證明</a:t>
            </a:r>
            <a:r>
              <a:rPr lang="zh-TW" altLang="en-US" sz="5400" b="1" dirty="0" smtClean="0"/>
              <a:t>的重要性</a:t>
            </a:r>
            <a:endParaRPr lang="zh-TW" altLang="en-US" sz="2800" dirty="0"/>
          </a:p>
        </p:txBody>
      </p:sp>
      <p:sp>
        <p:nvSpPr>
          <p:cNvPr id="4" name="內容版面配置區 3"/>
          <p:cNvSpPr>
            <a:spLocks noGrp="1"/>
          </p:cNvSpPr>
          <p:nvPr>
            <p:ph sz="half" idx="1"/>
          </p:nvPr>
        </p:nvSpPr>
        <p:spPr>
          <a:xfrm>
            <a:off x="611560" y="1772816"/>
            <a:ext cx="8137747" cy="4653136"/>
          </a:xfrm>
        </p:spPr>
        <p:txBody>
          <a:bodyPr>
            <a:normAutofit/>
          </a:bodyPr>
          <a:lstStyle/>
          <a:p>
            <a:r>
              <a:rPr lang="zh-TW" altLang="en-US" sz="3600" b="1" dirty="0">
                <a:solidFill>
                  <a:srgbClr val="FF0000"/>
                </a:solidFill>
              </a:rPr>
              <a:t>沒有身份證明就不知道你是誰</a:t>
            </a:r>
            <a:r>
              <a:rPr lang="en-US" altLang="zh-TW" sz="3600" b="1" dirty="0">
                <a:solidFill>
                  <a:srgbClr val="FF0000"/>
                </a:solidFill>
              </a:rPr>
              <a:t>?</a:t>
            </a:r>
            <a:r>
              <a:rPr lang="zh-TW" altLang="en-US" sz="3600" b="1" dirty="0">
                <a:solidFill>
                  <a:srgbClr val="FF0000"/>
                </a:solidFill>
              </a:rPr>
              <a:t>從哪裡來</a:t>
            </a:r>
            <a:r>
              <a:rPr lang="en-US" altLang="zh-TW" sz="3600" b="1" dirty="0">
                <a:solidFill>
                  <a:srgbClr val="FF0000"/>
                </a:solidFill>
              </a:rPr>
              <a:t>?</a:t>
            </a:r>
          </a:p>
          <a:p>
            <a:r>
              <a:rPr lang="zh-TW" altLang="en-US" sz="3600" dirty="0" smtClean="0"/>
              <a:t>在</a:t>
            </a:r>
            <a:r>
              <a:rPr lang="zh-TW" altLang="en-US" sz="3600" dirty="0"/>
              <a:t>沒有任何身份及年齡證明的情況下</a:t>
            </a:r>
            <a:r>
              <a:rPr lang="zh-TW" altLang="en-US" sz="3600" dirty="0" smtClean="0"/>
              <a:t>，無證孩童可能</a:t>
            </a:r>
            <a:r>
              <a:rPr lang="zh-TW" altLang="en-US" sz="3600" dirty="0"/>
              <a:t>面對多種</a:t>
            </a:r>
            <a:r>
              <a:rPr lang="zh-TW" altLang="en-US" sz="3600" dirty="0" smtClean="0"/>
              <a:t>問題，例如</a:t>
            </a:r>
            <a:r>
              <a:rPr lang="en-US" altLang="zh-TW" sz="3600" dirty="0" smtClean="0"/>
              <a:t>:</a:t>
            </a:r>
            <a:r>
              <a:rPr lang="zh-TW" altLang="en-US" sz="3600" dirty="0" smtClean="0"/>
              <a:t>人口販賣、童婚、童工、性交易、</a:t>
            </a:r>
            <a:r>
              <a:rPr lang="zh-TW" altLang="en-US" sz="3600" dirty="0"/>
              <a:t>虐待、非法囚禁等恐怖</a:t>
            </a:r>
            <a:r>
              <a:rPr lang="zh-TW" altLang="en-US" sz="3600" dirty="0" smtClean="0"/>
              <a:t>遭遇。</a:t>
            </a:r>
            <a:endParaRPr lang="zh-TW" altLang="en-US" sz="3600" dirty="0"/>
          </a:p>
        </p:txBody>
      </p:sp>
      <p:pic>
        <p:nvPicPr>
          <p:cNvPr id="2050" name="Picture 2" descr="https://www.plan.org.hk/sites/default/files/image-cec-content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5136" y="5355200"/>
            <a:ext cx="2339752" cy="128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975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41179" y="-27652"/>
            <a:ext cx="5724129" cy="1656451"/>
          </a:xfrm>
          <a:solidFill>
            <a:srgbClr val="FF99FF"/>
          </a:solidFill>
        </p:spPr>
        <p:txBody>
          <a:bodyPr>
            <a:noAutofit/>
          </a:bodyPr>
          <a:lstStyle/>
          <a:p>
            <a:r>
              <a:rPr lang="zh-TW" altLang="en-US" sz="5400" b="1" dirty="0" smtClean="0"/>
              <a:t>給孩子一張出生紙</a:t>
            </a:r>
            <a:endParaRPr lang="zh-TW" altLang="en-US" sz="2800" dirty="0"/>
          </a:p>
        </p:txBody>
      </p:sp>
      <p:sp>
        <p:nvSpPr>
          <p:cNvPr id="4" name="內容版面配置區 3"/>
          <p:cNvSpPr>
            <a:spLocks noGrp="1"/>
          </p:cNvSpPr>
          <p:nvPr>
            <p:ph sz="half" idx="1"/>
          </p:nvPr>
        </p:nvSpPr>
        <p:spPr>
          <a:xfrm>
            <a:off x="323528" y="1916832"/>
            <a:ext cx="8640960" cy="3313216"/>
          </a:xfrm>
        </p:spPr>
        <p:txBody>
          <a:bodyPr>
            <a:noAutofit/>
          </a:bodyPr>
          <a:lstStyle/>
          <a:p>
            <a:r>
              <a:rPr lang="zh-TW" altLang="en-US" sz="3200" dirty="0"/>
              <a:t>「給孩子一張出世紙」為國際培幼會</a:t>
            </a:r>
            <a:r>
              <a:rPr lang="zh-TW" altLang="en-US" sz="3200" dirty="0" smtClean="0"/>
              <a:t>的</a:t>
            </a:r>
            <a:endParaRPr lang="en-US" altLang="zh-TW" sz="3200" dirty="0" smtClean="0"/>
          </a:p>
          <a:p>
            <a:pPr marL="0" indent="0">
              <a:buNone/>
            </a:pPr>
            <a:r>
              <a:rPr lang="zh-TW" altLang="en-US" sz="3200" dirty="0"/>
              <a:t> </a:t>
            </a:r>
            <a:r>
              <a:rPr lang="zh-TW" altLang="en-US" sz="3200" dirty="0" smtClean="0"/>
              <a:t>    全球性項目，目前全球有約</a:t>
            </a:r>
            <a:r>
              <a:rPr lang="en-US" altLang="zh-TW" sz="3200" dirty="0" smtClean="0"/>
              <a:t>2.9</a:t>
            </a:r>
            <a:r>
              <a:rPr lang="zh-TW" altLang="en-US" sz="3200" dirty="0" smtClean="0"/>
              <a:t>億</a:t>
            </a:r>
            <a:r>
              <a:rPr lang="en-US" altLang="zh-TW" sz="3200" dirty="0" smtClean="0"/>
              <a:t>5</a:t>
            </a:r>
            <a:r>
              <a:rPr lang="zh-TW" altLang="en-US" sz="3200" dirty="0" smtClean="0"/>
              <a:t>歲以下</a:t>
            </a:r>
            <a:endParaRPr lang="en-US" altLang="zh-TW" sz="3200" dirty="0" smtClean="0"/>
          </a:p>
          <a:p>
            <a:pPr marL="0" indent="0">
              <a:buNone/>
            </a:pPr>
            <a:r>
              <a:rPr lang="zh-TW" altLang="en-US" sz="3200" dirty="0"/>
              <a:t> </a:t>
            </a:r>
            <a:r>
              <a:rPr lang="zh-TW" altLang="en-US" sz="3200" dirty="0" smtClean="0"/>
              <a:t>    的兒童並未享有這種權利。</a:t>
            </a:r>
          </a:p>
          <a:p>
            <a:r>
              <a:rPr lang="zh-TW" altLang="en-US" sz="3200" dirty="0" smtClean="0"/>
              <a:t>它的宗旨在於確保</a:t>
            </a:r>
            <a:r>
              <a:rPr lang="zh-TW" altLang="en-US" sz="3200" dirty="0"/>
              <a:t>每名兒童</a:t>
            </a:r>
            <a:r>
              <a:rPr lang="zh-TW" altLang="en-US" sz="3200" dirty="0" smtClean="0"/>
              <a:t>在</a:t>
            </a:r>
            <a:endParaRPr lang="en-US" altLang="zh-TW" sz="3200" dirty="0" smtClean="0"/>
          </a:p>
          <a:p>
            <a:pPr marL="0" indent="0">
              <a:buNone/>
            </a:pPr>
            <a:r>
              <a:rPr lang="zh-TW" altLang="en-US" sz="3200" dirty="0"/>
              <a:t> </a:t>
            </a:r>
            <a:r>
              <a:rPr lang="zh-TW" altLang="en-US" sz="3200" dirty="0" smtClean="0"/>
              <a:t>   出生</a:t>
            </a:r>
            <a:r>
              <a:rPr lang="zh-TW" altLang="en-US" sz="3200" dirty="0"/>
              <a:t>之後</a:t>
            </a:r>
            <a:r>
              <a:rPr lang="zh-TW" altLang="en-US" sz="3200" dirty="0" smtClean="0"/>
              <a:t>，無論</a:t>
            </a:r>
            <a:r>
              <a:rPr lang="zh-TW" altLang="en-US" sz="3200" dirty="0"/>
              <a:t>在任何情況</a:t>
            </a:r>
            <a:r>
              <a:rPr lang="zh-TW" altLang="en-US" sz="3200" dirty="0" smtClean="0"/>
              <a:t>下</a:t>
            </a:r>
            <a:endParaRPr lang="en-US" altLang="zh-TW" sz="3200" dirty="0" smtClean="0"/>
          </a:p>
          <a:p>
            <a:pPr marL="0" indent="0">
              <a:buNone/>
            </a:pPr>
            <a:r>
              <a:rPr lang="zh-TW" altLang="en-US" sz="3200" dirty="0"/>
              <a:t> </a:t>
            </a:r>
            <a:r>
              <a:rPr lang="zh-TW" altLang="en-US" sz="3200" dirty="0" smtClean="0"/>
              <a:t>   也</a:t>
            </a:r>
            <a:r>
              <a:rPr lang="zh-TW" altLang="en-US" sz="3200" dirty="0"/>
              <a:t>能得到正式的出生登記</a:t>
            </a:r>
            <a:r>
              <a:rPr lang="zh-TW" altLang="en-US" sz="3200" dirty="0" smtClean="0"/>
              <a:t>。</a:t>
            </a:r>
            <a:endParaRPr lang="en-US" altLang="zh-TW" sz="3200" dirty="0" smtClean="0"/>
          </a:p>
        </p:txBody>
      </p:sp>
      <p:pic>
        <p:nvPicPr>
          <p:cNvPr id="1027"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732244" y="3980136"/>
            <a:ext cx="2411761" cy="28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1316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85234" y="12808"/>
            <a:ext cx="5258766" cy="1543983"/>
          </a:xfrm>
          <a:solidFill>
            <a:srgbClr val="FF99FF"/>
          </a:solidFill>
        </p:spPr>
        <p:txBody>
          <a:bodyPr>
            <a:noAutofit/>
          </a:bodyPr>
          <a:lstStyle/>
          <a:p>
            <a:r>
              <a:rPr lang="zh-TW" altLang="en-US" sz="5400" b="1" dirty="0" smtClean="0"/>
              <a:t>我們的行動</a:t>
            </a:r>
            <a:r>
              <a:rPr lang="en-US" altLang="zh-TW" sz="5400" b="1" dirty="0" smtClean="0"/>
              <a:t>(1)</a:t>
            </a:r>
            <a:br>
              <a:rPr lang="en-US" altLang="zh-TW" sz="5400" b="1" dirty="0" smtClean="0"/>
            </a:br>
            <a:r>
              <a:rPr lang="zh-TW" altLang="zh-TW" sz="3600" b="1" dirty="0" smtClean="0">
                <a:solidFill>
                  <a:srgbClr val="0070C0"/>
                </a:solidFill>
              </a:rPr>
              <a:t>設計</a:t>
            </a:r>
            <a:r>
              <a:rPr lang="zh-TW" altLang="en-US" sz="3600" b="1" dirty="0">
                <a:solidFill>
                  <a:srgbClr val="0070C0"/>
                </a:solidFill>
              </a:rPr>
              <a:t>桌遊、</a:t>
            </a:r>
            <a:r>
              <a:rPr lang="zh-TW" altLang="zh-TW" sz="3600" b="1" dirty="0">
                <a:solidFill>
                  <a:srgbClr val="0070C0"/>
                </a:solidFill>
              </a:rPr>
              <a:t>義賣並</a:t>
            </a:r>
            <a:r>
              <a:rPr lang="zh-TW" altLang="en-US" sz="3600" b="1" dirty="0" smtClean="0">
                <a:solidFill>
                  <a:srgbClr val="0070C0"/>
                </a:solidFill>
              </a:rPr>
              <a:t>捐款</a:t>
            </a:r>
            <a:endParaRPr lang="zh-TW" altLang="en-US" sz="4000" dirty="0"/>
          </a:p>
        </p:txBody>
      </p:sp>
      <p:sp>
        <p:nvSpPr>
          <p:cNvPr id="3" name="內容版面配置區 2"/>
          <p:cNvSpPr>
            <a:spLocks noGrp="1"/>
          </p:cNvSpPr>
          <p:nvPr>
            <p:ph idx="1"/>
          </p:nvPr>
        </p:nvSpPr>
        <p:spPr>
          <a:xfrm>
            <a:off x="683568" y="1916832"/>
            <a:ext cx="8110612" cy="4458112"/>
          </a:xfrm>
        </p:spPr>
        <p:txBody>
          <a:bodyPr>
            <a:noAutofit/>
          </a:bodyPr>
          <a:lstStyle/>
          <a:p>
            <a:r>
              <a:rPr lang="zh-TW" altLang="en-US" b="1" dirty="0" smtClean="0">
                <a:solidFill>
                  <a:srgbClr val="FF0000"/>
                </a:solidFill>
              </a:rPr>
              <a:t>我們希望可以有實際行動幫助這些沒有出生證明的小孩脫離悲慘的命運。</a:t>
            </a:r>
            <a:endParaRPr lang="en-US" altLang="zh-TW" b="1" dirty="0" smtClean="0">
              <a:solidFill>
                <a:srgbClr val="FF0000"/>
              </a:solidFill>
            </a:endParaRPr>
          </a:p>
          <a:p>
            <a:r>
              <a:rPr lang="zh-TW" altLang="en-US" dirty="0" smtClean="0"/>
              <a:t>設計</a:t>
            </a:r>
            <a:r>
              <a:rPr lang="zh-TW" altLang="zh-TW" dirty="0" smtClean="0"/>
              <a:t>桌遊</a:t>
            </a:r>
            <a:r>
              <a:rPr lang="zh-TW" altLang="en-US" dirty="0"/>
              <a:t>「</a:t>
            </a:r>
            <a:r>
              <a:rPr lang="en-US" altLang="zh-TW" dirty="0"/>
              <a:t>Save the world </a:t>
            </a:r>
            <a:r>
              <a:rPr lang="zh-TW" altLang="en-US" dirty="0"/>
              <a:t>搶救世界大作戰」</a:t>
            </a:r>
            <a:r>
              <a:rPr lang="zh-TW" altLang="zh-TW" dirty="0" smtClean="0"/>
              <a:t>，</a:t>
            </a:r>
            <a:r>
              <a:rPr lang="zh-TW" altLang="zh-TW" dirty="0"/>
              <a:t>捐款幫助國際培幼會「給孩子一張出生紙」</a:t>
            </a:r>
            <a:r>
              <a:rPr lang="zh-TW" altLang="zh-TW" dirty="0" smtClean="0"/>
              <a:t>行動</a:t>
            </a:r>
            <a:r>
              <a:rPr lang="zh-TW" altLang="en-US" dirty="0"/>
              <a:t>，</a:t>
            </a:r>
            <a:r>
              <a:rPr lang="zh-TW" altLang="en-US" dirty="0" smtClean="0"/>
              <a:t>讓</a:t>
            </a:r>
            <a:r>
              <a:rPr lang="zh-TW" altLang="en-US" dirty="0"/>
              <a:t>每個生命都被承認，幫助他們脫離貧困</a:t>
            </a:r>
            <a:r>
              <a:rPr lang="zh-TW" altLang="en-US" dirty="0" smtClean="0"/>
              <a:t>。</a:t>
            </a:r>
            <a:endParaRPr lang="en-US" altLang="zh-TW" dirty="0" smtClean="0"/>
          </a:p>
        </p:txBody>
      </p:sp>
      <p:sp>
        <p:nvSpPr>
          <p:cNvPr id="4" name="Rectangle 2"/>
          <p:cNvSpPr>
            <a:spLocks noChangeArrowheads="1"/>
          </p:cNvSpPr>
          <p:nvPr/>
        </p:nvSpPr>
        <p:spPr bwMode="auto">
          <a:xfrm>
            <a:off x="0"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627784" y="5517235"/>
            <a:ext cx="6120680" cy="1053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6642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90457" y="1902515"/>
            <a:ext cx="8110612" cy="4458112"/>
          </a:xfrm>
        </p:spPr>
        <p:txBody>
          <a:bodyPr>
            <a:noAutofit/>
          </a:bodyPr>
          <a:lstStyle/>
          <a:p>
            <a:r>
              <a:rPr lang="zh-TW" altLang="en-US" b="1" dirty="0" smtClean="0">
                <a:solidFill>
                  <a:srgbClr val="FF0000"/>
                </a:solidFill>
              </a:rPr>
              <a:t>桌遊融入身分證明的重要性，並且引發玩家關注世界的議題。</a:t>
            </a:r>
            <a:endParaRPr lang="en-US" altLang="zh-TW" b="1" dirty="0" smtClean="0">
              <a:solidFill>
                <a:srgbClr val="FF0000"/>
              </a:solidFill>
            </a:endParaRPr>
          </a:p>
          <a:p>
            <a:r>
              <a:rPr lang="zh-TW" altLang="zh-TW" dirty="0" smtClean="0"/>
              <a:t>用</a:t>
            </a:r>
            <a:r>
              <a:rPr lang="zh-TW" altLang="zh-TW" dirty="0"/>
              <a:t>桌遊讓玩家透過角色扮演，關注並了解各種世界的議題，並且化心動為行動去幫助</a:t>
            </a:r>
            <a:r>
              <a:rPr lang="zh-TW" altLang="zh-TW" dirty="0" smtClean="0"/>
              <a:t>別人</a:t>
            </a:r>
            <a:r>
              <a:rPr lang="zh-TW" altLang="en-US" dirty="0" smtClean="0"/>
              <a:t>。</a:t>
            </a:r>
            <a:endParaRPr lang="en-US" altLang="zh-TW" dirty="0" smtClean="0"/>
          </a:p>
          <a:p>
            <a:endParaRPr lang="en-US" altLang="zh-TW" dirty="0"/>
          </a:p>
        </p:txBody>
      </p:sp>
      <p:sp>
        <p:nvSpPr>
          <p:cNvPr id="4" name="Rectangle 2"/>
          <p:cNvSpPr>
            <a:spLocks noChangeArrowheads="1"/>
          </p:cNvSpPr>
          <p:nvPr/>
        </p:nvSpPr>
        <p:spPr bwMode="auto">
          <a:xfrm>
            <a:off x="0"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5" name="圖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0116" y="4041369"/>
            <a:ext cx="3093739" cy="2319259"/>
          </a:xfrm>
          <a:prstGeom prst="rect">
            <a:avLst/>
          </a:prstGeom>
        </p:spPr>
      </p:pic>
      <p:sp>
        <p:nvSpPr>
          <p:cNvPr id="7" name="標題 1"/>
          <p:cNvSpPr txBox="1">
            <a:spLocks/>
          </p:cNvSpPr>
          <p:nvPr/>
        </p:nvSpPr>
        <p:spPr bwMode="auto">
          <a:xfrm>
            <a:off x="3885234" y="12808"/>
            <a:ext cx="5258766" cy="1543983"/>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kumimoji="1" sz="4400">
                <a:solidFill>
                  <a:schemeClr val="tx1"/>
                </a:solidFill>
                <a:latin typeface="Calibri" panose="020F0502020204030204" pitchFamily="34" charset="0"/>
                <a:ea typeface="新細明體" panose="02020500000000000000" pitchFamily="18" charset="-120"/>
              </a:defRPr>
            </a:lvl9pPr>
          </a:lstStyle>
          <a:p>
            <a:r>
              <a:rPr lang="zh-TW" altLang="en-US" sz="5400" b="1" dirty="0" smtClean="0"/>
              <a:t>我們的行動</a:t>
            </a:r>
            <a:r>
              <a:rPr lang="en-US" altLang="zh-TW" sz="5400" b="1" dirty="0" smtClean="0"/>
              <a:t>(2)</a:t>
            </a:r>
            <a:br>
              <a:rPr lang="en-US" altLang="zh-TW" sz="5400" b="1" dirty="0" smtClean="0"/>
            </a:br>
            <a:r>
              <a:rPr lang="zh-TW" altLang="en-US" sz="3600" b="1" dirty="0" smtClean="0">
                <a:solidFill>
                  <a:srgbClr val="0070C0"/>
                </a:solidFill>
              </a:rPr>
              <a:t>引發玩家關注世界議題</a:t>
            </a:r>
            <a:endParaRPr lang="zh-TW" altLang="en-US" sz="4000" dirty="0"/>
          </a:p>
        </p:txBody>
      </p:sp>
    </p:spTree>
    <p:extLst>
      <p:ext uri="{BB962C8B-B14F-4D97-AF65-F5344CB8AC3E}">
        <p14:creationId xmlns:p14="http://schemas.microsoft.com/office/powerpoint/2010/main" val="456267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60273" y="0"/>
            <a:ext cx="5580112" cy="1412776"/>
          </a:xfrm>
          <a:solidFill>
            <a:srgbClr val="FF99FF"/>
          </a:solidFill>
        </p:spPr>
        <p:txBody>
          <a:bodyPr>
            <a:noAutofit/>
          </a:bodyPr>
          <a:lstStyle/>
          <a:p>
            <a:r>
              <a:rPr lang="zh-TW" altLang="en-US" sz="6000" b="1" dirty="0" smtClean="0"/>
              <a:t>訪問國際樂施會</a:t>
            </a:r>
            <a:endParaRPr lang="zh-TW" altLang="en-US" sz="1800" b="1" dirty="0"/>
          </a:p>
        </p:txBody>
      </p:sp>
      <p:sp>
        <p:nvSpPr>
          <p:cNvPr id="3" name="內容版面配置區 2"/>
          <p:cNvSpPr>
            <a:spLocks noGrp="1"/>
          </p:cNvSpPr>
          <p:nvPr>
            <p:ph idx="1"/>
          </p:nvPr>
        </p:nvSpPr>
        <p:spPr/>
        <p:txBody>
          <a:bodyPr/>
          <a:lstStyle/>
          <a:p>
            <a:r>
              <a:rPr lang="zh-TW" altLang="en-US" sz="4000" b="1" dirty="0">
                <a:solidFill>
                  <a:srgbClr val="FF0066"/>
                </a:solidFill>
              </a:rPr>
              <a:t>了解世界</a:t>
            </a:r>
            <a:r>
              <a:rPr lang="zh-TW" altLang="en-US" sz="4000" b="1" dirty="0" smtClean="0">
                <a:solidFill>
                  <a:srgbClr val="FF0066"/>
                </a:solidFill>
              </a:rPr>
              <a:t>議題、體驗貧窮</a:t>
            </a:r>
            <a:endParaRPr lang="en-US" altLang="zh-TW" sz="4000" b="1" dirty="0" smtClean="0">
              <a:solidFill>
                <a:srgbClr val="FF0066"/>
              </a:solidFill>
            </a:endParaRPr>
          </a:p>
          <a:p>
            <a:r>
              <a:rPr lang="en-US" altLang="zh-TW" sz="4000" b="1" dirty="0" smtClean="0">
                <a:solidFill>
                  <a:srgbClr val="FF0066"/>
                </a:solidFill>
              </a:rPr>
              <a:t>-</a:t>
            </a:r>
            <a:r>
              <a:rPr lang="zh-TW" altLang="en-US" b="1" dirty="0"/>
              <a:t>我們希望製作一款可以助人又能關懷世界議題的桌遊，希望透過訪談樂施會李嘉敏小姐來決定桌遊主題</a:t>
            </a:r>
            <a:endParaRPr lang="zh-TW" altLang="en-US" dirty="0"/>
          </a:p>
        </p:txBody>
      </p:sp>
      <p:sp>
        <p:nvSpPr>
          <p:cNvPr id="4" name="Rectangle 2"/>
          <p:cNvSpPr>
            <a:spLocks noChangeArrowheads="1"/>
          </p:cNvSpPr>
          <p:nvPr/>
        </p:nvSpPr>
        <p:spPr bwMode="auto">
          <a:xfrm>
            <a:off x="0"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Rectangle 2"/>
          <p:cNvSpPr>
            <a:spLocks noChangeArrowheads="1"/>
          </p:cNvSpPr>
          <p:nvPr/>
        </p:nvSpPr>
        <p:spPr bwMode="auto">
          <a:xfrm>
            <a:off x="0"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1026" name="Picture 2" descr="M:\雅鳳\附小資優班\106\教材\106愛讓世界轉動報名\桌住生命之美世界任你游\行動照片\01訪問樂施會了解世界議題.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62039" y="3645026"/>
            <a:ext cx="3960440" cy="2781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03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3556</TotalTime>
  <Words>1445</Words>
  <Application>Microsoft Office PowerPoint</Application>
  <PresentationFormat>如螢幕大小 (4:3)</PresentationFormat>
  <Paragraphs>162</Paragraphs>
  <Slides>26</Slides>
  <Notes>20</Notes>
  <HiddenSlides>0</HiddenSlides>
  <MMClips>0</MMClips>
  <ScaleCrop>false</ScaleCrop>
  <HeadingPairs>
    <vt:vector size="4" baseType="variant">
      <vt:variant>
        <vt:lpstr>佈景主題</vt:lpstr>
      </vt:variant>
      <vt:variant>
        <vt:i4>2</vt:i4>
      </vt:variant>
      <vt:variant>
        <vt:lpstr>投影片標題</vt:lpstr>
      </vt:variant>
      <vt:variant>
        <vt:i4>26</vt:i4>
      </vt:variant>
    </vt:vector>
  </HeadingPairs>
  <TitlesOfParts>
    <vt:vector size="28" baseType="lpstr">
      <vt:lpstr>Office 佈景主題</vt:lpstr>
      <vt:lpstr>Puck template</vt:lpstr>
      <vt:lpstr>PowerPoint 簡報</vt:lpstr>
      <vt:lpstr>過去我們幫助</vt:lpstr>
      <vt:lpstr>2018年</vt:lpstr>
      <vt:lpstr>發現的問題</vt:lpstr>
      <vt:lpstr>出生證明的重要性</vt:lpstr>
      <vt:lpstr>給孩子一張出生紙</vt:lpstr>
      <vt:lpstr>我們的行動(1) 設計桌遊、義賣並捐款</vt:lpstr>
      <vt:lpstr>PowerPoint 簡報</vt:lpstr>
      <vt:lpstr>訪問國際樂施會</vt:lpstr>
      <vt:lpstr>認識桌遊設計</vt:lpstr>
      <vt:lpstr>真實事件改編角色背景 融入身分證明的重要性</vt:lpstr>
      <vt:lpstr>我們6人親手畫製遊戲底板及卡牌， 經歷多次討論修正，完成13張人物卡牌</vt:lpstr>
      <vt:lpstr>資料蒐集、規則設計 繪圖及定稿共花3個月</vt:lpstr>
      <vt:lpstr>PowerPoint 簡報</vt:lpstr>
      <vt:lpstr>PowerPoint 簡報</vt:lpstr>
      <vt:lpstr>邀請「大玩桌遊」執行長-楊東岳先生 試玩並檢視我們設計的桌遊是否符合市售桌遊</vt:lpstr>
      <vt:lpstr>透過更多的通路去推廣桌遊，例如:臉書、網路等方式，也持續在校園中推廣，販售了更多桌遊，影響層面擴大。感謝許多網路好朋友留言並付出行動購買！</vt:lpstr>
      <vt:lpstr>PowerPoint 簡報</vt:lpstr>
      <vt:lpstr>PowerPoint 簡報</vt:lpstr>
      <vt:lpstr>自編「Save the world桌遊遊戲美學評分」 -調查玩家的遊戲美學感受</vt:lpstr>
      <vt:lpstr>自編「Save the world搶救世界大作戰」 -調查玩家桌遊體驗與回饋</vt:lpstr>
      <vt:lpstr>PowerPoint 簡報</vt:lpstr>
      <vt:lpstr> </vt:lpstr>
      <vt:lpstr>行動激盪與收穫</vt:lpstr>
      <vt:lpstr>PowerPoint 簡報</vt:lpstr>
      <vt:lpstr>謝謝大家</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yafeng liu</cp:lastModifiedBy>
  <cp:revision>227</cp:revision>
  <cp:lastPrinted>2017-02-24T01:19:38Z</cp:lastPrinted>
  <dcterms:created xsi:type="dcterms:W3CDTF">2015-12-06T12:28:46Z</dcterms:created>
  <dcterms:modified xsi:type="dcterms:W3CDTF">2018-05-18T09:34:28Z</dcterms:modified>
</cp:coreProperties>
</file>