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62" r:id="rId5"/>
    <p:sldId id="260" r:id="rId6"/>
    <p:sldId id="259" r:id="rId7"/>
    <p:sldId id="261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7" r:id="rId23"/>
    <p:sldId id="288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9" r:id="rId35"/>
    <p:sldId id="290" r:id="rId36"/>
    <p:sldId id="292" r:id="rId37"/>
    <p:sldId id="291" r:id="rId3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33CC"/>
    <a:srgbClr val="00FFCC"/>
    <a:srgbClr val="3399FF"/>
    <a:srgbClr val="CCECFF"/>
    <a:srgbClr val="FFCCFF"/>
    <a:srgbClr val="FF0000"/>
    <a:srgbClr val="99FF99"/>
    <a:srgbClr val="FFFF66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03" autoAdjust="0"/>
  </p:normalViewPr>
  <p:slideViewPr>
    <p:cSldViewPr>
      <p:cViewPr varScale="1">
        <p:scale>
          <a:sx n="67" d="100"/>
          <a:sy n="67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93225-DA3C-41CC-96C3-EB8427AD5F83}" type="datetimeFigureOut">
              <a:rPr lang="zh-TW" altLang="en-US" smtClean="0"/>
              <a:t>2019/1/17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45630-4F74-4979-9EFD-7D8E384DCE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7273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45630-4F74-4979-9EFD-7D8E384DCE19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728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45E7-7862-4E92-86F1-33BF01BE5308}" type="datetimeFigureOut">
              <a:rPr lang="zh-TW" altLang="en-US" smtClean="0"/>
              <a:t>2019/1/17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DED37-1C7D-47AF-9F24-E38F76E701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010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45E7-7862-4E92-86F1-33BF01BE5308}" type="datetimeFigureOut">
              <a:rPr lang="zh-TW" altLang="en-US" smtClean="0"/>
              <a:t>2019/1/17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DED37-1C7D-47AF-9F24-E38F76E701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084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45E7-7862-4E92-86F1-33BF01BE5308}" type="datetimeFigureOut">
              <a:rPr lang="zh-TW" altLang="en-US" smtClean="0"/>
              <a:t>2019/1/17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DED37-1C7D-47AF-9F24-E38F76E701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740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45E7-7862-4E92-86F1-33BF01BE5308}" type="datetimeFigureOut">
              <a:rPr lang="zh-TW" altLang="en-US" smtClean="0"/>
              <a:t>2019/1/17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DED37-1C7D-47AF-9F24-E38F76E701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240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45E7-7862-4E92-86F1-33BF01BE5308}" type="datetimeFigureOut">
              <a:rPr lang="zh-TW" altLang="en-US" smtClean="0"/>
              <a:t>2019/1/17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DED37-1C7D-47AF-9F24-E38F76E701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5549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45E7-7862-4E92-86F1-33BF01BE5308}" type="datetimeFigureOut">
              <a:rPr lang="zh-TW" altLang="en-US" smtClean="0"/>
              <a:t>2019/1/17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DED37-1C7D-47AF-9F24-E38F76E701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671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45E7-7862-4E92-86F1-33BF01BE5308}" type="datetimeFigureOut">
              <a:rPr lang="zh-TW" altLang="en-US" smtClean="0"/>
              <a:t>2019/1/17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DED37-1C7D-47AF-9F24-E38F76E701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951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45E7-7862-4E92-86F1-33BF01BE5308}" type="datetimeFigureOut">
              <a:rPr lang="zh-TW" altLang="en-US" smtClean="0"/>
              <a:t>2019/1/17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DED37-1C7D-47AF-9F24-E38F76E701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185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45E7-7862-4E92-86F1-33BF01BE5308}" type="datetimeFigureOut">
              <a:rPr lang="zh-TW" altLang="en-US" smtClean="0"/>
              <a:t>2019/1/17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DED37-1C7D-47AF-9F24-E38F76E701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988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45E7-7862-4E92-86F1-33BF01BE5308}" type="datetimeFigureOut">
              <a:rPr lang="zh-TW" altLang="en-US" smtClean="0"/>
              <a:t>2019/1/17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DED37-1C7D-47AF-9F24-E38F76E701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027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45E7-7862-4E92-86F1-33BF01BE5308}" type="datetimeFigureOut">
              <a:rPr lang="zh-TW" altLang="en-US" smtClean="0"/>
              <a:t>2019/1/17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DED37-1C7D-47AF-9F24-E38F76E701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51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A45E7-7862-4E92-86F1-33BF01BE5308}" type="datetimeFigureOut">
              <a:rPr lang="zh-TW" altLang="en-US" smtClean="0"/>
              <a:t>2019/1/17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DED37-1C7D-47AF-9F24-E38F76E701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101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ayzDPRueNN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2019%20&#31532;13&#23622;%20&#23567;&#23416;&#29983;&#20844;&#30410;&#34892;&#21205;&#31478;&#36093;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931A621C-9990-48E9-9903-2EB0B69C2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513" y="-21499"/>
            <a:ext cx="9144001" cy="687949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989255" y="328498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新北市 後埔國小 六年七班</a:t>
            </a:r>
            <a:endParaRPr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2400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關懷列車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到你家」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─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2400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青梅別怕黑，我們</a:t>
            </a:r>
            <a:r>
              <a:rPr lang="zh-TW" altLang="en-US" sz="2400" b="1" dirty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來陪</a:t>
            </a:r>
            <a:r>
              <a:rPr lang="zh-TW" altLang="en-US" sz="2400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你</a:t>
            </a:r>
            <a:r>
              <a:rPr lang="en-US" altLang="zh-TW" sz="2400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!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 」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057575" y="5423606"/>
            <a:ext cx="2987824" cy="1439604"/>
            <a:chOff x="5853563" y="2856866"/>
            <a:chExt cx="2987824" cy="1439604"/>
          </a:xfrm>
        </p:grpSpPr>
        <p:grpSp>
          <p:nvGrpSpPr>
            <p:cNvPr id="8" name="群組 7"/>
            <p:cNvGrpSpPr/>
            <p:nvPr/>
          </p:nvGrpSpPr>
          <p:grpSpPr>
            <a:xfrm>
              <a:off x="5853563" y="2856866"/>
              <a:ext cx="2987824" cy="1439604"/>
              <a:chOff x="3945859" y="5496010"/>
              <a:chExt cx="2987824" cy="1439604"/>
            </a:xfrm>
          </p:grpSpPr>
          <p:pic>
            <p:nvPicPr>
              <p:cNvPr id="10" name="Picture 4" descr="C:\Users\HPES-C524\AppData\Local\Microsoft\Windows\Temporary Internet Files\Content.IE5\8BOM2XR7\lgi01a201312200700[1]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5859" y="5885207"/>
                <a:ext cx="2987824" cy="1050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心形 10"/>
              <p:cNvSpPr/>
              <p:nvPr/>
            </p:nvSpPr>
            <p:spPr>
              <a:xfrm>
                <a:off x="5292080" y="5496010"/>
                <a:ext cx="914400" cy="914400"/>
              </a:xfrm>
              <a:prstGeom prst="hear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607</a:t>
                </a:r>
                <a:endParaRPr lang="zh-TW" altLang="en-US" dirty="0"/>
              </a:p>
            </p:txBody>
          </p:sp>
        </p:grpSp>
        <p:sp>
          <p:nvSpPr>
            <p:cNvPr id="9" name="文字方塊 8"/>
            <p:cNvSpPr txBox="1"/>
            <p:nvPr/>
          </p:nvSpPr>
          <p:spPr>
            <a:xfrm>
              <a:off x="6003221" y="36430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關懷</a:t>
              </a:r>
              <a:r>
                <a:rPr lang="zh-TW" altLang="zh-TW" b="1" dirty="0" smtClean="0">
                  <a:latin typeface="標楷體" pitchFamily="65" charset="-120"/>
                  <a:ea typeface="標楷體" pitchFamily="65" charset="-120"/>
                </a:rPr>
                <a:t>列車</a:t>
              </a:r>
              <a:endParaRPr lang="zh-TW" altLang="en-US" dirty="0"/>
            </a:p>
          </p:txBody>
        </p:sp>
      </p:grpSp>
      <p:sp>
        <p:nvSpPr>
          <p:cNvPr id="5" name="文字方塊 4"/>
          <p:cNvSpPr txBox="1"/>
          <p:nvPr/>
        </p:nvSpPr>
        <p:spPr>
          <a:xfrm>
            <a:off x="1358447" y="4485313"/>
            <a:ext cx="4869735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507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607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校園小小記者隊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隊長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：林孟澄 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副隊長：許宇彤 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撰寫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指導老師：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陳俊利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18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019 第13屆小學公益行動競賽\2019小學生公益行動\照片\DSC085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21940">
            <a:off x="179512" y="707568"/>
            <a:ext cx="4383001" cy="3287386"/>
          </a:xfrm>
          <a:prstGeom prst="roundRect">
            <a:avLst>
              <a:gd name="adj" fmla="val 1259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矩形 1"/>
          <p:cNvSpPr/>
          <p:nvPr/>
        </p:nvSpPr>
        <p:spPr>
          <a:xfrm>
            <a:off x="1111622" y="4205529"/>
            <a:ext cx="61926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zh-TW" sz="2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凱</a:t>
            </a:r>
            <a:r>
              <a:rPr lang="zh-TW" altLang="zh-TW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也彈奏日本動畫</a:t>
            </a:r>
            <a:r>
              <a:rPr lang="zh-TW" altLang="zh-TW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天空之城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裡的主題曲「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伴隨著你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」，中文歌詞有提到「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世界不停轉動伴隨著你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」，想藉此來呼籲大家一起陪伴</a:t>
            </a:r>
            <a:r>
              <a:rPr lang="zh-TW" altLang="zh-TW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青梅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，並且關心她。</a:t>
            </a:r>
            <a:r>
              <a:rPr lang="zh-TW" altLang="zh-TW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凱元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姐姐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羅雅云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也彈奏美國動畫</a:t>
            </a:r>
            <a:r>
              <a:rPr lang="zh-TW" altLang="zh-TW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冰雪奇緣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裡的主題曲「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Let It go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」希望她可以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拋下煩惱，無憂無慮的生活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9" name="Picture 3" descr="C:\Users\user\Desktop\2019 第13屆小學公益行動競賽\2019小學生公益行動\照片\DSC085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9203">
            <a:off x="4553001" y="1138283"/>
            <a:ext cx="4248472" cy="3186485"/>
          </a:xfrm>
          <a:prstGeom prst="roundRect">
            <a:avLst>
              <a:gd name="adj" fmla="val 694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0119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249" y="38550"/>
            <a:ext cx="36663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/>
              <a:t>         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最後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，輔導室的全體老師帶了一款桌遊，有關不同家庭的組合，名叫「扮家家遊」。主角</a:t>
            </a:r>
            <a:r>
              <a:rPr lang="zh-TW" altLang="zh-TW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青梅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依自己抽到的卡片編了一段故事，描述遊戲中的家庭。在這短暫的時間，</a:t>
            </a:r>
            <a:r>
              <a:rPr lang="zh-TW" altLang="zh-TW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青梅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感受到前所未有的幸福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2" name="Picture 2" descr="C:\Users\user\Desktop\2019 第13屆小學公益行動競賽\2019小學生公益行動\照片\DSC086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8645">
            <a:off x="4986898" y="2450840"/>
            <a:ext cx="4108736" cy="30816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書卷 (水平) 3"/>
          <p:cNvSpPr/>
          <p:nvPr/>
        </p:nvSpPr>
        <p:spPr>
          <a:xfrm rot="300305">
            <a:off x="4161737" y="34140"/>
            <a:ext cx="4392488" cy="1421847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 rot="367598">
            <a:off x="4574140" y="307672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B0F0"/>
                </a:solidFill>
              </a:rPr>
              <a:t>認識不同的家庭型態，並學習、包容與尊重。</a:t>
            </a:r>
            <a:endParaRPr lang="zh-TW" altLang="en-US" sz="2800" b="1" dirty="0">
              <a:solidFill>
                <a:srgbClr val="00B0F0"/>
              </a:solidFill>
            </a:endParaRPr>
          </a:p>
        </p:txBody>
      </p:sp>
      <p:grpSp>
        <p:nvGrpSpPr>
          <p:cNvPr id="15" name="群組 14"/>
          <p:cNvGrpSpPr/>
          <p:nvPr/>
        </p:nvGrpSpPr>
        <p:grpSpPr>
          <a:xfrm rot="21182504">
            <a:off x="4051777" y="1224610"/>
            <a:ext cx="1425324" cy="2944472"/>
            <a:chOff x="3028565" y="2456294"/>
            <a:chExt cx="1425324" cy="2944472"/>
          </a:xfrm>
        </p:grpSpPr>
        <p:sp>
          <p:nvSpPr>
            <p:cNvPr id="14" name="手繪多邊形 13"/>
            <p:cNvSpPr/>
            <p:nvPr/>
          </p:nvSpPr>
          <p:spPr>
            <a:xfrm rot="20953072">
              <a:off x="3259443" y="3229066"/>
              <a:ext cx="657225" cy="2171700"/>
            </a:xfrm>
            <a:custGeom>
              <a:avLst/>
              <a:gdLst>
                <a:gd name="connsiteX0" fmla="*/ 657225 w 657225"/>
                <a:gd name="connsiteY0" fmla="*/ 0 h 2171700"/>
                <a:gd name="connsiteX1" fmla="*/ 228600 w 657225"/>
                <a:gd name="connsiteY1" fmla="*/ 657225 h 2171700"/>
                <a:gd name="connsiteX2" fmla="*/ 400050 w 657225"/>
                <a:gd name="connsiteY2" fmla="*/ 1328738 h 2171700"/>
                <a:gd name="connsiteX3" fmla="*/ 0 w 657225"/>
                <a:gd name="connsiteY3" fmla="*/ 2171700 h 21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225" h="2171700">
                  <a:moveTo>
                    <a:pt x="657225" y="0"/>
                  </a:moveTo>
                  <a:cubicBezTo>
                    <a:pt x="464344" y="217884"/>
                    <a:pt x="271463" y="435769"/>
                    <a:pt x="228600" y="657225"/>
                  </a:cubicBezTo>
                  <a:cubicBezTo>
                    <a:pt x="185737" y="878681"/>
                    <a:pt x="438150" y="1076326"/>
                    <a:pt x="400050" y="1328738"/>
                  </a:cubicBezTo>
                  <a:cubicBezTo>
                    <a:pt x="361950" y="1581150"/>
                    <a:pt x="180975" y="1876425"/>
                    <a:pt x="0" y="217170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群組 5"/>
            <p:cNvGrpSpPr/>
            <p:nvPr/>
          </p:nvGrpSpPr>
          <p:grpSpPr>
            <a:xfrm rot="1445623">
              <a:off x="3028565" y="2456294"/>
              <a:ext cx="1425324" cy="1231900"/>
              <a:chOff x="3441238" y="387531"/>
              <a:chExt cx="1787422" cy="1779117"/>
            </a:xfrm>
          </p:grpSpPr>
          <p:sp>
            <p:nvSpPr>
              <p:cNvPr id="7" name="心形 6"/>
              <p:cNvSpPr/>
              <p:nvPr/>
            </p:nvSpPr>
            <p:spPr>
              <a:xfrm rot="21157767">
                <a:off x="3826768" y="387531"/>
                <a:ext cx="914400" cy="914400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8" name="心形 7"/>
              <p:cNvSpPr/>
              <p:nvPr/>
            </p:nvSpPr>
            <p:spPr>
              <a:xfrm rot="4012892">
                <a:off x="4314260" y="625256"/>
                <a:ext cx="914400" cy="914400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9" name="心形 8"/>
              <p:cNvSpPr/>
              <p:nvPr/>
            </p:nvSpPr>
            <p:spPr>
              <a:xfrm rot="12827111">
                <a:off x="3638040" y="1267285"/>
                <a:ext cx="850592" cy="899363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1" name="心形 10"/>
              <p:cNvSpPr/>
              <p:nvPr/>
            </p:nvSpPr>
            <p:spPr>
              <a:xfrm rot="16725036">
                <a:off x="3441238" y="811560"/>
                <a:ext cx="914400" cy="914400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2" name="心形 11"/>
              <p:cNvSpPr/>
              <p:nvPr/>
            </p:nvSpPr>
            <p:spPr>
              <a:xfrm rot="8138904">
                <a:off x="4197434" y="1187500"/>
                <a:ext cx="914400" cy="914400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</p:grpSp>
      <p:pic>
        <p:nvPicPr>
          <p:cNvPr id="5123" name="Picture 3" descr="C:\Users\user\Desktop\2019 第13屆小學公益行動競賽\2019小學生公益行動\照片\DSC086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5970">
            <a:off x="360909" y="3272867"/>
            <a:ext cx="4345029" cy="32589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群組 18"/>
          <p:cNvGrpSpPr/>
          <p:nvPr/>
        </p:nvGrpSpPr>
        <p:grpSpPr>
          <a:xfrm rot="444758">
            <a:off x="4852905" y="5009207"/>
            <a:ext cx="2987824" cy="1507607"/>
            <a:chOff x="5940152" y="2564904"/>
            <a:chExt cx="2987824" cy="1507607"/>
          </a:xfrm>
        </p:grpSpPr>
        <p:grpSp>
          <p:nvGrpSpPr>
            <p:cNvPr id="20" name="群組 19"/>
            <p:cNvGrpSpPr/>
            <p:nvPr/>
          </p:nvGrpSpPr>
          <p:grpSpPr>
            <a:xfrm>
              <a:off x="5940152" y="2564904"/>
              <a:ext cx="2987824" cy="1507607"/>
              <a:chOff x="4032448" y="5204048"/>
              <a:chExt cx="2987824" cy="1507607"/>
            </a:xfrm>
          </p:grpSpPr>
          <p:pic>
            <p:nvPicPr>
              <p:cNvPr id="22" name="Picture 4" descr="C:\Users\HPES-C524\AppData\Local\Microsoft\Windows\Temporary Internet Files\Content.IE5\8BOM2XR7\lgi01a201312200700[1]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448" y="5661248"/>
                <a:ext cx="2987824" cy="1050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心形 22"/>
              <p:cNvSpPr/>
              <p:nvPr/>
            </p:nvSpPr>
            <p:spPr>
              <a:xfrm>
                <a:off x="5292080" y="5204048"/>
                <a:ext cx="914400" cy="914400"/>
              </a:xfrm>
              <a:prstGeom prst="hear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607</a:t>
                </a:r>
                <a:endParaRPr lang="zh-TW" altLang="en-US" dirty="0"/>
              </a:p>
            </p:txBody>
          </p:sp>
        </p:grpSp>
        <p:sp>
          <p:nvSpPr>
            <p:cNvPr id="21" name="文字方塊 20"/>
            <p:cNvSpPr txBox="1"/>
            <p:nvPr/>
          </p:nvSpPr>
          <p:spPr>
            <a:xfrm>
              <a:off x="6083206" y="336722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關懷</a:t>
              </a:r>
              <a:r>
                <a:rPr lang="zh-TW" altLang="zh-TW" b="1" dirty="0" smtClean="0">
                  <a:latin typeface="標楷體" pitchFamily="65" charset="-120"/>
                  <a:ea typeface="標楷體" pitchFamily="65" charset="-120"/>
                </a:rPr>
                <a:t>列車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8987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21422508">
            <a:off x="484564" y="1713616"/>
            <a:ext cx="34563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大家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向</a:t>
            </a:r>
            <a:r>
              <a:rPr lang="zh-TW" altLang="zh-TW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凱元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爸媽告別。透過這次活動，同學們分工合作，請教教師一同策畫，讓青梅體會到同學之間的愛與溫暖，使新住民擁有一個在台灣的溫馨家庭。</a:t>
            </a:r>
          </a:p>
        </p:txBody>
      </p:sp>
      <p:sp>
        <p:nvSpPr>
          <p:cNvPr id="3" name="矩形 2"/>
          <p:cNvSpPr/>
          <p:nvPr/>
        </p:nvSpPr>
        <p:spPr>
          <a:xfrm>
            <a:off x="2366539" y="563130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</a:rPr>
              <a:t>我們小小年紀，改變世界：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 rot="768492">
            <a:off x="5542006" y="1167943"/>
            <a:ext cx="2987824" cy="1507607"/>
            <a:chOff x="5940152" y="2564904"/>
            <a:chExt cx="2987824" cy="1507607"/>
          </a:xfrm>
        </p:grpSpPr>
        <p:grpSp>
          <p:nvGrpSpPr>
            <p:cNvPr id="5" name="群組 4"/>
            <p:cNvGrpSpPr/>
            <p:nvPr/>
          </p:nvGrpSpPr>
          <p:grpSpPr>
            <a:xfrm>
              <a:off x="5940152" y="2564904"/>
              <a:ext cx="2987824" cy="1507607"/>
              <a:chOff x="4032448" y="5204048"/>
              <a:chExt cx="2987824" cy="1507607"/>
            </a:xfrm>
          </p:grpSpPr>
          <p:pic>
            <p:nvPicPr>
              <p:cNvPr id="7" name="Picture 4" descr="C:\Users\HPES-C524\AppData\Local\Microsoft\Windows\Temporary Internet Files\Content.IE5\8BOM2XR7\lgi01a201312200700[1]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448" y="5661248"/>
                <a:ext cx="2987824" cy="1050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心形 7"/>
              <p:cNvSpPr/>
              <p:nvPr/>
            </p:nvSpPr>
            <p:spPr>
              <a:xfrm>
                <a:off x="5292080" y="5204048"/>
                <a:ext cx="914400" cy="914400"/>
              </a:xfrm>
              <a:prstGeom prst="hear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607</a:t>
                </a:r>
                <a:endParaRPr lang="zh-TW" altLang="en-US" dirty="0"/>
              </a:p>
            </p:txBody>
          </p:sp>
        </p:grpSp>
        <p:sp>
          <p:nvSpPr>
            <p:cNvPr id="6" name="文字方塊 5"/>
            <p:cNvSpPr txBox="1"/>
            <p:nvPr/>
          </p:nvSpPr>
          <p:spPr>
            <a:xfrm>
              <a:off x="6083206" y="336722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關懷</a:t>
              </a:r>
              <a:r>
                <a:rPr lang="zh-TW" altLang="zh-TW" b="1" dirty="0" smtClean="0">
                  <a:latin typeface="標楷體" pitchFamily="65" charset="-120"/>
                  <a:ea typeface="標楷體" pitchFamily="65" charset="-120"/>
                </a:rPr>
                <a:t>列車</a:t>
              </a:r>
              <a:endParaRPr lang="zh-TW" altLang="en-US" dirty="0"/>
            </a:p>
          </p:txBody>
        </p:sp>
      </p:grpSp>
      <p:grpSp>
        <p:nvGrpSpPr>
          <p:cNvPr id="10" name="群組 9"/>
          <p:cNvGrpSpPr/>
          <p:nvPr/>
        </p:nvGrpSpPr>
        <p:grpSpPr>
          <a:xfrm rot="19783225">
            <a:off x="120034" y="583162"/>
            <a:ext cx="2105362" cy="1129486"/>
            <a:chOff x="4499992" y="3356992"/>
            <a:chExt cx="2105362" cy="1129486"/>
          </a:xfrm>
        </p:grpSpPr>
        <p:pic>
          <p:nvPicPr>
            <p:cNvPr id="6148" name="Picture 4" descr="ç¸éåç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3356992"/>
              <a:ext cx="2105362" cy="1129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心形 13"/>
            <p:cNvSpPr/>
            <p:nvPr/>
          </p:nvSpPr>
          <p:spPr>
            <a:xfrm rot="768492">
              <a:off x="5932217" y="3884486"/>
              <a:ext cx="484921" cy="46063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pic>
        <p:nvPicPr>
          <p:cNvPr id="6153" name="Picture 9" descr="C:\Users\user\Desktop\2019 第13屆小學公益行動競賽\2019小學生公益行動\照片\DSC085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98841">
            <a:off x="3957305" y="2705915"/>
            <a:ext cx="4499771" cy="337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42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17814" y="4141286"/>
            <a:ext cx="1846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</a:t>
            </a:r>
            <a:r>
              <a:rPr lang="zh-TW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越</a:t>
            </a:r>
            <a:r>
              <a:rPr lang="zh-TW" altLang="en-US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</a:t>
            </a:r>
            <a:endParaRPr lang="zh-TW" altLang="en-US" sz="28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390718" y="2107175"/>
            <a:ext cx="4499950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評分二 ：</a:t>
            </a:r>
            <a:r>
              <a:rPr lang="zh-TW" altLang="en-US" sz="3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影響性</a:t>
            </a:r>
            <a:r>
              <a:rPr lang="en-US" altLang="zh-TW" sz="3600" b="1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30%</a:t>
            </a:r>
          </a:p>
          <a:p>
            <a:pPr algn="ctr"/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突破自我，實現夢想。</a:t>
            </a:r>
            <a:endParaRPr lang="zh-TW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442163" y="3578986"/>
            <a:ext cx="4801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2400" b="1" kern="1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   有</a:t>
            </a:r>
            <a:r>
              <a:rPr lang="zh-TW" altLang="en-US" sz="2400" b="1" kern="1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無透過公益行動解決問題，深入及有效地執行計畫，發揮其深度或廣度影響力及執行力，讓此行動對孩童自身、學校、家庭、社區或整個社會創造出正面的影響力。</a:t>
            </a:r>
          </a:p>
        </p:txBody>
      </p:sp>
      <p:pic>
        <p:nvPicPr>
          <p:cNvPr id="5" name="Picture 3" descr="C:\Users\user\AppData\Local\Microsoft\Windows\Temporary Internet Files\Content.IE5\L3Y1CV56\200px-Rubik's_cube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531535"/>
            <a:ext cx="2325550" cy="241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7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6388" y="1233755"/>
            <a:ext cx="44096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對於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新住民</a:t>
            </a:r>
            <a:r>
              <a:rPr lang="zh-TW" altLang="zh-TW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陳青梅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，身邊沒有親人的照顧與陪伴，讓她覺得很孤單，所以我們策畫關懷活動。平常在學校同學都熱心幫助她，利用放學時間到</a:t>
            </a:r>
            <a:r>
              <a:rPr lang="zh-TW" altLang="zh-TW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凱元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媽媽家，製作蛋糕，希望能讓她可以搖身一變，化為一位樂觀的女孩。</a:t>
            </a:r>
          </a:p>
        </p:txBody>
      </p:sp>
      <p:sp>
        <p:nvSpPr>
          <p:cNvPr id="3" name="矩形 2"/>
          <p:cNvSpPr/>
          <p:nvPr/>
        </p:nvSpPr>
        <p:spPr>
          <a:xfrm>
            <a:off x="3150904" y="548680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b="1" dirty="0">
                <a:solidFill>
                  <a:srgbClr val="FF33CC"/>
                </a:solidFill>
              </a:rPr>
              <a:t>我們解決問題：</a:t>
            </a:r>
            <a:endParaRPr lang="zh-TW" altLang="en-US" sz="2800" b="1" dirty="0">
              <a:solidFill>
                <a:srgbClr val="FF33CC"/>
              </a:solidFill>
            </a:endParaRPr>
          </a:p>
        </p:txBody>
      </p:sp>
      <p:pic>
        <p:nvPicPr>
          <p:cNvPr id="8194" name="Picture 2" descr="C:\Users\user\Desktop\2019 第13屆小學公益行動競賽\2019小學生公益行動\照片\DSC085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5663" y="3140968"/>
            <a:ext cx="4509568" cy="3382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5" name="群組 4"/>
          <p:cNvGrpSpPr/>
          <p:nvPr/>
        </p:nvGrpSpPr>
        <p:grpSpPr>
          <a:xfrm rot="768492">
            <a:off x="5825133" y="937217"/>
            <a:ext cx="2987824" cy="1507607"/>
            <a:chOff x="5940152" y="2564904"/>
            <a:chExt cx="2987824" cy="1507607"/>
          </a:xfrm>
        </p:grpSpPr>
        <p:grpSp>
          <p:nvGrpSpPr>
            <p:cNvPr id="6" name="群組 5"/>
            <p:cNvGrpSpPr/>
            <p:nvPr/>
          </p:nvGrpSpPr>
          <p:grpSpPr>
            <a:xfrm>
              <a:off x="5940152" y="2564904"/>
              <a:ext cx="2987824" cy="1507607"/>
              <a:chOff x="4032448" y="5204048"/>
              <a:chExt cx="2987824" cy="1507607"/>
            </a:xfrm>
          </p:grpSpPr>
          <p:pic>
            <p:nvPicPr>
              <p:cNvPr id="8" name="Picture 4" descr="C:\Users\HPES-C524\AppData\Local\Microsoft\Windows\Temporary Internet Files\Content.IE5\8BOM2XR7\lgi01a201312200700[1]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448" y="5661248"/>
                <a:ext cx="2987824" cy="1050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心形 8"/>
              <p:cNvSpPr/>
              <p:nvPr/>
            </p:nvSpPr>
            <p:spPr>
              <a:xfrm>
                <a:off x="5292080" y="5204048"/>
                <a:ext cx="914400" cy="914400"/>
              </a:xfrm>
              <a:prstGeom prst="hear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607</a:t>
                </a:r>
                <a:endParaRPr lang="zh-TW" altLang="en-US" dirty="0"/>
              </a:p>
            </p:txBody>
          </p:sp>
        </p:grpSp>
        <p:sp>
          <p:nvSpPr>
            <p:cNvPr id="7" name="文字方塊 6"/>
            <p:cNvSpPr txBox="1"/>
            <p:nvPr/>
          </p:nvSpPr>
          <p:spPr>
            <a:xfrm>
              <a:off x="6083206" y="336722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關懷</a:t>
              </a:r>
              <a:r>
                <a:rPr lang="zh-TW" altLang="zh-TW" b="1" dirty="0" smtClean="0">
                  <a:latin typeface="標楷體" pitchFamily="65" charset="-120"/>
                  <a:ea typeface="標楷體" pitchFamily="65" charset="-120"/>
                </a:rPr>
                <a:t>列車</a:t>
              </a:r>
              <a:endParaRPr lang="zh-TW" altLang="en-US" dirty="0"/>
            </a:p>
          </p:txBody>
        </p:sp>
      </p:grpSp>
      <p:pic>
        <p:nvPicPr>
          <p:cNvPr id="10" name="Picture 2" descr="ãå°å­¸çå¬çè¡å è§è²ãçåçæå°çµæ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268" t="-921" r="112" b="9440"/>
          <a:stretch/>
        </p:blipFill>
        <p:spPr bwMode="auto">
          <a:xfrm rot="20730147" flipH="1">
            <a:off x="407762" y="5062327"/>
            <a:ext cx="2597371" cy="114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0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ãå°å­¸çå¬çè¡å è§è²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268" t="-921" r="112" b="9440"/>
          <a:stretch/>
        </p:blipFill>
        <p:spPr bwMode="auto">
          <a:xfrm>
            <a:off x="2586998" y="2420888"/>
            <a:ext cx="2597371" cy="114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971600" y="3682322"/>
            <a:ext cx="6858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         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原本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內向的</a:t>
            </a:r>
            <a:r>
              <a:rPr lang="zh-TW" altLang="zh-TW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青梅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從越南家鄉，來到</a:t>
            </a:r>
            <a:r>
              <a:rPr lang="zh-TW" altLang="zh-TW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台灣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這個陌生的地方，不時感到緊張，接著媽媽到</a:t>
            </a:r>
            <a:r>
              <a:rPr lang="zh-TW" altLang="zh-TW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新加坡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各國工作，就是為了養育</a:t>
            </a:r>
            <a:r>
              <a:rPr lang="zh-TW" altLang="zh-TW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青梅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。後來，</a:t>
            </a:r>
            <a:r>
              <a:rPr lang="zh-TW" altLang="zh-TW" sz="24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受到同學們及輔導處的教師的激勵與關懷，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讓她現在上學總是準時到校，下課則是和同學玩得不亦樂乎、有說有笑，個性變得活潑開朗。</a:t>
            </a:r>
            <a:r>
              <a:rPr lang="zh-TW" altLang="zh-TW" sz="24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可見關懷活動的影響力，漸漸敞開她孤獨的心扉。 </a:t>
            </a:r>
          </a:p>
        </p:txBody>
      </p:sp>
      <p:grpSp>
        <p:nvGrpSpPr>
          <p:cNvPr id="5" name="群組 4"/>
          <p:cNvGrpSpPr/>
          <p:nvPr/>
        </p:nvGrpSpPr>
        <p:grpSpPr>
          <a:xfrm rot="21417293">
            <a:off x="407054" y="171873"/>
            <a:ext cx="4010740" cy="2261834"/>
            <a:chOff x="683568" y="447086"/>
            <a:chExt cx="4010740" cy="2261834"/>
          </a:xfrm>
        </p:grpSpPr>
        <p:sp>
          <p:nvSpPr>
            <p:cNvPr id="4" name="爆炸 2 3"/>
            <p:cNvSpPr/>
            <p:nvPr/>
          </p:nvSpPr>
          <p:spPr>
            <a:xfrm>
              <a:off x="683568" y="447086"/>
              <a:ext cx="4010740" cy="2261834"/>
            </a:xfrm>
            <a:prstGeom prst="irregularSeal2">
              <a:avLst/>
            </a:prstGeom>
            <a:solidFill>
              <a:srgbClr val="FFFF00"/>
            </a:solidFill>
            <a:ln w="571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1547664" y="1240501"/>
              <a:ext cx="171389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zh-TW" sz="2800" b="1" dirty="0">
                  <a:solidFill>
                    <a:srgbClr val="FF0000"/>
                  </a:solidFill>
                </a:rPr>
                <a:t>我們創造影響力：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 rot="768492">
            <a:off x="5078037" y="869467"/>
            <a:ext cx="2987824" cy="1507607"/>
            <a:chOff x="5940152" y="2564904"/>
            <a:chExt cx="2987824" cy="1507607"/>
          </a:xfrm>
        </p:grpSpPr>
        <p:grpSp>
          <p:nvGrpSpPr>
            <p:cNvPr id="7" name="群組 6"/>
            <p:cNvGrpSpPr/>
            <p:nvPr/>
          </p:nvGrpSpPr>
          <p:grpSpPr>
            <a:xfrm>
              <a:off x="5940152" y="2564904"/>
              <a:ext cx="2987824" cy="1507607"/>
              <a:chOff x="4032448" y="5204048"/>
              <a:chExt cx="2987824" cy="1507607"/>
            </a:xfrm>
          </p:grpSpPr>
          <p:pic>
            <p:nvPicPr>
              <p:cNvPr id="9" name="Picture 4" descr="C:\Users\HPES-C524\AppData\Local\Microsoft\Windows\Temporary Internet Files\Content.IE5\8BOM2XR7\lgi01a201312200700[1]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448" y="5661248"/>
                <a:ext cx="2987824" cy="1050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心形 9"/>
              <p:cNvSpPr/>
              <p:nvPr/>
            </p:nvSpPr>
            <p:spPr>
              <a:xfrm>
                <a:off x="5292080" y="5204048"/>
                <a:ext cx="914400" cy="914400"/>
              </a:xfrm>
              <a:prstGeom prst="hear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607</a:t>
                </a:r>
                <a:endParaRPr lang="zh-TW" altLang="en-US" dirty="0"/>
              </a:p>
            </p:txBody>
          </p:sp>
        </p:grpSp>
        <p:sp>
          <p:nvSpPr>
            <p:cNvPr id="8" name="文字方塊 7"/>
            <p:cNvSpPr txBox="1"/>
            <p:nvPr/>
          </p:nvSpPr>
          <p:spPr>
            <a:xfrm>
              <a:off x="6083206" y="336722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關懷</a:t>
              </a:r>
              <a:r>
                <a:rPr lang="zh-TW" altLang="zh-TW" b="1" dirty="0" smtClean="0">
                  <a:latin typeface="標楷體" pitchFamily="65" charset="-120"/>
                  <a:ea typeface="標楷體" pitchFamily="65" charset="-120"/>
                </a:rPr>
                <a:t>列車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3799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9 第13屆小學公益行動競賽\2019小學生公益行動\照片\DSC085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6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 rot="21305571">
            <a:off x="198920" y="344314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我們的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執行</a:t>
            </a: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力：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 rot="21395518">
            <a:off x="1299297" y="1443841"/>
            <a:ext cx="71675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zh-TW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除了</a:t>
            </a:r>
            <a:r>
              <a:rPr lang="zh-TW" altLang="zh-TW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幫助新住民</a:t>
            </a:r>
            <a:r>
              <a:rPr lang="zh-TW" altLang="zh-TW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青梅</a:t>
            </a:r>
            <a:r>
              <a:rPr lang="zh-TW" altLang="zh-TW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，更是關懷班上的弱勢同學</a:t>
            </a:r>
            <a:r>
              <a:rPr lang="zh-TW" altLang="zh-TW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全班總動員，化身為小記者，進行拍攝報導，並</a:t>
            </a:r>
            <a:r>
              <a:rPr lang="zh-TW" altLang="zh-TW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將報導製作成班刊與校刊。班刊影印出來，</a:t>
            </a:r>
            <a:r>
              <a:rPr lang="zh-TW" altLang="zh-TW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製成</a:t>
            </a:r>
            <a:r>
              <a:rPr lang="zh-TW" altLang="zh-TW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一冊</a:t>
            </a:r>
            <a:r>
              <a:rPr lang="zh-TW" altLang="zh-TW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班級性刊物，校刊則是發佈在校網上，希望能讓外界看到我們所做的成果。</a:t>
            </a:r>
            <a:r>
              <a:rPr lang="zh-TW" altLang="zh-TW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從校園活動及社區生活經驗中，拍攝、撰稿，到小主播隨行採訪，使用平板</a:t>
            </a:r>
            <a:r>
              <a:rPr lang="zh-TW" altLang="zh-TW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把拍攝下來的影片，利用中午午餐時間，播放「後埔電視台」與全校師生共同欣賞。</a:t>
            </a:r>
            <a:endParaRPr lang="zh-TW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022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2019 第13屆小學公益行動競賽\2019小學生公益行動\照片\DSC08581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89" y="-1"/>
            <a:ext cx="914362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971600" y="1861193"/>
            <a:ext cx="64087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zh-TW" altLang="zh-TW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我們</a:t>
            </a:r>
            <a:r>
              <a:rPr lang="zh-TW" altLang="zh-TW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小記者不只關懷班上的同學，還會</a:t>
            </a:r>
            <a:r>
              <a:rPr lang="zh-TW" altLang="zh-TW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拍攝校園重大活動</a:t>
            </a:r>
            <a:r>
              <a:rPr lang="zh-TW" altLang="zh-TW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，也會到</a:t>
            </a:r>
            <a:r>
              <a:rPr lang="zh-TW" altLang="zh-TW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社區發揮愛心</a:t>
            </a:r>
            <a:r>
              <a:rPr lang="zh-TW" altLang="zh-TW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，幫助他們。利用多種方式，</a:t>
            </a:r>
            <a:r>
              <a:rPr lang="zh-TW" altLang="zh-TW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將成果發表出來，讓更多人關注，</a:t>
            </a:r>
            <a:r>
              <a:rPr lang="zh-TW" altLang="zh-TW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因此我們的行動非常廣泛。從</a:t>
            </a:r>
            <a:r>
              <a:rPr lang="zh-TW" altLang="zh-TW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孩童自身</a:t>
            </a:r>
            <a:r>
              <a:rPr lang="zh-TW" altLang="zh-TW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zh-TW" altLang="zh-TW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家庭</a:t>
            </a:r>
            <a:r>
              <a:rPr lang="zh-TW" altLang="zh-TW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，到</a:t>
            </a:r>
            <a:r>
              <a:rPr lang="zh-TW" altLang="zh-TW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社區或整個社會</a:t>
            </a:r>
            <a:r>
              <a:rPr lang="zh-TW" altLang="zh-TW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，我們</a:t>
            </a:r>
            <a:r>
              <a:rPr lang="zh-TW" altLang="zh-TW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創造出正面的影響力</a:t>
            </a:r>
            <a:r>
              <a:rPr lang="zh-TW" altLang="zh-TW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 rot="21075922">
            <a:off x="-34852" y="196839"/>
            <a:ext cx="269817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我們</a:t>
            </a:r>
            <a:r>
              <a:rPr lang="zh-TW" altLang="zh-TW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突破</a:t>
            </a:r>
            <a:r>
              <a:rPr lang="zh-TW" altLang="zh-TW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自我，</a:t>
            </a:r>
            <a:endParaRPr lang="en-US" altLang="zh-TW" sz="2800" b="1" dirty="0" smtClean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zh-TW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實現</a:t>
            </a:r>
            <a:r>
              <a:rPr lang="zh-TW" altLang="zh-TW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夢想：</a:t>
            </a:r>
            <a:endParaRPr lang="zh-TW" altLang="en-US" sz="28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TW" altLang="en-US" sz="28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ãå°å­¸çå¬çè¡å è§è²ãç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268" t="-921" r="112" b="9440"/>
          <a:stretch/>
        </p:blipFill>
        <p:spPr bwMode="auto">
          <a:xfrm rot="866349">
            <a:off x="6411728" y="415114"/>
            <a:ext cx="2597371" cy="114025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群組 7"/>
          <p:cNvGrpSpPr/>
          <p:nvPr/>
        </p:nvGrpSpPr>
        <p:grpSpPr>
          <a:xfrm rot="20649555">
            <a:off x="269092" y="5371314"/>
            <a:ext cx="1584176" cy="1160853"/>
            <a:chOff x="366220" y="2602913"/>
            <a:chExt cx="1584176" cy="1160853"/>
          </a:xfrm>
        </p:grpSpPr>
        <p:sp>
          <p:nvSpPr>
            <p:cNvPr id="9" name="綵帶 (弧形向上) 8"/>
            <p:cNvSpPr/>
            <p:nvPr/>
          </p:nvSpPr>
          <p:spPr>
            <a:xfrm>
              <a:off x="366220" y="2899670"/>
              <a:ext cx="1584176" cy="864096"/>
            </a:xfrm>
            <a:prstGeom prst="ellipseRibbon2">
              <a:avLst>
                <a:gd name="adj1" fmla="val 28649"/>
                <a:gd name="adj2" fmla="val 50000"/>
                <a:gd name="adj3" fmla="val 12500"/>
              </a:avLst>
            </a:prstGeom>
            <a:solidFill>
              <a:srgbClr val="00FFCC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心形 9"/>
            <p:cNvSpPr/>
            <p:nvPr/>
          </p:nvSpPr>
          <p:spPr>
            <a:xfrm>
              <a:off x="762264" y="2602913"/>
              <a:ext cx="792088" cy="936104"/>
            </a:xfrm>
            <a:prstGeom prst="hear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" name="群組 10"/>
          <p:cNvGrpSpPr/>
          <p:nvPr/>
        </p:nvGrpSpPr>
        <p:grpSpPr>
          <a:xfrm rot="710536">
            <a:off x="7204817" y="5353751"/>
            <a:ext cx="1584176" cy="1160853"/>
            <a:chOff x="366220" y="2602913"/>
            <a:chExt cx="1584176" cy="1160853"/>
          </a:xfrm>
        </p:grpSpPr>
        <p:sp>
          <p:nvSpPr>
            <p:cNvPr id="12" name="綵帶 (弧形向上) 11"/>
            <p:cNvSpPr/>
            <p:nvPr/>
          </p:nvSpPr>
          <p:spPr>
            <a:xfrm>
              <a:off x="366220" y="2899670"/>
              <a:ext cx="1584176" cy="864096"/>
            </a:xfrm>
            <a:prstGeom prst="ellipseRibbon2">
              <a:avLst>
                <a:gd name="adj1" fmla="val 28649"/>
                <a:gd name="adj2" fmla="val 50000"/>
                <a:gd name="adj3" fmla="val 12500"/>
              </a:avLst>
            </a:prstGeom>
            <a:solidFill>
              <a:srgbClr val="00FFCC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心形 12"/>
            <p:cNvSpPr/>
            <p:nvPr/>
          </p:nvSpPr>
          <p:spPr>
            <a:xfrm>
              <a:off x="762264" y="2602913"/>
              <a:ext cx="792088" cy="936104"/>
            </a:xfrm>
            <a:prstGeom prst="hear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3318173" y="5070391"/>
            <a:ext cx="2987824" cy="1507607"/>
            <a:chOff x="5940152" y="2564904"/>
            <a:chExt cx="2987824" cy="1507607"/>
          </a:xfrm>
        </p:grpSpPr>
        <p:grpSp>
          <p:nvGrpSpPr>
            <p:cNvPr id="15" name="群組 14"/>
            <p:cNvGrpSpPr/>
            <p:nvPr/>
          </p:nvGrpSpPr>
          <p:grpSpPr>
            <a:xfrm>
              <a:off x="5940152" y="2564904"/>
              <a:ext cx="2987824" cy="1507607"/>
              <a:chOff x="4032448" y="5204048"/>
              <a:chExt cx="2987824" cy="1507607"/>
            </a:xfrm>
          </p:grpSpPr>
          <p:pic>
            <p:nvPicPr>
              <p:cNvPr id="17" name="Picture 4" descr="C:\Users\HPES-C524\AppData\Local\Microsoft\Windows\Temporary Internet Files\Content.IE5\8BOM2XR7\lgi01a201312200700[1]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448" y="5661248"/>
                <a:ext cx="2987824" cy="1050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心形 17"/>
              <p:cNvSpPr/>
              <p:nvPr/>
            </p:nvSpPr>
            <p:spPr>
              <a:xfrm>
                <a:off x="5292080" y="5204048"/>
                <a:ext cx="914400" cy="914400"/>
              </a:xfrm>
              <a:prstGeom prst="hear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607</a:t>
                </a:r>
                <a:endParaRPr lang="zh-TW" altLang="en-US" dirty="0"/>
              </a:p>
            </p:txBody>
          </p:sp>
        </p:grpSp>
        <p:sp>
          <p:nvSpPr>
            <p:cNvPr id="16" name="文字方塊 15"/>
            <p:cNvSpPr txBox="1"/>
            <p:nvPr/>
          </p:nvSpPr>
          <p:spPr>
            <a:xfrm>
              <a:off x="6083206" y="336722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關懷</a:t>
              </a:r>
              <a:r>
                <a:rPr lang="zh-TW" altLang="zh-TW" b="1" dirty="0" smtClean="0">
                  <a:latin typeface="標楷體" pitchFamily="65" charset="-120"/>
                  <a:ea typeface="標楷體" pitchFamily="65" charset="-120"/>
                </a:rPr>
                <a:t>列車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9228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17847" y="3932523"/>
            <a:ext cx="1846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</a:t>
            </a:r>
            <a:r>
              <a:rPr lang="zh-TW" altLang="en-US" sz="3200" b="1" dirty="0">
                <a:solidFill>
                  <a:srgbClr val="FF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援</a:t>
            </a:r>
            <a:r>
              <a:rPr lang="zh-TW" altLang="en-US" sz="44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</a:t>
            </a:r>
            <a:endParaRPr lang="zh-TW" altLang="en-US" sz="2800" b="1" dirty="0">
              <a:solidFill>
                <a:srgbClr val="3333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413018" y="2348880"/>
            <a:ext cx="4499950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評分三 ：</a:t>
            </a:r>
            <a:r>
              <a:rPr lang="zh-TW" altLang="en-US" sz="3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延續性</a:t>
            </a:r>
            <a:r>
              <a:rPr lang="en-US" altLang="zh-TW" sz="3600" b="1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</a:p>
          <a:p>
            <a:pPr algn="ctr"/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愛的力量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守護生命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412447" y="3809411"/>
            <a:ext cx="4801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795">
              <a:spcAft>
                <a:spcPts val="0"/>
              </a:spcAft>
            </a:pPr>
            <a:r>
              <a:rPr lang="zh-TW" altLang="en-US" sz="20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   </a:t>
            </a:r>
            <a:r>
              <a:rPr lang="zh-TW" altLang="en-US" sz="2400" b="1" kern="1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能否</a:t>
            </a:r>
            <a:r>
              <a:rPr lang="zh-TW" altLang="en-US" sz="2400" b="1" kern="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讓此行動形成延續常態性的社會實踐和培養孩子社會責任感，發揮愛的力量，成為生命教育實踐的場域。</a:t>
            </a:r>
          </a:p>
        </p:txBody>
      </p:sp>
      <p:pic>
        <p:nvPicPr>
          <p:cNvPr id="5" name="Picture 2" descr="C:\Users\user\AppData\Local\Microsoft\Windows\Temporary Internet Files\Content.IE5\EYHM4POW\volunteer_hands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163" y="1566093"/>
            <a:ext cx="2235887" cy="194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4" descr="描述: D:\2018小學生公益行動\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7912">
            <a:off x="1095879" y="3762438"/>
            <a:ext cx="3620404" cy="2724034"/>
          </a:xfrm>
          <a:prstGeom prst="round2DiagRect">
            <a:avLst>
              <a:gd name="adj1" fmla="val 16667"/>
              <a:gd name="adj2" fmla="val 1091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788024" y="117693"/>
            <a:ext cx="396077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zh-TW" sz="2400" b="1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我們的「關懷列車」第一列：</a:t>
            </a: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已經</a:t>
            </a:r>
            <a:r>
              <a:rPr lang="zh-TW" altLang="zh-TW" sz="24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在五年級啟程了！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主要是關懷班上一位得到「日本腦炎」的同學─小誼，平常可能會癲癇十幾次，且智力從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歲退化到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歲的智商，就像小嬰兒般，自理能力也失能了！ </a:t>
            </a:r>
            <a:r>
              <a:rPr lang="zh-TW" altLang="zh-TW" sz="24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所以全班</a:t>
            </a:r>
            <a:r>
              <a:rPr lang="zh-TW" altLang="zh-TW" sz="2400" dirty="0" smtClean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</a:t>
            </a:r>
            <a:r>
              <a:rPr lang="zh-TW" altLang="zh-TW" sz="24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家和家長討論，製作充滿愛心的禮物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祝福小誼早日康復。班上小記者也跟隨輔導室老師一同前往小誼家關心她。之前</a:t>
            </a:r>
            <a:r>
              <a:rPr lang="zh-TW" altLang="zh-TW" sz="24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三年級和她同班的宏綸，畫了一張冰雪奇緣裡的艾莎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，因為小誼最喜歡冰雪奇緣的電影，所以</a:t>
            </a:r>
            <a:r>
              <a:rPr lang="zh-TW" altLang="zh-TW" sz="24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播放她最愛的冰雪奇緣主題曲，希望她能高興起來</a:t>
            </a:r>
            <a:r>
              <a:rPr lang="zh-TW" altLang="zh-TW" sz="2400" dirty="0" smtClean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400" dirty="0">
              <a:solidFill>
                <a:srgbClr val="FF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 rot="21239418">
            <a:off x="0" y="40466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zh-TW" sz="2800" b="1" dirty="0">
                <a:solidFill>
                  <a:srgbClr val="FFC000"/>
                </a:solidFill>
              </a:rPr>
              <a:t>我們</a:t>
            </a:r>
            <a:r>
              <a:rPr lang="zh-TW" altLang="zh-TW" sz="2800" b="1" dirty="0">
                <a:solidFill>
                  <a:srgbClr val="FF33CC"/>
                </a:solidFill>
              </a:rPr>
              <a:t>延續性：</a:t>
            </a:r>
            <a:endParaRPr lang="zh-TW" altLang="zh-TW" sz="2800" dirty="0">
              <a:solidFill>
                <a:srgbClr val="FF33CC"/>
              </a:solidFill>
            </a:endParaRPr>
          </a:p>
        </p:txBody>
      </p:sp>
      <p:pic>
        <p:nvPicPr>
          <p:cNvPr id="5" name="Picture 2" descr="D:\2018小學生公益行動\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78575">
            <a:off x="595929" y="1124451"/>
            <a:ext cx="3528272" cy="26164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27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ãå°å­¸çå¬çè¡å è§è²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268" t="-921" r="112" b="9440"/>
          <a:stretch/>
        </p:blipFill>
        <p:spPr bwMode="auto">
          <a:xfrm rot="20801709" flipH="1">
            <a:off x="118127" y="320445"/>
            <a:ext cx="2944674" cy="137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merrymama.org.tw/images/index_a02_2.png">
            <a:extLst>
              <a:ext uri="{FF2B5EF4-FFF2-40B4-BE49-F238E27FC236}">
                <a16:creationId xmlns:a16="http://schemas.microsoft.com/office/drawing/2014/main" xmlns="" id="{0BD220C4-7AB8-4238-8348-FF3356952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5717421"/>
            <a:ext cx="235466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2019 第13屆小學公益行動競賽\2019小學生公益行動\照片\DSC085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3649" y="657508"/>
            <a:ext cx="5287024" cy="4243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 rot="20700491" flipH="1">
            <a:off x="395665" y="4862239"/>
            <a:ext cx="2987824" cy="1507607"/>
            <a:chOff x="5940152" y="2564904"/>
            <a:chExt cx="2987824" cy="1507607"/>
          </a:xfrm>
        </p:grpSpPr>
        <p:grpSp>
          <p:nvGrpSpPr>
            <p:cNvPr id="6" name="群組 5"/>
            <p:cNvGrpSpPr/>
            <p:nvPr/>
          </p:nvGrpSpPr>
          <p:grpSpPr>
            <a:xfrm>
              <a:off x="5940152" y="2564904"/>
              <a:ext cx="2987824" cy="1507607"/>
              <a:chOff x="4032448" y="5204048"/>
              <a:chExt cx="2987824" cy="1507607"/>
            </a:xfrm>
          </p:grpSpPr>
          <p:pic>
            <p:nvPicPr>
              <p:cNvPr id="8" name="Picture 4" descr="C:\Users\HPES-C524\AppData\Local\Microsoft\Windows\Temporary Internet Files\Content.IE5\8BOM2XR7\lgi01a201312200700[1]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448" y="5661248"/>
                <a:ext cx="2987824" cy="1050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心形 8"/>
              <p:cNvSpPr/>
              <p:nvPr/>
            </p:nvSpPr>
            <p:spPr>
              <a:xfrm>
                <a:off x="5292080" y="5204048"/>
                <a:ext cx="914400" cy="914400"/>
              </a:xfrm>
              <a:prstGeom prst="hear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607</a:t>
                </a:r>
                <a:endParaRPr lang="zh-TW" altLang="en-US" dirty="0"/>
              </a:p>
            </p:txBody>
          </p:sp>
        </p:grpSp>
        <p:sp>
          <p:nvSpPr>
            <p:cNvPr id="7" name="文字方塊 6"/>
            <p:cNvSpPr txBox="1"/>
            <p:nvPr/>
          </p:nvSpPr>
          <p:spPr>
            <a:xfrm>
              <a:off x="6095505" y="344026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關懷</a:t>
              </a:r>
              <a:r>
                <a:rPr lang="zh-TW" altLang="zh-TW" b="1" dirty="0" smtClean="0">
                  <a:latin typeface="標楷體" pitchFamily="65" charset="-120"/>
                  <a:ea typeface="標楷體" pitchFamily="65" charset="-120"/>
                </a:rPr>
                <a:t>列車</a:t>
              </a:r>
              <a:endParaRPr lang="zh-TW" altLang="en-US" dirty="0"/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3635898" y="4943086"/>
            <a:ext cx="44935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這個故事就由</a:t>
            </a: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新住民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─</a:t>
            </a: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青梅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開始說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起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955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D:\陳老師的資料--D\106年507家庭訪問、家庭讀書會\家庭關懷列車出發1～李玟誼家\做蛋糕\DSC09771.JPG"/>
          <p:cNvPicPr/>
          <p:nvPr/>
        </p:nvPicPr>
        <p:blipFill>
          <a:blip r:embed="rId2" cstate="email">
            <a:lum brigh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683568" y="319426"/>
            <a:ext cx="67687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後埔</a:t>
            </a:r>
            <a:r>
              <a:rPr lang="zh-TW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圖書館陳宜瑾館長送了一本有聲書</a:t>
            </a:r>
            <a:r>
              <a:rPr lang="zh-TW" altLang="zh-TW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，使她學習知識。</a:t>
            </a:r>
            <a:r>
              <a:rPr lang="zh-TW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宇彤也朗讀國語課本「拔一條河」，並說「希望你能戰勝病魔，早日康復，趕快來班上和我們一同讀書。」班上的同學都準備充滿愛的小禮物，送給小誼，凱元媽媽</a:t>
            </a:r>
            <a:r>
              <a:rPr lang="en-US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b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劉秀珠</a:t>
            </a:r>
            <a:r>
              <a:rPr lang="en-US" altLang="zh-TW" sz="2400" b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也送上慰問金及自己製作的手工蛋糕，希望小誼趕快好起來</a:t>
            </a:r>
            <a:r>
              <a:rPr lang="en-US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zh-TW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今天是小誼的生日，大家一起祝福她，這時，小誼</a:t>
            </a:r>
            <a:r>
              <a:rPr lang="zh-TW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露出了微笑，敞開了她的心房</a:t>
            </a:r>
            <a:r>
              <a:rPr lang="zh-TW" altLang="zh-TW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09320" y="3140968"/>
            <a:ext cx="228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zh-TW" altLang="zh-TW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透過這次活動，</a:t>
            </a:r>
            <a:r>
              <a:rPr lang="zh-TW" altLang="zh-TW" sz="240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小記者不但認識班上的弱勢同學，小誼。更進一步的關懷她、幫助她，也希望她能恢復以前的活力，重返校園</a:t>
            </a:r>
            <a:r>
              <a:rPr lang="en-US" altLang="zh-TW" sz="240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zh-TW" sz="2400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 descr="D:\2018小學生公益行動\1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29092">
            <a:off x="1115616" y="3570109"/>
            <a:ext cx="4038855" cy="2987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058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398998"/>
            <a:ext cx="44644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1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我們的「關懷列車」第二列：</a:t>
            </a:r>
          </a:p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zh-TW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就是</a:t>
            </a:r>
            <a:r>
              <a:rPr lang="zh-TW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目前關懷行動的主題</a:t>
            </a:r>
            <a:r>
              <a:rPr lang="zh-TW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，幫助越南新住民─青梅。</a:t>
            </a:r>
            <a:r>
              <a:rPr lang="zh-TW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主要是讓新住民在陌生的環境，能夠適應當地的生活方式。</a:t>
            </a:r>
            <a:r>
              <a:rPr lang="zh-TW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青梅的爸爸不在身旁照料她，只有媽媽獨自一人照顧她。但媽媽為了撫養青梅，於是到各國工作，使她孤單又寂寞。</a:t>
            </a:r>
            <a:r>
              <a:rPr lang="zh-TW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結合</a:t>
            </a:r>
            <a:r>
              <a:rPr lang="en-US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507(</a:t>
            </a:r>
            <a:r>
              <a:rPr lang="zh-TW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現今</a:t>
            </a:r>
            <a:r>
              <a:rPr lang="en-US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607)</a:t>
            </a:r>
            <a:r>
              <a:rPr lang="zh-TW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校園小小記者隊的合作、凱元媽媽</a:t>
            </a:r>
            <a:r>
              <a:rPr lang="en-US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b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劉秀珠</a:t>
            </a:r>
            <a:r>
              <a:rPr lang="en-US" altLang="zh-TW" sz="2400" b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的幫忙，以及輔導室老師的協助，到凱元媽媽家製作餅乾、麵包，也進行多項行動，關心青梅。</a:t>
            </a:r>
          </a:p>
          <a:p>
            <a:r>
              <a:rPr lang="zh-TW" alt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這</a:t>
            </a:r>
            <a:r>
              <a:rPr lang="zh-TW" altLang="zh-TW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列關懷列車，將會不停的在路上行駛，為更多暗淡無光的角落，給予溫暖。</a:t>
            </a:r>
          </a:p>
        </p:txBody>
      </p:sp>
      <p:pic>
        <p:nvPicPr>
          <p:cNvPr id="3074" name="Picture 2" descr="C:\Users\user\Desktop\2019 第13屆小學公益行動競賽\2019小學生公益行動\照片\DSC085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4499992" cy="3374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/>
          <p:cNvGrpSpPr/>
          <p:nvPr/>
        </p:nvGrpSpPr>
        <p:grpSpPr>
          <a:xfrm rot="548546">
            <a:off x="5148064" y="4575525"/>
            <a:ext cx="2987824" cy="1507607"/>
            <a:chOff x="5940152" y="2564904"/>
            <a:chExt cx="2987824" cy="1507607"/>
          </a:xfrm>
        </p:grpSpPr>
        <p:grpSp>
          <p:nvGrpSpPr>
            <p:cNvPr id="5" name="群組 4"/>
            <p:cNvGrpSpPr/>
            <p:nvPr/>
          </p:nvGrpSpPr>
          <p:grpSpPr>
            <a:xfrm>
              <a:off x="5940152" y="2564904"/>
              <a:ext cx="2987824" cy="1507607"/>
              <a:chOff x="4032448" y="5204048"/>
              <a:chExt cx="2987824" cy="1507607"/>
            </a:xfrm>
          </p:grpSpPr>
          <p:pic>
            <p:nvPicPr>
              <p:cNvPr id="7" name="Picture 4" descr="C:\Users\HPES-C524\AppData\Local\Microsoft\Windows\Temporary Internet Files\Content.IE5\8BOM2XR7\lgi01a201312200700[1]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448" y="5661248"/>
                <a:ext cx="2987824" cy="1050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心形 7"/>
              <p:cNvSpPr/>
              <p:nvPr/>
            </p:nvSpPr>
            <p:spPr>
              <a:xfrm>
                <a:off x="5292080" y="5204048"/>
                <a:ext cx="914400" cy="914400"/>
              </a:xfrm>
              <a:prstGeom prst="hear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607</a:t>
                </a:r>
                <a:endParaRPr lang="zh-TW" altLang="en-US" dirty="0"/>
              </a:p>
            </p:txBody>
          </p:sp>
        </p:grpSp>
        <p:sp>
          <p:nvSpPr>
            <p:cNvPr id="6" name="文字方塊 5"/>
            <p:cNvSpPr txBox="1"/>
            <p:nvPr/>
          </p:nvSpPr>
          <p:spPr>
            <a:xfrm>
              <a:off x="6083206" y="336722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關懷</a:t>
              </a:r>
              <a:r>
                <a:rPr lang="zh-TW" altLang="zh-TW" b="1" dirty="0" smtClean="0">
                  <a:latin typeface="標楷體" pitchFamily="65" charset="-120"/>
                  <a:ea typeface="標楷體" pitchFamily="65" charset="-120"/>
                </a:rPr>
                <a:t>列車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34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與老校長共餐(禮物製作)\吳宜靜 玫瑰花自製 相片\與家長一同檢討並改進作品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24" y="0"/>
            <a:ext cx="91451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355976" y="90872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dirty="0" smtClean="0"/>
              <a:t>        </a:t>
            </a:r>
            <a:r>
              <a:rPr lang="zh-TW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在下</a:t>
            </a:r>
            <a:r>
              <a:rPr lang="zh-TW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學期，我們將會</a:t>
            </a:r>
            <a:r>
              <a:rPr lang="zh-TW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關懷長者，與他們共餐。</a:t>
            </a:r>
            <a:r>
              <a:rPr lang="zh-TW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這次關心的是─簡而文前校長。他是重建後埔國小的重要人物，將學校變得更優質、舒適。</a:t>
            </a:r>
            <a:r>
              <a:rPr lang="zh-TW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因為年紀大，封閉自己，常常坐著輪椅，獨自吃飯，讓他沒有伴陪著他聊聊天，讓他覺得很孤單。</a:t>
            </a:r>
          </a:p>
          <a:p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因此</a:t>
            </a:r>
            <a:r>
              <a:rPr lang="zh-TW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507(</a:t>
            </a:r>
            <a:r>
              <a:rPr lang="zh-TW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現今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607)</a:t>
            </a:r>
            <a:r>
              <a:rPr lang="zh-TW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校園小小記者隊，並向輔導室主任請教，邀請樂齡中心的長者，</a:t>
            </a:r>
            <a:r>
              <a:rPr lang="zh-TW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利用星期二的中午午餐時間，一同共餐，聊聊心事</a:t>
            </a:r>
            <a:r>
              <a:rPr lang="zh-TW" altLang="zh-TW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024" y="292463"/>
            <a:ext cx="4539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zh-TW" sz="2800" b="1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我們的「關懷列車」第三列：</a:t>
            </a:r>
          </a:p>
        </p:txBody>
      </p:sp>
      <p:pic>
        <p:nvPicPr>
          <p:cNvPr id="6" name="Picture 3" descr="C:\Users\user\Desktop\與老校長共餐(禮物製作)\吳宜靜 玫瑰花自製 相片\玫瑰花完成了!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25085">
            <a:off x="277862" y="941403"/>
            <a:ext cx="3744416" cy="280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與老校長共餐(禮物製作)\吳宜靜 玫瑰花自製 相片\寫小卡片祝賀長者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57257">
            <a:off x="336828" y="3585975"/>
            <a:ext cx="3937502" cy="2952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02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小記者訪問輔導室主任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70" y="-1587"/>
            <a:ext cx="9147542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07505" y="399951"/>
            <a:ext cx="44644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/>
              <a:t>         </a:t>
            </a:r>
            <a:r>
              <a:rPr lang="zh-TW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兩</a:t>
            </a:r>
            <a:r>
              <a:rPr lang="zh-TW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位主持人，陳青梅、邱涵玉，也負責任的到輔導室訪問輔導處主任、老師，詢問簡而文前校長的背景故事，加以訪問他。全班動手準備，</a:t>
            </a:r>
            <a:r>
              <a:rPr lang="zh-TW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有人負責帶餐盤；也有人製作別出心裁的紙花、小蛋糕</a:t>
            </a:r>
            <a:r>
              <a:rPr lang="en-US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，更有人主動幫忙繪製黑板、彈奏音樂，希望能進一步關注長者。</a:t>
            </a:r>
          </a:p>
          <a:p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雖然這部關懷列車還在準備當中，沒有正式啟程，但透過這件活動，鼓勵長者敞開心胸，走出家門，增加人際互動，減少老人憂鬱症發生，</a:t>
            </a:r>
            <a:r>
              <a:rPr lang="zh-TW" altLang="zh-TW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使長者安定快樂，過著美滿的生活，改變了他們孤獨的心靈。 </a:t>
            </a:r>
            <a:endParaRPr lang="zh-TW" altLang="zh-TW" sz="2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2" name="Picture 4" descr="C:\Users\user\Desktop\與老校長共餐(禮物製作)\林孟澄 製作紙花\DSC033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6390" y="3257376"/>
            <a:ext cx="4227246" cy="3169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與老校長共餐(禮物製作)\林孟澄 製作紙花\DSC033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6678">
            <a:off x="4581154" y="548680"/>
            <a:ext cx="4035194" cy="3025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03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607全檔案\美家鄉雜貨店\第五組 查詢資料\大家都非常開心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89163" y="1941027"/>
            <a:ext cx="40324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TW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班上的關愛行動，到學校、家庭，甚至周圍社區，我們都會前去關心。</a:t>
            </a:r>
            <a:r>
              <a:rPr lang="zh-TW" altLang="zh-TW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像是，我們到社區中的</a:t>
            </a:r>
            <a:r>
              <a:rPr lang="zh-TW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紅豆餅攤</a:t>
            </a:r>
            <a:r>
              <a:rPr lang="zh-TW" altLang="zh-TW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購買、</a:t>
            </a:r>
            <a:r>
              <a:rPr lang="zh-TW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學校附近的石敢當廟</a:t>
            </a:r>
            <a:r>
              <a:rPr lang="zh-TW" altLang="zh-TW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以及</a:t>
            </a:r>
            <a:r>
              <a:rPr lang="zh-TW" altLang="zh-TW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美佳香</a:t>
            </a:r>
            <a:r>
              <a:rPr lang="zh-TW" altLang="zh-TW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食品行還到高雄市</a:t>
            </a:r>
            <a:r>
              <a:rPr lang="zh-TW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六龜區荖濃國小進行城鄉交流</a:t>
            </a:r>
            <a:r>
              <a:rPr lang="zh-TW" altLang="zh-TW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讓社會和城鄉都充滿愛與關懷。</a:t>
            </a:r>
          </a:p>
        </p:txBody>
      </p:sp>
      <p:sp>
        <p:nvSpPr>
          <p:cNvPr id="3" name="矩形 2"/>
          <p:cNvSpPr/>
          <p:nvPr/>
        </p:nvSpPr>
        <p:spPr>
          <a:xfrm rot="21075886">
            <a:off x="255239" y="559992"/>
            <a:ext cx="34684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zh-TW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我們</a:t>
            </a:r>
            <a:r>
              <a:rPr lang="zh-TW" altLang="zh-TW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擁有社會責任感，發揮愛的力量</a:t>
            </a:r>
            <a:r>
              <a:rPr lang="zh-TW" altLang="zh-TW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zh-TW" altLang="zh-TW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群組 3"/>
          <p:cNvGrpSpPr/>
          <p:nvPr/>
        </p:nvGrpSpPr>
        <p:grpSpPr>
          <a:xfrm rot="21224475" flipH="1">
            <a:off x="3449617" y="700145"/>
            <a:ext cx="2105362" cy="1129486"/>
            <a:chOff x="4499992" y="3356992"/>
            <a:chExt cx="2105362" cy="1129486"/>
          </a:xfrm>
        </p:grpSpPr>
        <p:pic>
          <p:nvPicPr>
            <p:cNvPr id="5" name="Picture 4" descr="ç¸éåç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3356992"/>
              <a:ext cx="2105362" cy="1129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心形 5"/>
            <p:cNvSpPr/>
            <p:nvPr/>
          </p:nvSpPr>
          <p:spPr>
            <a:xfrm rot="768492">
              <a:off x="5932217" y="3884486"/>
              <a:ext cx="484921" cy="46063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4326026" y="256490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我們</a:t>
            </a:r>
            <a:r>
              <a:rPr lang="zh-TW" altLang="zh-TW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做過不勝枚舉的公益行動，像是：</a:t>
            </a:r>
            <a:r>
              <a:rPr lang="zh-TW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關懷新住民陳青梅</a:t>
            </a:r>
            <a:r>
              <a:rPr lang="zh-TW" altLang="zh-TW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，讓他有自信能適應當地的生活方式、</a:t>
            </a:r>
            <a:r>
              <a:rPr lang="zh-TW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班上的弱勢同學小誼</a:t>
            </a:r>
            <a:r>
              <a:rPr lang="zh-TW" altLang="zh-TW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，在大家的努力下，希望她能恢復活力，趕快好起來、</a:t>
            </a:r>
            <a:r>
              <a:rPr lang="zh-TW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規劃與長者共餐</a:t>
            </a:r>
            <a:r>
              <a:rPr lang="zh-TW" altLang="zh-TW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，讓長者敞開胸懷，看看外面的世界以及購買</a:t>
            </a:r>
            <a:r>
              <a:rPr lang="zh-TW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紅豆餅幫助紅豆餅嬸，能維持生意</a:t>
            </a:r>
            <a:r>
              <a:rPr lang="en-US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zh-TW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，這些也算是</a:t>
            </a:r>
            <a:r>
              <a:rPr lang="zh-TW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生命教育實踐的類型。</a:t>
            </a:r>
          </a:p>
        </p:txBody>
      </p:sp>
      <p:sp>
        <p:nvSpPr>
          <p:cNvPr id="8" name="矩形 7"/>
          <p:cNvSpPr/>
          <p:nvPr/>
        </p:nvSpPr>
        <p:spPr>
          <a:xfrm rot="20963303">
            <a:off x="4350724" y="1747001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zh-TW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生命教育實踐：</a:t>
            </a:r>
            <a:endParaRPr lang="zh-TW" altLang="zh-TW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ç¸éåç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99011">
            <a:off x="6893379" y="173090"/>
            <a:ext cx="2004647" cy="118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群組 12"/>
          <p:cNvGrpSpPr/>
          <p:nvPr/>
        </p:nvGrpSpPr>
        <p:grpSpPr>
          <a:xfrm>
            <a:off x="711473" y="5130018"/>
            <a:ext cx="2987824" cy="1507607"/>
            <a:chOff x="5940152" y="2564904"/>
            <a:chExt cx="2987824" cy="1507607"/>
          </a:xfrm>
        </p:grpSpPr>
        <p:grpSp>
          <p:nvGrpSpPr>
            <p:cNvPr id="14" name="群組 13"/>
            <p:cNvGrpSpPr/>
            <p:nvPr/>
          </p:nvGrpSpPr>
          <p:grpSpPr>
            <a:xfrm>
              <a:off x="5940152" y="2564904"/>
              <a:ext cx="2987824" cy="1507607"/>
              <a:chOff x="4032448" y="5204048"/>
              <a:chExt cx="2987824" cy="1507607"/>
            </a:xfrm>
          </p:grpSpPr>
          <p:pic>
            <p:nvPicPr>
              <p:cNvPr id="16" name="Picture 4" descr="C:\Users\HPES-C524\AppData\Local\Microsoft\Windows\Temporary Internet Files\Content.IE5\8BOM2XR7\lgi01a201312200700[1]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448" y="5661248"/>
                <a:ext cx="2987824" cy="1050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心形 16"/>
              <p:cNvSpPr/>
              <p:nvPr/>
            </p:nvSpPr>
            <p:spPr>
              <a:xfrm>
                <a:off x="5292080" y="5204048"/>
                <a:ext cx="914400" cy="914400"/>
              </a:xfrm>
              <a:prstGeom prst="hear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607</a:t>
                </a:r>
                <a:endParaRPr lang="zh-TW" altLang="en-US" dirty="0"/>
              </a:p>
            </p:txBody>
          </p:sp>
        </p:grpSp>
        <p:sp>
          <p:nvSpPr>
            <p:cNvPr id="15" name="文字方塊 14"/>
            <p:cNvSpPr txBox="1"/>
            <p:nvPr/>
          </p:nvSpPr>
          <p:spPr>
            <a:xfrm>
              <a:off x="6083206" y="336722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關懷</a:t>
              </a:r>
              <a:r>
                <a:rPr lang="zh-TW" altLang="zh-TW" b="1" dirty="0" smtClean="0">
                  <a:latin typeface="標楷體" pitchFamily="65" charset="-120"/>
                  <a:ea typeface="標楷體" pitchFamily="65" charset="-120"/>
                </a:rPr>
                <a:t>列車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4426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DCIM\101MSDCF\DSC01225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903"/>
            <a:ext cx="9144000" cy="685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508104" y="1700807"/>
            <a:ext cx="331143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這幾年，我們幫助許多社區周遭的人，</a:t>
            </a:r>
            <a:r>
              <a:rPr lang="zh-TW" altLang="zh-TW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讓新住民能在陌生的環境好好生活</a:t>
            </a:r>
            <a:r>
              <a:rPr lang="zh-TW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zh-TW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弱勢的同學，也能感受到我們對她的愛，盡快好起來</a:t>
            </a:r>
            <a:r>
              <a:rPr lang="zh-TW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zh-TW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一些小攤販也能繼續維持生意，過個好日子！</a:t>
            </a:r>
            <a:r>
              <a:rPr lang="zh-TW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看來我們所做的關懷行動，彷彿像是一顆散發光芒與溫暖的太陽，</a:t>
            </a:r>
            <a:r>
              <a:rPr lang="zh-TW" altLang="zh-TW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照亮每個人的燦爛人生，有了莫大的改變。</a:t>
            </a:r>
          </a:p>
        </p:txBody>
      </p:sp>
      <p:sp>
        <p:nvSpPr>
          <p:cNvPr id="3" name="矩形 2"/>
          <p:cNvSpPr/>
          <p:nvPr/>
        </p:nvSpPr>
        <p:spPr>
          <a:xfrm rot="21287931">
            <a:off x="5039586" y="284389"/>
            <a:ext cx="374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zh-TW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我們</a:t>
            </a:r>
            <a:r>
              <a:rPr lang="zh-TW" altLang="zh-TW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發揮</a:t>
            </a:r>
            <a:r>
              <a:rPr lang="zh-TW" altLang="en-US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</a:t>
            </a:r>
            <a:r>
              <a:rPr lang="zh-TW" altLang="zh-TW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愛</a:t>
            </a:r>
            <a:r>
              <a:rPr lang="zh-TW" altLang="en-US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」</a:t>
            </a:r>
            <a:r>
              <a:rPr lang="zh-TW" altLang="zh-TW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TW" altLang="zh-TW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力量</a:t>
            </a:r>
            <a:r>
              <a:rPr lang="zh-TW" altLang="zh-TW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US" altLang="zh-TW" sz="2800" b="1" dirty="0" smtClean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zh-TW" altLang="zh-TW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守護</a:t>
            </a:r>
            <a:r>
              <a:rPr lang="zh-TW" altLang="zh-TW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生命：</a:t>
            </a:r>
            <a:endParaRPr lang="zh-TW" altLang="zh-TW" sz="2800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G:\DCIM\101MSDCF\DSC012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16356">
            <a:off x="422095" y="3425925"/>
            <a:ext cx="4176464" cy="3131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DCIM\101MSDCF\DSC012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5121">
            <a:off x="704616" y="430327"/>
            <a:ext cx="4035194" cy="3025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22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87624" y="3934692"/>
            <a:ext cx="1846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99CC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克</a:t>
            </a:r>
            <a:r>
              <a:rPr lang="zh-TW" altLang="en-US" sz="4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</a:t>
            </a:r>
            <a:r>
              <a:rPr lang="zh-TW" altLang="en-US" sz="32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</a:t>
            </a:r>
            <a:endParaRPr lang="zh-TW" altLang="en-US" sz="2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430158" y="2540068"/>
            <a:ext cx="4499950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評分四 ：</a:t>
            </a:r>
            <a:r>
              <a:rPr lang="zh-TW" altLang="en-US" sz="3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創新性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3600" b="1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0%</a:t>
            </a:r>
          </a:p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打破逆境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創造奇蹟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399301" y="4077071"/>
            <a:ext cx="4801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2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400" b="1" kern="100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啟發</a:t>
            </a:r>
            <a:r>
              <a:rPr lang="zh-TW" altLang="zh-TW" sz="2400" b="1" kern="1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孩子想像力、發揮創意執行公益行動</a:t>
            </a:r>
            <a:r>
              <a:rPr lang="zh-TW" altLang="en-US" sz="2400" b="1" kern="1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，打破逆境，創造奇蹟</a:t>
            </a:r>
            <a:r>
              <a:rPr lang="zh-TW" altLang="zh-TW" sz="2400" b="1" kern="1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400" b="1" kern="100" dirty="0">
              <a:solidFill>
                <a:srgbClr val="00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  <p:pic>
        <p:nvPicPr>
          <p:cNvPr id="5" name="Picture 2" descr="C:\Users\user\AppData\Local\Microsoft\Windows\Temporary Internet Files\Content.IE5\L3Y1CV56\Lightbulb-Bright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248" y="1503163"/>
            <a:ext cx="2787953" cy="242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5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ãå°å­¸çå¬çè¡å è§è²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268" t="-921" r="112" b="9440"/>
          <a:stretch/>
        </p:blipFill>
        <p:spPr bwMode="auto">
          <a:xfrm rot="219617">
            <a:off x="5993818" y="180132"/>
            <a:ext cx="2597371" cy="114025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與老校長共餐(禮物製作)\林孟澄 製作紙花\DSC033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64" y="1402136"/>
            <a:ext cx="4562818" cy="3421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 rot="21099806">
            <a:off x="371999" y="313263"/>
            <a:ext cx="39172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zh-TW" sz="28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我們啟發孩子想像力、發揮創意：</a:t>
            </a:r>
          </a:p>
        </p:txBody>
      </p:sp>
      <p:grpSp>
        <p:nvGrpSpPr>
          <p:cNvPr id="8" name="群組 7"/>
          <p:cNvGrpSpPr/>
          <p:nvPr/>
        </p:nvGrpSpPr>
        <p:grpSpPr>
          <a:xfrm rot="21369072" flipH="1">
            <a:off x="192746" y="4949480"/>
            <a:ext cx="2987824" cy="1507607"/>
            <a:chOff x="5940152" y="2564904"/>
            <a:chExt cx="2987824" cy="1507607"/>
          </a:xfrm>
        </p:grpSpPr>
        <p:grpSp>
          <p:nvGrpSpPr>
            <p:cNvPr id="9" name="群組 8"/>
            <p:cNvGrpSpPr/>
            <p:nvPr/>
          </p:nvGrpSpPr>
          <p:grpSpPr>
            <a:xfrm>
              <a:off x="5940152" y="2564904"/>
              <a:ext cx="2987824" cy="1507607"/>
              <a:chOff x="4032448" y="5204048"/>
              <a:chExt cx="2987824" cy="1507607"/>
            </a:xfrm>
          </p:grpSpPr>
          <p:pic>
            <p:nvPicPr>
              <p:cNvPr id="11" name="Picture 4" descr="C:\Users\HPES-C524\AppData\Local\Microsoft\Windows\Temporary Internet Files\Content.IE5\8BOM2XR7\lgi01a201312200700[1]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448" y="5661248"/>
                <a:ext cx="2987824" cy="1050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心形 11"/>
              <p:cNvSpPr/>
              <p:nvPr/>
            </p:nvSpPr>
            <p:spPr>
              <a:xfrm>
                <a:off x="5292080" y="5204048"/>
                <a:ext cx="914400" cy="914400"/>
              </a:xfrm>
              <a:prstGeom prst="hear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607</a:t>
                </a:r>
                <a:endParaRPr lang="zh-TW" altLang="en-US" dirty="0"/>
              </a:p>
            </p:txBody>
          </p:sp>
        </p:grpSp>
        <p:sp>
          <p:nvSpPr>
            <p:cNvPr id="10" name="文字方塊 9"/>
            <p:cNvSpPr txBox="1"/>
            <p:nvPr/>
          </p:nvSpPr>
          <p:spPr>
            <a:xfrm>
              <a:off x="6083206" y="336722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關懷</a:t>
              </a:r>
              <a:r>
                <a:rPr lang="zh-TW" altLang="zh-TW" b="1" dirty="0" smtClean="0">
                  <a:latin typeface="標楷體" pitchFamily="65" charset="-120"/>
                  <a:ea typeface="標楷體" pitchFamily="65" charset="-120"/>
                </a:rPr>
                <a:t>列車</a:t>
              </a:r>
              <a:endParaRPr lang="zh-TW" altLang="en-US" dirty="0"/>
            </a:p>
          </p:txBody>
        </p:sp>
      </p:grpSp>
      <p:pic>
        <p:nvPicPr>
          <p:cNvPr id="2052" name="Picture 4" descr="C:\Users\user\Desktop\與老校長共餐(禮物製作)\林孟澄 製作紙花\DSC0335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2726">
            <a:off x="5023056" y="3816348"/>
            <a:ext cx="3721940" cy="2791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948856" y="1381329"/>
            <a:ext cx="38164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我們</a:t>
            </a:r>
            <a:r>
              <a:rPr lang="zh-TW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在關懷過程中，有規劃不少行動，激發學生的創意。像是關懷</a:t>
            </a:r>
            <a:r>
              <a:rPr lang="zh-TW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長者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的準備過程中</a:t>
            </a:r>
            <a:r>
              <a:rPr lang="zh-TW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在布置黑板時，把關懷列車的字條貼上，並畫一位長者牽著一位小孩，象徵關懷長者。</a:t>
            </a:r>
            <a:r>
              <a:rPr lang="zh-TW" altLang="zh-TW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除此之外，孟澄同學製作花團錦簇的菖普花花束，希望祈求長者能健康、平安</a:t>
            </a:r>
            <a:r>
              <a:rPr lang="zh-TW" altLang="zh-TW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239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ãå°å­¸çå¬çè¡å è§è²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268" t="-921" r="112" b="9440"/>
          <a:stretch/>
        </p:blipFill>
        <p:spPr bwMode="auto">
          <a:xfrm rot="21380383" flipH="1">
            <a:off x="404305" y="192569"/>
            <a:ext cx="2597371" cy="114025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0688" y="762699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zh-TW" altLang="zh-TW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凱</a:t>
            </a:r>
            <a:r>
              <a:rPr lang="zh-TW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元同學也和家長製作小蛋糕，目的是希望長者享用以後，能感受到全班對他的關愛。</a:t>
            </a:r>
            <a:r>
              <a:rPr lang="zh-TW" altLang="zh-TW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青梅同學分享自己家鄉的食品，越南醬油、蝦醬，來提味。</a:t>
            </a:r>
            <a:r>
              <a:rPr lang="zh-TW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在關懷新住民青梅的時候，也主動向輔導室主任安排桌遊的活動，希望能透過桌遊，讓大家尊重不同種族的人。</a:t>
            </a:r>
          </a:p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所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關懷活動中，我們發揮了想像力和創意，為活動增加不少樂趣及影響。</a:t>
            </a:r>
          </a:p>
        </p:txBody>
      </p:sp>
      <p:pic>
        <p:nvPicPr>
          <p:cNvPr id="3074" name="Picture 2" descr="C:\Users\user\Desktop\2019 第13屆小學公益行動競賽\2019小學生公益行動\照片\DSC086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09510">
            <a:off x="4855194" y="388053"/>
            <a:ext cx="3728010" cy="2796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2019 第13屆小學公益行動競賽\2019小學生公益行動\照片\DSC086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36049">
            <a:off x="4788024" y="3434749"/>
            <a:ext cx="3732034" cy="2799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群組 6"/>
          <p:cNvGrpSpPr/>
          <p:nvPr/>
        </p:nvGrpSpPr>
        <p:grpSpPr>
          <a:xfrm rot="21369072" flipH="1">
            <a:off x="730797" y="5218652"/>
            <a:ext cx="2987824" cy="1507607"/>
            <a:chOff x="5940152" y="2564904"/>
            <a:chExt cx="2987824" cy="1507607"/>
          </a:xfrm>
        </p:grpSpPr>
        <p:grpSp>
          <p:nvGrpSpPr>
            <p:cNvPr id="8" name="群組 7"/>
            <p:cNvGrpSpPr/>
            <p:nvPr/>
          </p:nvGrpSpPr>
          <p:grpSpPr>
            <a:xfrm>
              <a:off x="5940152" y="2564904"/>
              <a:ext cx="2987824" cy="1507607"/>
              <a:chOff x="4032448" y="5204048"/>
              <a:chExt cx="2987824" cy="1507607"/>
            </a:xfrm>
          </p:grpSpPr>
          <p:pic>
            <p:nvPicPr>
              <p:cNvPr id="10" name="Picture 4" descr="C:\Users\HPES-C524\AppData\Local\Microsoft\Windows\Temporary Internet Files\Content.IE5\8BOM2XR7\lgi01a201312200700[1]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448" y="5661248"/>
                <a:ext cx="2987824" cy="1050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心形 10"/>
              <p:cNvSpPr/>
              <p:nvPr/>
            </p:nvSpPr>
            <p:spPr>
              <a:xfrm>
                <a:off x="5292080" y="5204048"/>
                <a:ext cx="914400" cy="914400"/>
              </a:xfrm>
              <a:prstGeom prst="hear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607</a:t>
                </a:r>
                <a:endParaRPr lang="zh-TW" altLang="en-US" dirty="0"/>
              </a:p>
            </p:txBody>
          </p:sp>
        </p:grpSp>
        <p:sp>
          <p:nvSpPr>
            <p:cNvPr id="9" name="文字方塊 8"/>
            <p:cNvSpPr txBox="1"/>
            <p:nvPr/>
          </p:nvSpPr>
          <p:spPr>
            <a:xfrm>
              <a:off x="6083206" y="336722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關懷</a:t>
              </a:r>
              <a:r>
                <a:rPr lang="zh-TW" altLang="zh-TW" b="1" dirty="0" smtClean="0">
                  <a:latin typeface="標楷體" pitchFamily="65" charset="-120"/>
                  <a:ea typeface="標楷體" pitchFamily="65" charset="-120"/>
                </a:rPr>
                <a:t>列車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4786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2019 第13屆小學公益行動競賽\2019小學生公益行動\照片\DSC08577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232" y="-22210"/>
            <a:ext cx="9173231" cy="688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2019 第13屆小學公益行動競賽\2019小學生公益行動\照片\DSC085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85859">
            <a:off x="1012118" y="3630122"/>
            <a:ext cx="3783696" cy="2837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 descr="D:\2018小學生公益行動\1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0981">
            <a:off x="5206250" y="3751942"/>
            <a:ext cx="3616438" cy="2767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4340889" y="535663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/>
              <a:t> </a:t>
            </a:r>
            <a:r>
              <a:rPr lang="zh-TW" altLang="en-US" dirty="0" smtClean="0"/>
              <a:t>        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關懷行動中，我們想要利用蛋糕來進行活動，但是我們不會製作蛋糕，所以，我們</a:t>
            </a:r>
            <a:r>
              <a:rPr lang="zh-TW" altLang="zh-TW" sz="24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跟凱元媽媽</a:t>
            </a:r>
            <a:r>
              <a:rPr lang="en-US" altLang="zh-TW" sz="24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u="sng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劉秀珠</a:t>
            </a:r>
            <a:r>
              <a:rPr lang="en-US" altLang="zh-TW" sz="24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607</a:t>
            </a:r>
            <a:r>
              <a:rPr lang="zh-TW" altLang="zh-TW" sz="24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家長會會長</a:t>
            </a:r>
            <a:r>
              <a:rPr lang="en-US" altLang="zh-TW" sz="24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學習蛋糕的製作方法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。我們沒有桌遊來進行關懷的活動，所以，我們</a:t>
            </a:r>
            <a:r>
              <a:rPr lang="zh-TW" altLang="zh-TW" sz="24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向輔導主任借「伴家家遊」桌遊，讓關懷活動更加有趣</a:t>
            </a:r>
            <a:r>
              <a:rPr lang="zh-TW" altLang="zh-TW" sz="2400" dirty="0" smtClean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400" dirty="0">
              <a:solidFill>
                <a:srgbClr val="FF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481480" y="444965"/>
            <a:ext cx="3709417" cy="5679847"/>
            <a:chOff x="664060" y="707062"/>
            <a:chExt cx="3709417" cy="5679847"/>
          </a:xfrm>
        </p:grpSpPr>
        <p:sp>
          <p:nvSpPr>
            <p:cNvPr id="7" name="減號 6"/>
            <p:cNvSpPr/>
            <p:nvPr/>
          </p:nvSpPr>
          <p:spPr>
            <a:xfrm rot="5038734">
              <a:off x="-1799692" y="3275086"/>
              <a:ext cx="5575575" cy="648072"/>
            </a:xfrm>
            <a:prstGeom prst="mathMinus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群組 5"/>
            <p:cNvGrpSpPr/>
            <p:nvPr/>
          </p:nvGrpSpPr>
          <p:grpSpPr>
            <a:xfrm rot="21103454">
              <a:off x="680479" y="707062"/>
              <a:ext cx="3692998" cy="2351288"/>
              <a:chOff x="1979712" y="21108"/>
              <a:chExt cx="4464496" cy="2160240"/>
            </a:xfrm>
          </p:grpSpPr>
          <p:sp>
            <p:nvSpPr>
              <p:cNvPr id="5" name="波浪 4"/>
              <p:cNvSpPr/>
              <p:nvPr/>
            </p:nvSpPr>
            <p:spPr>
              <a:xfrm>
                <a:off x="1979712" y="21108"/>
                <a:ext cx="4464496" cy="2160240"/>
              </a:xfrm>
              <a:prstGeom prst="wav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CCECFF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" name="矩形 2"/>
              <p:cNvSpPr/>
              <p:nvPr/>
            </p:nvSpPr>
            <p:spPr>
              <a:xfrm>
                <a:off x="1979712" y="624174"/>
                <a:ext cx="429250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zh-TW" altLang="zh-TW" sz="2800" dirty="0">
                    <a:solidFill>
                      <a:srgbClr val="FF0000"/>
                    </a:solidFill>
                  </a:rPr>
                  <a:t>我們打破逆境</a:t>
                </a:r>
                <a:r>
                  <a:rPr lang="zh-TW" altLang="zh-TW" sz="2800" dirty="0" smtClean="0">
                    <a:solidFill>
                      <a:srgbClr val="FF0000"/>
                    </a:solidFill>
                  </a:rPr>
                  <a:t>，</a:t>
                </a:r>
                <a:endParaRPr lang="en-US" altLang="zh-TW" sz="2800" dirty="0" smtClean="0">
                  <a:solidFill>
                    <a:srgbClr val="FF0000"/>
                  </a:solidFill>
                </a:endParaRPr>
              </a:p>
              <a:p>
                <a:pPr lvl="0" algn="ctr"/>
                <a:r>
                  <a:rPr lang="zh-TW" altLang="zh-TW" sz="2800" dirty="0" smtClean="0">
                    <a:solidFill>
                      <a:srgbClr val="FF0000"/>
                    </a:solidFill>
                  </a:rPr>
                  <a:t>創造</a:t>
                </a:r>
                <a:r>
                  <a:rPr lang="zh-TW" altLang="zh-TW" sz="2800" dirty="0">
                    <a:solidFill>
                      <a:srgbClr val="FF0000"/>
                    </a:solidFill>
                  </a:rPr>
                  <a:t>奇蹟：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536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8"/>
          <p:cNvSpPr txBox="1">
            <a:spLocks noChangeArrowheads="1"/>
          </p:cNvSpPr>
          <p:nvPr/>
        </p:nvSpPr>
        <p:spPr bwMode="auto">
          <a:xfrm>
            <a:off x="251520" y="668015"/>
            <a:ext cx="4415321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新北市</a:t>
            </a:r>
            <a:r>
              <a:rPr kumimoji="0"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kumimoji="0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後埔國小</a:t>
            </a:r>
            <a:r>
              <a:rPr kumimoji="0"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kumimoji="0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年七班</a:t>
            </a:r>
            <a:endParaRPr kumimoji="0"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執行時間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2018/10/13-2019/1/16</a:t>
            </a:r>
            <a:endParaRPr lang="zh-TW" altLang="zh-TW" sz="2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2" descr="http://www.merrymama.org.tw/images/index_a02_2.png">
            <a:extLst>
              <a:ext uri="{FF2B5EF4-FFF2-40B4-BE49-F238E27FC236}">
                <a16:creationId xmlns:a16="http://schemas.microsoft.com/office/drawing/2014/main" xmlns="" id="{0BD220C4-7AB8-4238-8348-FF3356952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3868" y="0"/>
            <a:ext cx="235466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/>
          <p:nvPr/>
        </p:nvGrpSpPr>
        <p:grpSpPr>
          <a:xfrm rot="943462">
            <a:off x="5702311" y="4576609"/>
            <a:ext cx="2987824" cy="1507607"/>
            <a:chOff x="5940152" y="2564904"/>
            <a:chExt cx="2987824" cy="1507607"/>
          </a:xfrm>
        </p:grpSpPr>
        <p:grpSp>
          <p:nvGrpSpPr>
            <p:cNvPr id="7" name="群組 6"/>
            <p:cNvGrpSpPr/>
            <p:nvPr/>
          </p:nvGrpSpPr>
          <p:grpSpPr>
            <a:xfrm>
              <a:off x="5940152" y="2564904"/>
              <a:ext cx="2987824" cy="1507607"/>
              <a:chOff x="4032448" y="5204048"/>
              <a:chExt cx="2987824" cy="1507607"/>
            </a:xfrm>
          </p:grpSpPr>
          <p:pic>
            <p:nvPicPr>
              <p:cNvPr id="9" name="Picture 4" descr="C:\Users\HPES-C524\AppData\Local\Microsoft\Windows\Temporary Internet Files\Content.IE5\8BOM2XR7\lgi01a201312200700[1]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448" y="5661248"/>
                <a:ext cx="2987824" cy="1050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心形 9"/>
              <p:cNvSpPr/>
              <p:nvPr/>
            </p:nvSpPr>
            <p:spPr>
              <a:xfrm>
                <a:off x="5292080" y="5204048"/>
                <a:ext cx="914400" cy="914400"/>
              </a:xfrm>
              <a:prstGeom prst="hear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607</a:t>
                </a:r>
                <a:endParaRPr lang="zh-TW" altLang="en-US" dirty="0"/>
              </a:p>
            </p:txBody>
          </p:sp>
        </p:grpSp>
        <p:sp>
          <p:nvSpPr>
            <p:cNvPr id="8" name="文字方塊 7"/>
            <p:cNvSpPr txBox="1"/>
            <p:nvPr/>
          </p:nvSpPr>
          <p:spPr>
            <a:xfrm>
              <a:off x="6083206" y="336722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關懷</a:t>
              </a:r>
              <a:r>
                <a:rPr lang="zh-TW" altLang="zh-TW" b="1" dirty="0" smtClean="0">
                  <a:latin typeface="標楷體" pitchFamily="65" charset="-120"/>
                  <a:ea typeface="標楷體" pitchFamily="65" charset="-120"/>
                </a:rPr>
                <a:t>列車</a:t>
              </a:r>
              <a:endParaRPr lang="zh-TW" altLang="en-US" dirty="0"/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251520" y="1772816"/>
            <a:ext cx="48965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我們發現問題</a:t>
            </a:r>
            <a:r>
              <a:rPr lang="zh-TW" altLang="zh-TW" sz="24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zh-TW" altLang="zh-TW" sz="2400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400" dirty="0" smtClean="0">
              <a:solidFill>
                <a:srgbClr val="00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4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2400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五年級上學期，來了一位越南籍的新住民─</a:t>
            </a:r>
            <a:r>
              <a:rPr lang="zh-TW" altLang="zh-TW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青梅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。在開學的前三天，她都沒來上課，直到學校通報向教育部通報</a:t>
            </a:r>
            <a:r>
              <a:rPr lang="zh-TW" altLang="zh-TW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「失蹤人口」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時，才發現原來是跟隨媽媽到越南家鄉去了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後來，她每天上課都會遲到，我們問了之後才發現，</a:t>
            </a:r>
            <a:r>
              <a:rPr lang="zh-TW" altLang="zh-TW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媽媽常常出國工作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爸爸也不在她身邊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，所以她都必須獨自一人搭乘公車來上學、晚餐也須自理，在沒有親人的陪伴下，</a:t>
            </a:r>
            <a:r>
              <a:rPr lang="zh-TW" altLang="zh-TW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獨自生活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endParaRPr lang="zh-TW" altLang="en-US" dirty="0"/>
          </a:p>
        </p:txBody>
      </p:sp>
      <p:pic>
        <p:nvPicPr>
          <p:cNvPr id="1027" name="Picture 3" descr="C:\Users\user\Desktop\2019 第13屆小學公益行動競賽\2019小學生公益行動\照片\DSC085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9584" y="1772816"/>
            <a:ext cx="3715205" cy="27865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85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607全檔案\羽婕的報導\陳俊利老師請同學發表如何寫明信片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953">
            <a:off x="2483768" y="1915109"/>
            <a:ext cx="6075880" cy="445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 rot="21331541">
            <a:off x="539552" y="47667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dirty="0" smtClean="0">
                <a:solidFill>
                  <a:srgbClr val="FFC000"/>
                </a:solidFill>
              </a:rPr>
              <a:t>         </a:t>
            </a:r>
            <a:r>
              <a:rPr lang="zh-TW" altLang="zh-TW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最初</a:t>
            </a:r>
            <a:r>
              <a:rPr lang="zh-TW" altLang="zh-TW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，我們也是</a:t>
            </a:r>
            <a:r>
              <a:rPr lang="zh-TW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一竅不通的小記者</a:t>
            </a:r>
            <a:r>
              <a:rPr lang="zh-TW" altLang="zh-TW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，拍出來的</a:t>
            </a:r>
            <a:r>
              <a:rPr lang="zh-TW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照片不是模糊就是看不</a:t>
            </a:r>
            <a:r>
              <a:rPr lang="zh-TW" altLang="zh-TW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清楚</a:t>
            </a:r>
            <a:r>
              <a:rPr lang="zh-TW" alt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zh-TW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但是</a:t>
            </a:r>
            <a:r>
              <a:rPr lang="zh-TW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經過陳俊利老師的鉅細靡遺的教導，讓我們化身成一位專業的小記者</a:t>
            </a:r>
            <a:r>
              <a:rPr lang="zh-TW" altLang="zh-TW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，現在，我們才可以將清楚照片呈現在眼前，</a:t>
            </a:r>
            <a:r>
              <a:rPr lang="zh-TW" altLang="zh-TW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寫出完整的報導。</a:t>
            </a:r>
          </a:p>
        </p:txBody>
      </p:sp>
      <p:pic>
        <p:nvPicPr>
          <p:cNvPr id="4" name="Picture 2" descr="ãå°å­¸çå¬çè¡å è§è²ãç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268" t="-921" r="112" b="9440"/>
          <a:stretch/>
        </p:blipFill>
        <p:spPr bwMode="auto">
          <a:xfrm rot="614087">
            <a:off x="5626305" y="244577"/>
            <a:ext cx="2597371" cy="114025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 rot="21065494" flipH="1">
            <a:off x="488471" y="4766879"/>
            <a:ext cx="2987824" cy="1507607"/>
            <a:chOff x="5940152" y="2564904"/>
            <a:chExt cx="2987824" cy="1507607"/>
          </a:xfrm>
        </p:grpSpPr>
        <p:grpSp>
          <p:nvGrpSpPr>
            <p:cNvPr id="6" name="群組 5"/>
            <p:cNvGrpSpPr/>
            <p:nvPr/>
          </p:nvGrpSpPr>
          <p:grpSpPr>
            <a:xfrm>
              <a:off x="5940152" y="2564904"/>
              <a:ext cx="2987824" cy="1507607"/>
              <a:chOff x="4032448" y="5204048"/>
              <a:chExt cx="2987824" cy="1507607"/>
            </a:xfrm>
          </p:grpSpPr>
          <p:pic>
            <p:nvPicPr>
              <p:cNvPr id="8" name="Picture 4" descr="C:\Users\HPES-C524\AppData\Local\Microsoft\Windows\Temporary Internet Files\Content.IE5\8BOM2XR7\lgi01a201312200700[1]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448" y="5661248"/>
                <a:ext cx="2987824" cy="1050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心形 8"/>
              <p:cNvSpPr/>
              <p:nvPr/>
            </p:nvSpPr>
            <p:spPr>
              <a:xfrm>
                <a:off x="5292080" y="5204048"/>
                <a:ext cx="914400" cy="914400"/>
              </a:xfrm>
              <a:prstGeom prst="hear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607</a:t>
                </a:r>
                <a:endParaRPr lang="zh-TW" altLang="en-US" dirty="0"/>
              </a:p>
            </p:txBody>
          </p:sp>
        </p:grpSp>
        <p:sp>
          <p:nvSpPr>
            <p:cNvPr id="7" name="文字方塊 6"/>
            <p:cNvSpPr txBox="1"/>
            <p:nvPr/>
          </p:nvSpPr>
          <p:spPr>
            <a:xfrm>
              <a:off x="6083206" y="336722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關懷</a:t>
              </a:r>
              <a:r>
                <a:rPr lang="zh-TW" altLang="zh-TW" b="1" dirty="0" smtClean="0">
                  <a:latin typeface="標楷體" pitchFamily="65" charset="-120"/>
                  <a:ea typeface="標楷體" pitchFamily="65" charset="-120"/>
                </a:rPr>
                <a:t>列車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297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心形 8"/>
          <p:cNvSpPr/>
          <p:nvPr/>
        </p:nvSpPr>
        <p:spPr>
          <a:xfrm rot="20845400" flipH="1">
            <a:off x="5133824" y="896353"/>
            <a:ext cx="914400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607</a:t>
            </a:r>
            <a:endParaRPr lang="zh-TW" altLang="en-US" dirty="0"/>
          </a:p>
        </p:txBody>
      </p:sp>
      <p:sp>
        <p:nvSpPr>
          <p:cNvPr id="8" name="心形 7"/>
          <p:cNvSpPr/>
          <p:nvPr/>
        </p:nvSpPr>
        <p:spPr>
          <a:xfrm rot="862978" flipH="1">
            <a:off x="7043730" y="2720001"/>
            <a:ext cx="914400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607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2005390" y="548680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我們公益行動所創造的成果：</a:t>
            </a:r>
          </a:p>
        </p:txBody>
      </p:sp>
      <p:sp>
        <p:nvSpPr>
          <p:cNvPr id="4" name="心形 3"/>
          <p:cNvSpPr/>
          <p:nvPr/>
        </p:nvSpPr>
        <p:spPr>
          <a:xfrm rot="21065494" flipH="1">
            <a:off x="6826947" y="5279627"/>
            <a:ext cx="914400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607</a:t>
            </a:r>
            <a:endParaRPr lang="zh-TW" altLang="en-US" dirty="0"/>
          </a:p>
        </p:txBody>
      </p:sp>
      <p:sp>
        <p:nvSpPr>
          <p:cNvPr id="6" name="心形 5"/>
          <p:cNvSpPr/>
          <p:nvPr/>
        </p:nvSpPr>
        <p:spPr>
          <a:xfrm rot="21065494" flipH="1">
            <a:off x="645120" y="4957377"/>
            <a:ext cx="914400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607</a:t>
            </a:r>
            <a:endParaRPr lang="zh-TW" altLang="en-US" dirty="0"/>
          </a:p>
        </p:txBody>
      </p:sp>
      <p:sp>
        <p:nvSpPr>
          <p:cNvPr id="7" name="心形 6"/>
          <p:cNvSpPr/>
          <p:nvPr/>
        </p:nvSpPr>
        <p:spPr>
          <a:xfrm rot="21065494" flipH="1">
            <a:off x="2238705" y="2567512"/>
            <a:ext cx="914400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607</a:t>
            </a:r>
            <a:endParaRPr lang="zh-TW" altLang="en-US" dirty="0"/>
          </a:p>
        </p:txBody>
      </p:sp>
      <p:pic>
        <p:nvPicPr>
          <p:cNvPr id="17" name="Picture 2" descr="ãå°å­¸çå¬çè¡å è§è²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268" t="-921" r="112" b="9440"/>
          <a:stretch/>
        </p:blipFill>
        <p:spPr bwMode="auto">
          <a:xfrm rot="323308">
            <a:off x="6622329" y="529773"/>
            <a:ext cx="2368607" cy="103983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心形 9"/>
          <p:cNvSpPr/>
          <p:nvPr/>
        </p:nvSpPr>
        <p:spPr>
          <a:xfrm rot="21065494" flipH="1">
            <a:off x="314445" y="1243608"/>
            <a:ext cx="914400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607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1624806" y="1653707"/>
            <a:ext cx="59766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我們這些年來的公益行動，</a:t>
            </a:r>
            <a:r>
              <a:rPr lang="zh-TW" altLang="zh-TW" sz="24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結合了</a:t>
            </a:r>
            <a:r>
              <a:rPr lang="en-US" altLang="zh-TW" sz="24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507(</a:t>
            </a:r>
            <a:r>
              <a:rPr lang="zh-TW" altLang="zh-TW" sz="24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現今</a:t>
            </a:r>
            <a:r>
              <a:rPr lang="en-US" altLang="zh-TW" sz="24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607)</a:t>
            </a:r>
            <a:r>
              <a:rPr lang="zh-TW" altLang="zh-TW" sz="24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校園小小記者隊的報導拍攝</a:t>
            </a:r>
            <a:r>
              <a:rPr lang="zh-TW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，讓愛散播出去；</a:t>
            </a:r>
            <a:r>
              <a:rPr lang="zh-TW" altLang="zh-TW" sz="24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凱元媽媽</a:t>
            </a:r>
            <a:r>
              <a:rPr lang="en-US" altLang="zh-TW" sz="24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b="1" u="sng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劉秀珠</a:t>
            </a:r>
            <a:r>
              <a:rPr lang="en-US" altLang="zh-TW" sz="24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607</a:t>
            </a:r>
            <a:r>
              <a:rPr lang="zh-TW" altLang="zh-TW" sz="24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家長會會長</a:t>
            </a:r>
            <a:r>
              <a:rPr lang="en-US" altLang="zh-TW" sz="24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也協助活動的進行</a:t>
            </a:r>
            <a:r>
              <a:rPr lang="zh-TW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zh-TW" sz="24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輔導室老師們熱心規劃活動，幫助大家</a:t>
            </a:r>
            <a:r>
              <a:rPr lang="zh-TW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。我們所做的行動，讓弱勢同學產生「自信」，也使班上充滿「活力」，更讓整個學校，甚至到社會，瀰漫著「愛」的氛圍。</a:t>
            </a:r>
            <a:endParaRPr lang="zh-TW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 rot="21369072" flipH="1">
            <a:off x="2743134" y="4846373"/>
            <a:ext cx="2987824" cy="1507607"/>
            <a:chOff x="5940152" y="2564904"/>
            <a:chExt cx="2987824" cy="1507607"/>
          </a:xfrm>
        </p:grpSpPr>
        <p:grpSp>
          <p:nvGrpSpPr>
            <p:cNvPr id="12" name="群組 11"/>
            <p:cNvGrpSpPr/>
            <p:nvPr/>
          </p:nvGrpSpPr>
          <p:grpSpPr>
            <a:xfrm>
              <a:off x="5940152" y="2564904"/>
              <a:ext cx="2987824" cy="1507607"/>
              <a:chOff x="4032448" y="5204048"/>
              <a:chExt cx="2987824" cy="1507607"/>
            </a:xfrm>
          </p:grpSpPr>
          <p:pic>
            <p:nvPicPr>
              <p:cNvPr id="14" name="Picture 4" descr="C:\Users\HPES-C524\AppData\Local\Microsoft\Windows\Temporary Internet Files\Content.IE5\8BOM2XR7\lgi01a201312200700[1]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448" y="5661248"/>
                <a:ext cx="2987824" cy="1050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心形 14"/>
              <p:cNvSpPr/>
              <p:nvPr/>
            </p:nvSpPr>
            <p:spPr>
              <a:xfrm>
                <a:off x="5292080" y="5204048"/>
                <a:ext cx="914400" cy="914400"/>
              </a:xfrm>
              <a:prstGeom prst="hear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607</a:t>
                </a:r>
                <a:endParaRPr lang="zh-TW" altLang="en-US" dirty="0"/>
              </a:p>
            </p:txBody>
          </p:sp>
        </p:grpSp>
        <p:sp>
          <p:nvSpPr>
            <p:cNvPr id="13" name="文字方塊 12"/>
            <p:cNvSpPr txBox="1"/>
            <p:nvPr/>
          </p:nvSpPr>
          <p:spPr>
            <a:xfrm>
              <a:off x="6083206" y="336722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關懷</a:t>
              </a:r>
              <a:r>
                <a:rPr lang="zh-TW" altLang="zh-TW" b="1" dirty="0" smtClean="0">
                  <a:latin typeface="標楷體" pitchFamily="65" charset="-120"/>
                  <a:ea typeface="標楷體" pitchFamily="65" charset="-120"/>
                </a:rPr>
                <a:t>列車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270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2019 第13屆小學公益行動競賽\2019小學生公益行動\照片\DSC085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5606">
            <a:off x="4687437" y="3272962"/>
            <a:ext cx="4189870" cy="3142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2019 第13屆小學公益行動競賽\2019小學生公益行動\照片\DSC085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74531">
            <a:off x="753423" y="681128"/>
            <a:ext cx="4152458" cy="3114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 rot="21065494" flipH="1">
            <a:off x="488471" y="4766879"/>
            <a:ext cx="2987824" cy="1507607"/>
            <a:chOff x="5940152" y="2564904"/>
            <a:chExt cx="2987824" cy="1507607"/>
          </a:xfrm>
        </p:grpSpPr>
        <p:grpSp>
          <p:nvGrpSpPr>
            <p:cNvPr id="6" name="群組 5"/>
            <p:cNvGrpSpPr/>
            <p:nvPr/>
          </p:nvGrpSpPr>
          <p:grpSpPr>
            <a:xfrm>
              <a:off x="5940152" y="2564904"/>
              <a:ext cx="2987824" cy="1507607"/>
              <a:chOff x="4032448" y="5204048"/>
              <a:chExt cx="2987824" cy="1507607"/>
            </a:xfrm>
          </p:grpSpPr>
          <p:pic>
            <p:nvPicPr>
              <p:cNvPr id="8" name="Picture 4" descr="C:\Users\HPES-C524\AppData\Local\Microsoft\Windows\Temporary Internet Files\Content.IE5\8BOM2XR7\lgi01a201312200700[1]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448" y="5661248"/>
                <a:ext cx="2987824" cy="1050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心形 8"/>
              <p:cNvSpPr/>
              <p:nvPr/>
            </p:nvSpPr>
            <p:spPr>
              <a:xfrm>
                <a:off x="5292080" y="5204048"/>
                <a:ext cx="914400" cy="914400"/>
              </a:xfrm>
              <a:prstGeom prst="hear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607</a:t>
                </a:r>
                <a:endParaRPr lang="zh-TW" altLang="en-US" dirty="0"/>
              </a:p>
            </p:txBody>
          </p:sp>
        </p:grpSp>
        <p:sp>
          <p:nvSpPr>
            <p:cNvPr id="7" name="文字方塊 6"/>
            <p:cNvSpPr txBox="1"/>
            <p:nvPr/>
          </p:nvSpPr>
          <p:spPr>
            <a:xfrm>
              <a:off x="6083206" y="336722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關懷</a:t>
              </a:r>
              <a:r>
                <a:rPr lang="zh-TW" altLang="zh-TW" b="1" dirty="0" smtClean="0">
                  <a:latin typeface="標楷體" pitchFamily="65" charset="-120"/>
                  <a:ea typeface="標楷體" pitchFamily="65" charset="-120"/>
                </a:rPr>
                <a:t>列車</a:t>
              </a:r>
              <a:endParaRPr lang="zh-TW" altLang="en-US" dirty="0"/>
            </a:p>
          </p:txBody>
        </p:sp>
      </p:grpSp>
      <p:pic>
        <p:nvPicPr>
          <p:cNvPr id="10" name="Picture 2" descr="ãå°å­¸çå¬çè¡å è§è²ãçåçæå°çµæ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268" t="-921" r="112" b="9440"/>
          <a:stretch/>
        </p:blipFill>
        <p:spPr bwMode="auto">
          <a:xfrm rot="614087">
            <a:off x="6092797" y="338313"/>
            <a:ext cx="2597371" cy="114025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292080" y="1915199"/>
            <a:ext cx="3617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這個故事，在充滿溫馨及感動的氣氛下落幕了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441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607\IMGM9866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4245" y="0"/>
            <a:ext cx="9540662" cy="686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 descr="D:\陳老師的資料--D\106年507家庭訪問、家庭讀書會\家庭關懷列車出發1～李玟誼家\關懷列車出動--玟誼家\DSC09809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3718">
            <a:off x="-83886" y="881640"/>
            <a:ext cx="5061178" cy="4438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字方塊 2"/>
          <p:cNvSpPr txBox="1"/>
          <p:nvPr/>
        </p:nvSpPr>
        <p:spPr>
          <a:xfrm>
            <a:off x="5029150" y="1447207"/>
            <a:ext cx="3312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zh-TW" alt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關懷列車，第一列、第二列早已出發，在未來的第三列車，我們將會邀請長者到班上用餐，進行關懷。</a:t>
            </a:r>
            <a:endParaRPr lang="en-US" altLang="zh-TW" sz="2400" b="1" dirty="0" smtClean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關懷列車，將會裝載「愛」與「溫暖」，持續且不間段的開下去</a:t>
            </a:r>
            <a:r>
              <a:rPr lang="en-US" altLang="zh-TW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2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 rot="534506">
            <a:off x="5104394" y="4971209"/>
            <a:ext cx="2987824" cy="1507607"/>
            <a:chOff x="5940152" y="2564904"/>
            <a:chExt cx="2987824" cy="1507607"/>
          </a:xfrm>
        </p:grpSpPr>
        <p:grpSp>
          <p:nvGrpSpPr>
            <p:cNvPr id="6" name="群組 5"/>
            <p:cNvGrpSpPr/>
            <p:nvPr/>
          </p:nvGrpSpPr>
          <p:grpSpPr>
            <a:xfrm>
              <a:off x="5940152" y="2564904"/>
              <a:ext cx="2987824" cy="1507607"/>
              <a:chOff x="4032448" y="5204048"/>
              <a:chExt cx="2987824" cy="1507607"/>
            </a:xfrm>
          </p:grpSpPr>
          <p:pic>
            <p:nvPicPr>
              <p:cNvPr id="8" name="Picture 4" descr="C:\Users\HPES-C524\AppData\Local\Microsoft\Windows\Temporary Internet Files\Content.IE5\8BOM2XR7\lgi01a201312200700[1]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448" y="5661248"/>
                <a:ext cx="2987824" cy="1050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心形 8"/>
              <p:cNvSpPr/>
              <p:nvPr/>
            </p:nvSpPr>
            <p:spPr>
              <a:xfrm>
                <a:off x="5292080" y="5204048"/>
                <a:ext cx="914400" cy="914400"/>
              </a:xfrm>
              <a:prstGeom prst="hear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607</a:t>
                </a:r>
                <a:endParaRPr lang="zh-TW" altLang="en-US" dirty="0"/>
              </a:p>
            </p:txBody>
          </p:sp>
        </p:grpSp>
        <p:sp>
          <p:nvSpPr>
            <p:cNvPr id="7" name="文字方塊 6"/>
            <p:cNvSpPr txBox="1"/>
            <p:nvPr/>
          </p:nvSpPr>
          <p:spPr>
            <a:xfrm>
              <a:off x="6083206" y="336722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關懷</a:t>
              </a:r>
              <a:r>
                <a:rPr lang="zh-TW" altLang="zh-TW" b="1" dirty="0" smtClean="0">
                  <a:latin typeface="標楷體" pitchFamily="65" charset="-120"/>
                  <a:ea typeface="標楷體" pitchFamily="65" charset="-120"/>
                </a:rPr>
                <a:t>列車</a:t>
              </a:r>
              <a:endParaRPr lang="zh-TW" altLang="en-US" dirty="0"/>
            </a:p>
          </p:txBody>
        </p:sp>
      </p:grpSp>
      <p:pic>
        <p:nvPicPr>
          <p:cNvPr id="10" name="Picture 2" descr="ãå°å­¸çå¬çè¡å è§è²ãçåçæå°çµæ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268" t="-921" r="112" b="9440"/>
          <a:stretch/>
        </p:blipFill>
        <p:spPr bwMode="auto">
          <a:xfrm rot="614087">
            <a:off x="5767315" y="178082"/>
            <a:ext cx="2597371" cy="114025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97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851920" y="2239614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b="1" dirty="0" smtClean="0">
                <a:solidFill>
                  <a:srgbClr val="99CC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en-US" altLang="zh-TW" sz="8000" b="1" dirty="0" smtClean="0">
                <a:solidFill>
                  <a:srgbClr val="99CC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sz="8000" b="1" dirty="0">
              <a:solidFill>
                <a:srgbClr val="99CC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 descr="C:\Users\maria\AppData\Local\Microsoft\Windows\Temporary Internet Files\Content.IE5\NOGKE5D1\1270668950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688998"/>
            <a:ext cx="1928953" cy="174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275856" y="3836947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1.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青梅別怕黑，我們來陪你 影片。</a:t>
            </a: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關懷行動內容  文件。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52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2447" y="2996952"/>
            <a:ext cx="8496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r>
              <a:rPr lang="zh-TW" alt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連結</a:t>
            </a:r>
            <a:r>
              <a:rPr lang="zh-TW" alt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</a:t>
            </a:r>
            <a:r>
              <a:rPr lang="en-US" altLang="zh-TW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youtu.be</a:t>
            </a:r>
            <a:r>
              <a:rPr lang="en-US" altLang="zh-TW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/</a:t>
            </a:r>
            <a:r>
              <a:rPr lang="en-US" altLang="zh-TW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ayzDPRueNNM</a:t>
            </a:r>
            <a:endParaRPr lang="en-US" altLang="zh-TW" sz="4400" b="1" dirty="0">
              <a:solidFill>
                <a:schemeClr val="tx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6588224" y="1218872"/>
            <a:ext cx="2168658" cy="1203027"/>
            <a:chOff x="6005104" y="1394304"/>
            <a:chExt cx="2168658" cy="1203027"/>
          </a:xfrm>
        </p:grpSpPr>
        <p:sp>
          <p:nvSpPr>
            <p:cNvPr id="3" name="橢圓形圖說文字 2"/>
            <p:cNvSpPr/>
            <p:nvPr/>
          </p:nvSpPr>
          <p:spPr>
            <a:xfrm rot="417383">
              <a:off x="6005104" y="1394304"/>
              <a:ext cx="2146300" cy="1203027"/>
            </a:xfrm>
            <a:prstGeom prst="wedgeEllipseCallout">
              <a:avLst>
                <a:gd name="adj1" fmla="val -36534"/>
                <a:gd name="adj2" fmla="val 82097"/>
              </a:avLst>
            </a:prstGeom>
            <a:solidFill>
              <a:srgbClr val="EFF7DD"/>
            </a:solidFill>
            <a:ln w="38100">
              <a:solidFill>
                <a:srgbClr val="92D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4" name="矩形 3"/>
            <p:cNvSpPr/>
            <p:nvPr/>
          </p:nvSpPr>
          <p:spPr>
            <a:xfrm rot="343323">
              <a:off x="6076962" y="1672650"/>
              <a:ext cx="2096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b="1" dirty="0">
                  <a:latin typeface="+mj-ea"/>
                </a:rPr>
                <a:t>將所有行動過程，剪輯成影片</a:t>
              </a:r>
            </a:p>
          </p:txBody>
        </p:sp>
      </p:grpSp>
      <p:pic>
        <p:nvPicPr>
          <p:cNvPr id="6" name="Picture 2" descr="ãå°å­¸çå¬çè¡å è§è²ãç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268" t="-921" r="112" b="9440"/>
          <a:stretch/>
        </p:blipFill>
        <p:spPr bwMode="auto">
          <a:xfrm rot="20985913" flipH="1">
            <a:off x="94924" y="458443"/>
            <a:ext cx="2597371" cy="114025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群組 6"/>
          <p:cNvGrpSpPr/>
          <p:nvPr/>
        </p:nvGrpSpPr>
        <p:grpSpPr>
          <a:xfrm rot="534506">
            <a:off x="5724896" y="4809955"/>
            <a:ext cx="2987824" cy="1507607"/>
            <a:chOff x="5940152" y="2564904"/>
            <a:chExt cx="2987824" cy="1507607"/>
          </a:xfrm>
        </p:grpSpPr>
        <p:grpSp>
          <p:nvGrpSpPr>
            <p:cNvPr id="8" name="群組 7"/>
            <p:cNvGrpSpPr/>
            <p:nvPr/>
          </p:nvGrpSpPr>
          <p:grpSpPr>
            <a:xfrm>
              <a:off x="5940152" y="2564904"/>
              <a:ext cx="2987824" cy="1507607"/>
              <a:chOff x="4032448" y="5204048"/>
              <a:chExt cx="2987824" cy="1507607"/>
            </a:xfrm>
          </p:grpSpPr>
          <p:pic>
            <p:nvPicPr>
              <p:cNvPr id="10" name="Picture 4" descr="C:\Users\HPES-C524\AppData\Local\Microsoft\Windows\Temporary Internet Files\Content.IE5\8BOM2XR7\lgi01a201312200700[1]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448" y="5661248"/>
                <a:ext cx="2987824" cy="1050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心形 10"/>
              <p:cNvSpPr/>
              <p:nvPr/>
            </p:nvSpPr>
            <p:spPr>
              <a:xfrm>
                <a:off x="5292080" y="5204048"/>
                <a:ext cx="914400" cy="914400"/>
              </a:xfrm>
              <a:prstGeom prst="hear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607</a:t>
                </a:r>
                <a:endParaRPr lang="zh-TW" altLang="en-US" dirty="0"/>
              </a:p>
            </p:txBody>
          </p:sp>
        </p:grpSp>
        <p:sp>
          <p:nvSpPr>
            <p:cNvPr id="9" name="文字方塊 8"/>
            <p:cNvSpPr txBox="1"/>
            <p:nvPr/>
          </p:nvSpPr>
          <p:spPr>
            <a:xfrm>
              <a:off x="6083206" y="336722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關懷</a:t>
              </a:r>
              <a:r>
                <a:rPr lang="zh-TW" altLang="zh-TW" b="1" dirty="0" smtClean="0">
                  <a:latin typeface="標楷體" pitchFamily="65" charset="-120"/>
                  <a:ea typeface="標楷體" pitchFamily="65" charset="-120"/>
                </a:rPr>
                <a:t>列車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149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95536" y="2805608"/>
            <a:ext cx="8100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關懷行動</a:t>
            </a:r>
            <a:r>
              <a:rPr lang="zh-TW" altLang="en-US" sz="4400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內容連結</a:t>
            </a:r>
            <a:r>
              <a:rPr lang="en-US" altLang="zh-TW" sz="4400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en-US" altLang="zh-TW" sz="2800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2019 </a:t>
            </a:r>
            <a:r>
              <a:rPr lang="zh-TW" altLang="en-US" sz="2800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第</a:t>
            </a:r>
            <a:r>
              <a:rPr lang="en-US" altLang="zh-TW" sz="2800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13</a:t>
            </a:r>
            <a:r>
              <a:rPr lang="zh-TW" altLang="en-US" sz="2800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屆 小學生公益行動競賽</a:t>
            </a:r>
            <a:r>
              <a:rPr lang="en-US" altLang="zh-TW" sz="2800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.pdf</a:t>
            </a:r>
            <a:endParaRPr lang="en-US" altLang="zh-TW" sz="2800" b="1" dirty="0" smtClean="0">
              <a:solidFill>
                <a:srgbClr val="99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2" descr="ãå°å­¸çå¬çè¡å è§è²ãç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268" t="-921" r="112" b="9440"/>
          <a:stretch/>
        </p:blipFill>
        <p:spPr bwMode="auto">
          <a:xfrm rot="20985913" flipH="1">
            <a:off x="94924" y="458443"/>
            <a:ext cx="2597371" cy="114025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 rot="534506">
            <a:off x="5724896" y="4809955"/>
            <a:ext cx="2987824" cy="1507607"/>
            <a:chOff x="5940152" y="2564904"/>
            <a:chExt cx="2987824" cy="1507607"/>
          </a:xfrm>
        </p:grpSpPr>
        <p:grpSp>
          <p:nvGrpSpPr>
            <p:cNvPr id="6" name="群組 5"/>
            <p:cNvGrpSpPr/>
            <p:nvPr/>
          </p:nvGrpSpPr>
          <p:grpSpPr>
            <a:xfrm>
              <a:off x="5940152" y="2564904"/>
              <a:ext cx="2987824" cy="1507607"/>
              <a:chOff x="4032448" y="5204048"/>
              <a:chExt cx="2987824" cy="1507607"/>
            </a:xfrm>
          </p:grpSpPr>
          <p:pic>
            <p:nvPicPr>
              <p:cNvPr id="8" name="Picture 4" descr="C:\Users\HPES-C524\AppData\Local\Microsoft\Windows\Temporary Internet Files\Content.IE5\8BOM2XR7\lgi01a201312200700[1]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448" y="5661248"/>
                <a:ext cx="2987824" cy="1050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心形 8"/>
              <p:cNvSpPr/>
              <p:nvPr/>
            </p:nvSpPr>
            <p:spPr>
              <a:xfrm>
                <a:off x="5292080" y="5204048"/>
                <a:ext cx="914400" cy="914400"/>
              </a:xfrm>
              <a:prstGeom prst="hear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607</a:t>
                </a:r>
                <a:endParaRPr lang="zh-TW" altLang="en-US" dirty="0"/>
              </a:p>
            </p:txBody>
          </p:sp>
        </p:grpSp>
        <p:sp>
          <p:nvSpPr>
            <p:cNvPr id="7" name="文字方塊 6"/>
            <p:cNvSpPr txBox="1"/>
            <p:nvPr/>
          </p:nvSpPr>
          <p:spPr>
            <a:xfrm>
              <a:off x="6083206" y="336722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關懷</a:t>
              </a:r>
              <a:r>
                <a:rPr lang="zh-TW" altLang="zh-TW" b="1" dirty="0" smtClean="0">
                  <a:latin typeface="標楷體" pitchFamily="65" charset="-120"/>
                  <a:ea typeface="標楷體" pitchFamily="65" charset="-120"/>
                </a:rPr>
                <a:t>列車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3136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25910" y="836712"/>
            <a:ext cx="667848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《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公益行動成果</a:t>
            </a: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-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簡報製作注意事項</a:t>
            </a: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依序按照評分標準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—</a:t>
            </a: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     自主性</a:t>
            </a:r>
            <a:r>
              <a:rPr lang="en-US" altLang="zh-TW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30%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→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影響性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30%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→</a:t>
            </a:r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延續性</a:t>
            </a:r>
            <a:r>
              <a:rPr lang="en-US" altLang="zh-TW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20%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→</a:t>
            </a:r>
            <a:r>
              <a:rPr lang="zh-TW" altLang="en-US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創新性</a:t>
            </a:r>
            <a:r>
              <a:rPr lang="en-US" altLang="zh-TW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20%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→附件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為順序編排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頁數不拘，亦可自行設計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PPT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樣式或增加頁數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《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提供之附件，請遵照下方規範</a:t>
            </a: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可提供相關文件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(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公益行動教案、同學心得感想、行動花絮、推薦同意書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…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等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簡報內照片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請提供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張以上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若有影片，請在簡報內提供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連結。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時間長度盡量於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分鐘內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181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www.merrymama.org.tw/images/index_a02_2.png">
            <a:extLst>
              <a:ext uri="{FF2B5EF4-FFF2-40B4-BE49-F238E27FC236}">
                <a16:creationId xmlns:a16="http://schemas.microsoft.com/office/drawing/2014/main" xmlns="" id="{0BD220C4-7AB8-4238-8348-FF3356952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9337" y="-20614"/>
            <a:ext cx="235466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1187624" y="3934692"/>
            <a:ext cx="1846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希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望</a:t>
            </a:r>
            <a:r>
              <a:rPr lang="zh-TW" altLang="en-US" sz="4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</a:t>
            </a:r>
            <a:endParaRPr lang="zh-TW" altLang="en-US" sz="2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533068" y="2795470"/>
            <a:ext cx="4499950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評分一 ：</a:t>
            </a:r>
            <a:r>
              <a:rPr lang="zh-TW" altLang="en-US" sz="3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自主性</a:t>
            </a:r>
            <a:r>
              <a:rPr lang="en-US" altLang="zh-TW" sz="3600" b="1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30%</a:t>
            </a:r>
          </a:p>
          <a:p>
            <a:pPr algn="ctr"/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小小年紀，改變世界。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" name="Picture 2" descr="C:\Users\user\AppData\Local\Microsoft\Windows\Temporary Internet Files\Content.IE5\L3Y1CV56\cartoon-eyes-1391699874IpT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05451">
            <a:off x="799513" y="2484274"/>
            <a:ext cx="2342097" cy="112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字方塊 18"/>
          <p:cNvSpPr txBox="1"/>
          <p:nvPr/>
        </p:nvSpPr>
        <p:spPr>
          <a:xfrm>
            <a:off x="3231704" y="4103968"/>
            <a:ext cx="4801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2400" b="1" kern="1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是</a:t>
            </a:r>
            <a:r>
              <a:rPr lang="zh-TW" altLang="zh-TW" sz="2400" b="1" kern="1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否</a:t>
            </a:r>
            <a:r>
              <a:rPr lang="zh-TW" altLang="en-US" sz="2400" b="1" kern="100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zh-TW" sz="2400" b="1" kern="100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孩子主動發現問題，透過</a:t>
            </a:r>
            <a:r>
              <a:rPr lang="zh-TW" altLang="en-US" sz="2400" b="1" kern="100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團隊</a:t>
            </a:r>
            <a:r>
              <a:rPr lang="zh-TW" altLang="zh-TW" sz="2400" b="1" kern="100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討論規劃公益行動</a:t>
            </a:r>
            <a:r>
              <a:rPr lang="zh-TW" altLang="en-US" sz="2400" b="1" kern="100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，並展現公益行動自主規劃之能力</a:t>
            </a:r>
            <a:r>
              <a:rPr lang="zh-TW" altLang="zh-TW" sz="2400" b="1" kern="100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400" b="1" kern="100" dirty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  <p:grpSp>
        <p:nvGrpSpPr>
          <p:cNvPr id="20" name="群組 19"/>
          <p:cNvGrpSpPr/>
          <p:nvPr/>
        </p:nvGrpSpPr>
        <p:grpSpPr>
          <a:xfrm rot="623805">
            <a:off x="4338613" y="758688"/>
            <a:ext cx="2987824" cy="1507607"/>
            <a:chOff x="5940152" y="2564904"/>
            <a:chExt cx="2987824" cy="1507607"/>
          </a:xfrm>
        </p:grpSpPr>
        <p:grpSp>
          <p:nvGrpSpPr>
            <p:cNvPr id="21" name="群組 20"/>
            <p:cNvGrpSpPr/>
            <p:nvPr/>
          </p:nvGrpSpPr>
          <p:grpSpPr>
            <a:xfrm>
              <a:off x="5940152" y="2564904"/>
              <a:ext cx="2987824" cy="1507607"/>
              <a:chOff x="4032448" y="5204048"/>
              <a:chExt cx="2987824" cy="1507607"/>
            </a:xfrm>
          </p:grpSpPr>
          <p:pic>
            <p:nvPicPr>
              <p:cNvPr id="23" name="Picture 4" descr="C:\Users\HPES-C524\AppData\Local\Microsoft\Windows\Temporary Internet Files\Content.IE5\8BOM2XR7\lgi01a201312200700[1]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448" y="5661248"/>
                <a:ext cx="2987824" cy="1050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心形 23"/>
              <p:cNvSpPr/>
              <p:nvPr/>
            </p:nvSpPr>
            <p:spPr>
              <a:xfrm>
                <a:off x="5292080" y="5204048"/>
                <a:ext cx="914400" cy="914400"/>
              </a:xfrm>
              <a:prstGeom prst="hear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607</a:t>
                </a:r>
                <a:endParaRPr lang="zh-TW" altLang="en-US" dirty="0"/>
              </a:p>
            </p:txBody>
          </p:sp>
        </p:grpSp>
        <p:sp>
          <p:nvSpPr>
            <p:cNvPr id="22" name="文字方塊 21"/>
            <p:cNvSpPr txBox="1"/>
            <p:nvPr/>
          </p:nvSpPr>
          <p:spPr>
            <a:xfrm>
              <a:off x="6083206" y="336722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關懷</a:t>
              </a:r>
              <a:r>
                <a:rPr lang="zh-TW" altLang="zh-TW" b="1" dirty="0" smtClean="0">
                  <a:latin typeface="標楷體" pitchFamily="65" charset="-120"/>
                  <a:ea typeface="標楷體" pitchFamily="65" charset="-120"/>
                </a:rPr>
                <a:t>列車</a:t>
              </a:r>
              <a:endParaRPr lang="zh-TW" altLang="en-US" dirty="0"/>
            </a:p>
          </p:txBody>
        </p:sp>
      </p:grpSp>
      <p:pic>
        <p:nvPicPr>
          <p:cNvPr id="25" name="Picture 2" descr="ãå°å­¸çå¬çè¡å è§è²ãçåçæå°çµæ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268" t="-921" r="112" b="9440"/>
          <a:stretch/>
        </p:blipFill>
        <p:spPr bwMode="auto">
          <a:xfrm rot="20801709" flipH="1">
            <a:off x="118127" y="320445"/>
            <a:ext cx="2944674" cy="137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2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ãå°å­¸çå¬çè¡å è§è²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268" t="-921" r="112" b="9440"/>
          <a:stretch/>
        </p:blipFill>
        <p:spPr bwMode="auto">
          <a:xfrm rot="20801709" flipH="1">
            <a:off x="118127" y="320445"/>
            <a:ext cx="2944674" cy="137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群組 9"/>
          <p:cNvGrpSpPr/>
          <p:nvPr/>
        </p:nvGrpSpPr>
        <p:grpSpPr>
          <a:xfrm rot="768492">
            <a:off x="6026239" y="4801060"/>
            <a:ext cx="2987824" cy="1507607"/>
            <a:chOff x="5940152" y="2564904"/>
            <a:chExt cx="2987824" cy="1507607"/>
          </a:xfrm>
        </p:grpSpPr>
        <p:grpSp>
          <p:nvGrpSpPr>
            <p:cNvPr id="11" name="群組 10"/>
            <p:cNvGrpSpPr/>
            <p:nvPr/>
          </p:nvGrpSpPr>
          <p:grpSpPr>
            <a:xfrm>
              <a:off x="5940152" y="2564904"/>
              <a:ext cx="2987824" cy="1507607"/>
              <a:chOff x="4032448" y="5204048"/>
              <a:chExt cx="2987824" cy="1507607"/>
            </a:xfrm>
          </p:grpSpPr>
          <p:pic>
            <p:nvPicPr>
              <p:cNvPr id="13" name="Picture 4" descr="C:\Users\HPES-C524\AppData\Local\Microsoft\Windows\Temporary Internet Files\Content.IE5\8BOM2XR7\lgi01a201312200700[1]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448" y="5661248"/>
                <a:ext cx="2987824" cy="1050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心形 13"/>
              <p:cNvSpPr/>
              <p:nvPr/>
            </p:nvSpPr>
            <p:spPr>
              <a:xfrm>
                <a:off x="5292080" y="5204048"/>
                <a:ext cx="914400" cy="914400"/>
              </a:xfrm>
              <a:prstGeom prst="hear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607</a:t>
                </a:r>
                <a:endParaRPr lang="zh-TW" altLang="en-US" dirty="0"/>
              </a:p>
            </p:txBody>
          </p:sp>
        </p:grpSp>
        <p:sp>
          <p:nvSpPr>
            <p:cNvPr id="12" name="文字方塊 11"/>
            <p:cNvSpPr txBox="1"/>
            <p:nvPr/>
          </p:nvSpPr>
          <p:spPr>
            <a:xfrm>
              <a:off x="6083206" y="336722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關懷</a:t>
              </a:r>
              <a:r>
                <a:rPr lang="zh-TW" altLang="zh-TW" b="1" dirty="0" smtClean="0">
                  <a:latin typeface="標楷體" pitchFamily="65" charset="-120"/>
                  <a:ea typeface="標楷體" pitchFamily="65" charset="-120"/>
                </a:rPr>
                <a:t>列車</a:t>
              </a:r>
              <a:endParaRPr lang="zh-TW" altLang="en-US" dirty="0"/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2267744" y="62068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456184" y="289660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chemeClr val="accent6"/>
                </a:solidFill>
              </a:rPr>
              <a:t>大家議論紛紛，</a:t>
            </a:r>
            <a:endParaRPr lang="en-US" altLang="zh-TW" sz="3200" b="1" dirty="0" smtClean="0">
              <a:solidFill>
                <a:schemeClr val="accent6"/>
              </a:solidFill>
            </a:endParaRPr>
          </a:p>
          <a:p>
            <a:pPr algn="ctr"/>
            <a:r>
              <a:rPr lang="zh-TW" altLang="en-US" sz="3200" b="1" dirty="0" smtClean="0">
                <a:solidFill>
                  <a:schemeClr val="accent6"/>
                </a:solidFill>
              </a:rPr>
              <a:t>討論著那位新住民同學的身影</a:t>
            </a:r>
            <a:r>
              <a:rPr lang="en-US" altLang="zh-TW" sz="3200" b="1" dirty="0" smtClean="0">
                <a:solidFill>
                  <a:schemeClr val="accent6"/>
                </a:solidFill>
              </a:rPr>
              <a:t>:</a:t>
            </a:r>
            <a:endParaRPr lang="zh-TW" altLang="en-US" sz="3200" b="1" dirty="0">
              <a:solidFill>
                <a:schemeClr val="accent6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240160" y="1556792"/>
            <a:ext cx="64281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        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意堯發出疑問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為甚麼那個座位的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主人遲遲未到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呢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一旁的涵玉也點頭如搗蒜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對啊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已經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開學三天了，衛生股長也說她沒請假吔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風紀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股長搔搔頭，露出疑惑的神情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桌上的新書和通知單早就發下，卻遲遲沒人整理。</a:t>
            </a:r>
            <a:endParaRPr lang="en-US" altLang="zh-TW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班長聽了同學們的說法，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決定詢問老師這件事的真面目。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/>
              <a:t> </a:t>
            </a:r>
            <a:r>
              <a:rPr lang="zh-TW" altLang="en-US" sz="2800" dirty="0" smtClean="0"/>
              <a:t>        </a:t>
            </a:r>
            <a:endParaRPr lang="zh-TW" altLang="en-US" sz="2800" dirty="0"/>
          </a:p>
        </p:txBody>
      </p:sp>
      <p:pic>
        <p:nvPicPr>
          <p:cNvPr id="21" name="Picture 2" descr="http://www.merrymama.org.tw/images/index_a02_2.png">
            <a:extLst>
              <a:ext uri="{FF2B5EF4-FFF2-40B4-BE49-F238E27FC236}">
                <a16:creationId xmlns:a16="http://schemas.microsoft.com/office/drawing/2014/main" xmlns="" id="{0BD220C4-7AB8-4238-8348-FF3356952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9337" y="-20613"/>
            <a:ext cx="235466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03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2019 第13屆小學公益行動競賽\2019小學生公益行動\照片\DSC085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1623">
            <a:off x="5230479" y="1352979"/>
            <a:ext cx="3100409" cy="23254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79512" y="320631"/>
            <a:ext cx="4572000" cy="60631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2400" b="1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我們進行團隊討論</a:t>
            </a:r>
            <a:r>
              <a:rPr lang="zh-TW" altLang="zh-TW" sz="24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en-US" altLang="zh-TW" sz="2400" b="1" dirty="0" smtClean="0">
              <a:solidFill>
                <a:srgbClr val="00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sz="2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陳俊利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老師和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507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小記者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現今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607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小小記者隊 全班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一同策畫活動，並請輔導室跟我們一同啟動關懷列車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凱</a:t>
            </a:r>
            <a:r>
              <a:rPr lang="zh-TW" altLang="zh-TW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也回家跟媽媽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劉秀珠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607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家長會會長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討論，決定利用傍晚時份，與輔導室的</a:t>
            </a:r>
            <a:r>
              <a:rPr lang="zh-TW" altLang="zh-TW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張赦若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主任、輔導組的</a:t>
            </a:r>
            <a:r>
              <a:rPr lang="zh-TW" altLang="zh-TW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阮郁珺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組長以及</a:t>
            </a:r>
            <a:r>
              <a:rPr lang="zh-TW" altLang="zh-TW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鄭又嘉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心理師，由</a:t>
            </a:r>
            <a:r>
              <a:rPr lang="zh-TW" altLang="zh-TW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陳俊利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老師帶領的小記者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許宇</a:t>
            </a:r>
            <a:r>
              <a:rPr lang="zh-TW" altLang="zh-TW" sz="2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彤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吳</a:t>
            </a:r>
            <a:r>
              <a:rPr lang="zh-TW" altLang="zh-TW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佩</a:t>
            </a:r>
            <a:r>
              <a:rPr lang="zh-TW" altLang="zh-TW" sz="2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鵑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吳宜靜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林宏綸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許詠鈞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羅凱元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帶著雨具一同前往</a:t>
            </a:r>
            <a:r>
              <a:rPr lang="zh-TW" altLang="zh-TW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凱元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家，關懷當晚主角</a:t>
            </a:r>
            <a:r>
              <a:rPr lang="zh-TW" altLang="zh-TW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陳青梅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pic>
        <p:nvPicPr>
          <p:cNvPr id="4" name="Picture 2" descr="http://www.merrymama.org.tw/images/index_a02_2.png">
            <a:extLst>
              <a:ext uri="{FF2B5EF4-FFF2-40B4-BE49-F238E27FC236}">
                <a16:creationId xmlns:a16="http://schemas.microsoft.com/office/drawing/2014/main" xmlns="" id="{0BD220C4-7AB8-4238-8348-FF3356952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2" y="-2688"/>
            <a:ext cx="235466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2019 第13屆小學公益行動競賽\2019小學生公益行動\照片\DSC085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1352">
            <a:off x="4919013" y="3675154"/>
            <a:ext cx="3723340" cy="2792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9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2019 第13屆小學公益行動競賽\2019小學生公益行動\照片\DSC085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71129">
            <a:off x="544200" y="587088"/>
            <a:ext cx="5568390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 rot="21331435">
            <a:off x="664099" y="4913547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zh-TW" altLang="en-U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大家帶著雨具，搭乘「關懷列車」到凱元家，進行關懷活動</a:t>
            </a:r>
            <a:r>
              <a:rPr lang="en-US" altLang="zh-TW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 rot="768492">
            <a:off x="5782057" y="5003090"/>
            <a:ext cx="2987824" cy="1507607"/>
            <a:chOff x="5940152" y="2564904"/>
            <a:chExt cx="2987824" cy="1507607"/>
          </a:xfrm>
        </p:grpSpPr>
        <p:grpSp>
          <p:nvGrpSpPr>
            <p:cNvPr id="8" name="群組 7"/>
            <p:cNvGrpSpPr/>
            <p:nvPr/>
          </p:nvGrpSpPr>
          <p:grpSpPr>
            <a:xfrm>
              <a:off x="5940152" y="2564904"/>
              <a:ext cx="2987824" cy="1507607"/>
              <a:chOff x="4032448" y="5204048"/>
              <a:chExt cx="2987824" cy="1507607"/>
            </a:xfrm>
          </p:grpSpPr>
          <p:pic>
            <p:nvPicPr>
              <p:cNvPr id="10" name="Picture 4" descr="C:\Users\HPES-C524\AppData\Local\Microsoft\Windows\Temporary Internet Files\Content.IE5\8BOM2XR7\lgi01a201312200700[1]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448" y="5661248"/>
                <a:ext cx="2987824" cy="1050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心形 10"/>
              <p:cNvSpPr/>
              <p:nvPr/>
            </p:nvSpPr>
            <p:spPr>
              <a:xfrm>
                <a:off x="5292080" y="5204048"/>
                <a:ext cx="914400" cy="914400"/>
              </a:xfrm>
              <a:prstGeom prst="hear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607</a:t>
                </a:r>
                <a:endParaRPr lang="zh-TW" altLang="en-US" dirty="0"/>
              </a:p>
            </p:txBody>
          </p:sp>
        </p:grpSp>
        <p:sp>
          <p:nvSpPr>
            <p:cNvPr id="9" name="文字方塊 8"/>
            <p:cNvSpPr txBox="1"/>
            <p:nvPr/>
          </p:nvSpPr>
          <p:spPr>
            <a:xfrm>
              <a:off x="6083206" y="336722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關懷</a:t>
              </a:r>
              <a:r>
                <a:rPr lang="zh-TW" altLang="zh-TW" b="1" dirty="0" smtClean="0">
                  <a:latin typeface="標楷體" pitchFamily="65" charset="-120"/>
                  <a:ea typeface="標楷體" pitchFamily="65" charset="-120"/>
                </a:rPr>
                <a:t>列車</a:t>
              </a:r>
              <a:endParaRPr lang="zh-TW" altLang="en-US" dirty="0"/>
            </a:p>
          </p:txBody>
        </p:sp>
      </p:grpSp>
      <p:sp>
        <p:nvSpPr>
          <p:cNvPr id="12" name="雲朵形圖說文字 11"/>
          <p:cNvSpPr/>
          <p:nvPr/>
        </p:nvSpPr>
        <p:spPr>
          <a:xfrm>
            <a:off x="6348238" y="2623192"/>
            <a:ext cx="2138231" cy="2232248"/>
          </a:xfrm>
          <a:prstGeom prst="cloudCallout">
            <a:avLst>
              <a:gd name="adj1" fmla="val -55342"/>
              <a:gd name="adj2" fmla="val 6826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6532661" y="3277651"/>
            <a:ext cx="1786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FFCC"/>
                </a:solidFill>
              </a:rPr>
              <a:t>關懷列車裝載著滿滿的愛，出動囉！</a:t>
            </a:r>
            <a:endParaRPr lang="zh-TW" altLang="en-US" b="1" dirty="0">
              <a:solidFill>
                <a:srgbClr val="00FFCC"/>
              </a:solidFill>
            </a:endParaRPr>
          </a:p>
        </p:txBody>
      </p:sp>
      <p:pic>
        <p:nvPicPr>
          <p:cNvPr id="14" name="Picture 2" descr="ãå°å­¸çå¬çè¡å è§è²ãçåçæå°çµæ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268" t="-921" r="112" b="9440"/>
          <a:stretch/>
        </p:blipFill>
        <p:spPr bwMode="auto">
          <a:xfrm rot="798291">
            <a:off x="6550958" y="643476"/>
            <a:ext cx="2450792" cy="114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33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7504" y="1124744"/>
            <a:ext cx="34563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         </a:t>
            </a:r>
            <a:r>
              <a:rPr lang="zh-TW" altLang="zh-TW" sz="28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凱</a:t>
            </a:r>
            <a:r>
              <a:rPr lang="zh-TW" altLang="zh-TW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媽媽熱心準備披薩、壽司以及自己親手製作的蛋糕，讓大家吃得津津有味，也使</a:t>
            </a:r>
            <a:r>
              <a:rPr lang="zh-TW" altLang="zh-TW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青梅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感受到滿滿的愛，療癒了她寂寞的心靈，整個客廳頓時瀰漫著溫馨的氣氛。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35696" y="260986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</a:rPr>
              <a:t>我們自主規畫公益行動：</a:t>
            </a:r>
            <a:endParaRPr lang="zh-TW" altLang="en-US" sz="3200" dirty="0"/>
          </a:p>
        </p:txBody>
      </p:sp>
      <p:pic>
        <p:nvPicPr>
          <p:cNvPr id="3074" name="Picture 2" descr="C:\Users\user\Desktop\2019 第13屆小學公益行動競賽\2019小學生公益行動\照片\DSC085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8503">
            <a:off x="3880217" y="1245192"/>
            <a:ext cx="4869608" cy="365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群組 7"/>
          <p:cNvGrpSpPr/>
          <p:nvPr/>
        </p:nvGrpSpPr>
        <p:grpSpPr>
          <a:xfrm rot="283440" flipH="1">
            <a:off x="728775" y="4723955"/>
            <a:ext cx="2987824" cy="1507607"/>
            <a:chOff x="5940153" y="2564904"/>
            <a:chExt cx="2987824" cy="1507607"/>
          </a:xfrm>
        </p:grpSpPr>
        <p:grpSp>
          <p:nvGrpSpPr>
            <p:cNvPr id="9" name="群組 8"/>
            <p:cNvGrpSpPr/>
            <p:nvPr/>
          </p:nvGrpSpPr>
          <p:grpSpPr>
            <a:xfrm>
              <a:off x="5940153" y="2564904"/>
              <a:ext cx="2987824" cy="1507607"/>
              <a:chOff x="4032449" y="5204048"/>
              <a:chExt cx="2987824" cy="1507607"/>
            </a:xfrm>
          </p:grpSpPr>
          <p:pic>
            <p:nvPicPr>
              <p:cNvPr id="11" name="Picture 4" descr="C:\Users\HPES-C524\AppData\Local\Microsoft\Windows\Temporary Internet Files\Content.IE5\8BOM2XR7\lgi01a201312200700[1]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449" y="5661248"/>
                <a:ext cx="2987824" cy="1050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心形 11"/>
              <p:cNvSpPr/>
              <p:nvPr/>
            </p:nvSpPr>
            <p:spPr>
              <a:xfrm>
                <a:off x="5292080" y="5204048"/>
                <a:ext cx="914400" cy="914400"/>
              </a:xfrm>
              <a:prstGeom prst="hear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607</a:t>
                </a:r>
                <a:endParaRPr lang="zh-TW" altLang="en-US" dirty="0"/>
              </a:p>
            </p:txBody>
          </p:sp>
        </p:grpSp>
        <p:sp>
          <p:nvSpPr>
            <p:cNvPr id="10" name="文字方塊 9"/>
            <p:cNvSpPr txBox="1"/>
            <p:nvPr/>
          </p:nvSpPr>
          <p:spPr>
            <a:xfrm>
              <a:off x="6083206" y="336722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關懷</a:t>
              </a:r>
              <a:r>
                <a:rPr lang="zh-TW" altLang="zh-TW" b="1" dirty="0" smtClean="0">
                  <a:latin typeface="標楷體" pitchFamily="65" charset="-120"/>
                  <a:ea typeface="標楷體" pitchFamily="65" charset="-120"/>
                </a:rPr>
                <a:t>列車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7647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2019 第13屆小學公益行動競賽\2019小學生公益行動\照片\DSC085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75729">
            <a:off x="622433" y="2503468"/>
            <a:ext cx="4155362" cy="3116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189385" y="321532"/>
            <a:ext cx="5026143" cy="2027855"/>
            <a:chOff x="1636483" y="123188"/>
            <a:chExt cx="5026143" cy="2027855"/>
          </a:xfrm>
        </p:grpSpPr>
        <p:sp>
          <p:nvSpPr>
            <p:cNvPr id="2" name="波浪 1"/>
            <p:cNvSpPr/>
            <p:nvPr/>
          </p:nvSpPr>
          <p:spPr>
            <a:xfrm>
              <a:off x="2081320" y="174445"/>
              <a:ext cx="4117264" cy="1814394"/>
            </a:xfrm>
            <a:prstGeom prst="wav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2283660" y="717533"/>
              <a:ext cx="411726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500" b="1" dirty="0" smtClean="0">
                  <a:solidFill>
                    <a:srgbClr val="FFFF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到達凱元家囉！大家享用著令人食指大動的美食。</a:t>
              </a:r>
              <a:endParaRPr lang="zh-TW" altLang="en-US" sz="2500" b="1" dirty="0">
                <a:solidFill>
                  <a:srgbClr val="FFFF66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20612144">
              <a:off x="1636483" y="123188"/>
              <a:ext cx="914400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心形 5"/>
            <p:cNvSpPr/>
            <p:nvPr/>
          </p:nvSpPr>
          <p:spPr>
            <a:xfrm rot="751038">
              <a:off x="5748226" y="1236643"/>
              <a:ext cx="914400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pic>
        <p:nvPicPr>
          <p:cNvPr id="2051" name="Picture 3" descr="C:\Users\user\Desktop\2019 第13屆小學公益行動競賽\2019小學生公益行動\照片\DSC085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96872">
            <a:off x="4576784" y="3268040"/>
            <a:ext cx="4348130" cy="3261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827584" y="580526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凱元媽媽熱心招待大家。</a:t>
            </a:r>
            <a:endParaRPr lang="zh-TW" altLang="en-US" sz="24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Picture 2" descr="ãå°å­¸çå¬çè¡å è§è²ãçåçæå°çµæ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268" t="-921" r="112" b="9440"/>
          <a:stretch/>
        </p:blipFill>
        <p:spPr bwMode="auto">
          <a:xfrm rot="329912">
            <a:off x="5050173" y="208603"/>
            <a:ext cx="2597371" cy="114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群組 10"/>
          <p:cNvGrpSpPr/>
          <p:nvPr/>
        </p:nvGrpSpPr>
        <p:grpSpPr>
          <a:xfrm rot="768492">
            <a:off x="5907414" y="1481999"/>
            <a:ext cx="2987824" cy="1507607"/>
            <a:chOff x="5940152" y="2564904"/>
            <a:chExt cx="2987824" cy="1507607"/>
          </a:xfrm>
        </p:grpSpPr>
        <p:grpSp>
          <p:nvGrpSpPr>
            <p:cNvPr id="12" name="群組 11"/>
            <p:cNvGrpSpPr/>
            <p:nvPr/>
          </p:nvGrpSpPr>
          <p:grpSpPr>
            <a:xfrm>
              <a:off x="5940152" y="2564904"/>
              <a:ext cx="2987824" cy="1507607"/>
              <a:chOff x="4032448" y="5204048"/>
              <a:chExt cx="2987824" cy="1507607"/>
            </a:xfrm>
          </p:grpSpPr>
          <p:pic>
            <p:nvPicPr>
              <p:cNvPr id="14" name="Picture 4" descr="C:\Users\HPES-C524\AppData\Local\Microsoft\Windows\Temporary Internet Files\Content.IE5\8BOM2XR7\lgi01a201312200700[1]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448" y="5661248"/>
                <a:ext cx="2987824" cy="1050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心形 14"/>
              <p:cNvSpPr/>
              <p:nvPr/>
            </p:nvSpPr>
            <p:spPr>
              <a:xfrm>
                <a:off x="5292080" y="5204048"/>
                <a:ext cx="914400" cy="914400"/>
              </a:xfrm>
              <a:prstGeom prst="hear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607</a:t>
                </a:r>
                <a:endParaRPr lang="zh-TW" altLang="en-US" dirty="0"/>
              </a:p>
            </p:txBody>
          </p:sp>
        </p:grpSp>
        <p:sp>
          <p:nvSpPr>
            <p:cNvPr id="13" name="文字方塊 12"/>
            <p:cNvSpPr txBox="1"/>
            <p:nvPr/>
          </p:nvSpPr>
          <p:spPr>
            <a:xfrm>
              <a:off x="6083206" y="336722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關懷</a:t>
              </a:r>
              <a:r>
                <a:rPr lang="zh-TW" altLang="zh-TW" b="1" dirty="0" smtClean="0">
                  <a:latin typeface="標楷體" pitchFamily="65" charset="-120"/>
                  <a:ea typeface="標楷體" pitchFamily="65" charset="-120"/>
                </a:rPr>
                <a:t>列車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3776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2969</Words>
  <Application>Microsoft Office PowerPoint</Application>
  <PresentationFormat>如螢幕大小 (4:3)</PresentationFormat>
  <Paragraphs>162</Paragraphs>
  <Slides>37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38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72</cp:revision>
  <dcterms:created xsi:type="dcterms:W3CDTF">2019-01-14T04:28:05Z</dcterms:created>
  <dcterms:modified xsi:type="dcterms:W3CDTF">2019-01-17T00:10:52Z</dcterms:modified>
</cp:coreProperties>
</file>